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47" r:id="rId3"/>
    <p:sldId id="369" r:id="rId4"/>
    <p:sldId id="370" r:id="rId5"/>
    <p:sldId id="371" r:id="rId6"/>
    <p:sldId id="415" r:id="rId7"/>
    <p:sldId id="372" r:id="rId8"/>
    <p:sldId id="414" r:id="rId9"/>
    <p:sldId id="260" r:id="rId10"/>
    <p:sldId id="263" r:id="rId11"/>
    <p:sldId id="328" r:id="rId12"/>
    <p:sldId id="374" r:id="rId13"/>
    <p:sldId id="267" r:id="rId14"/>
    <p:sldId id="269" r:id="rId15"/>
    <p:sldId id="402" r:id="rId16"/>
    <p:sldId id="417" r:id="rId17"/>
    <p:sldId id="272" r:id="rId18"/>
    <p:sldId id="390" r:id="rId19"/>
    <p:sldId id="400" r:id="rId20"/>
    <p:sldId id="401" r:id="rId21"/>
    <p:sldId id="279" r:id="rId22"/>
    <p:sldId id="321" r:id="rId23"/>
    <p:sldId id="375" r:id="rId24"/>
    <p:sldId id="376" r:id="rId25"/>
    <p:sldId id="377" r:id="rId26"/>
    <p:sldId id="378" r:id="rId27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0" name="Admin" initials="" lastIdx="0" clrIdx="0"/>
  <p:cmAuthor id="2" name="lenovo" initials="l" lastIdx="0" clrIdx="1"/>
  <p:cmAuthor id="3" name="宝宝" initials="宝宝" lastIdx="0" clrIdx="1"/>
  <p:cmAuthor id="4" name="DELL" initials="D" lastIdx="0" clrIdx="3"/>
  <p:cmAuthor id="5" name="宋洁然" initials="宋" lastIdx="0" clrIdx="1"/>
  <p:cmAuthor id="6" name="ming qiu" initials="m" lastIdx="0" clrIdx="1"/>
  <p:cmAuthor id="7" name="1206988966@qq.com" initials="1" lastIdx="0" clrIdx="2"/>
  <p:cmAuthor id="8" name="姜伟光" initials="姜" lastIdx="0" clrIdx="0"/>
  <p:cmAuthor id="9" name="王 昭君" initials="王" lastIdx="0" clrIdx="4"/>
  <p:cmAuthor id="10" name="yyyaogd@126.com" initials="y" lastIdx="0" clrIdx="0"/>
  <p:cmAuthor id="11" name="cqw" initials="c" lastIdx="0" clrIdx="10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3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30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1">
    <p:pos x="10" y="10"/>
    <p:text/>
  </p:cm>
  <p:cm authorId="1" idx="2">
    <p:pos x="166" y="166"/>
    <p:text/>
  </p:cm>
</p:cmLst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" y="-8467"/>
            <a:ext cx="12176967" cy="6858000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1065613" y="2757593"/>
            <a:ext cx="10060772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标题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4308" y="960830"/>
            <a:ext cx="8084219" cy="132588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92486" y="2430860"/>
            <a:ext cx="6380391" cy="822960"/>
          </a:xfrm>
        </p:spPr>
        <p:txBody>
          <a:bodyPr/>
          <a:lstStyle>
            <a:lvl1pPr algn="l"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" y="-8467"/>
            <a:ext cx="1217696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2E388D-FEF3-4F57-8FBC-1F7A247EECDD}" type="slidenum">
              <a:rPr lang="en-US" altLang="zh-CN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907419" y="2667020"/>
            <a:ext cx="6908800" cy="1676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 smtClean="0"/>
              <a:t>谢    谢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E22E388D-FEF3-4F57-8FBC-1F7A247EECDD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94C7D-8B50-49BF-AF7B-8418FE150E46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8B709-7A98-48BC-A8EC-FBF04A41C17D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33532-337E-44F7-9852-43D92D6828ED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94C7D-8B50-49BF-AF7B-8418FE150E46}" type="slidenum">
              <a:rPr altLang="en-US"/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file:///D:\qq&#25991;&#20214;\712321467\Image\C2C\Image2\%7b75232B38-A165-1FB7-499C-2E1C792CACB5%7d.png" TargetMode="Externa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4476751" y="1821180"/>
            <a:ext cx="3238500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大</a:t>
            </a:r>
            <a:endParaRPr lang="zh-CN" altLang="en-US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63535" y="3381376"/>
            <a:ext cx="306493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小</a:t>
            </a:r>
            <a:endParaRPr lang="zh-CN" altLang="en-US" smtClean="0"/>
          </a:p>
        </p:txBody>
      </p:sp>
      <p:pic>
        <p:nvPicPr>
          <p:cNvPr id="1029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 dir="vert"/>
  </p:transition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/>
          <a:ea typeface="宋体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/>
          <a:ea typeface="宋体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/>
          <a:ea typeface="宋体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5.jpeg"/><Relationship Id="rId6" Type="http://schemas.openxmlformats.org/officeDocument/2006/relationships/image" Target="../media/image4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21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8.wmf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3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22.wmf"/><Relationship Id="rId1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4" Type="http://schemas.openxmlformats.org/officeDocument/2006/relationships/slideLayout" Target="../slideLayouts/slideLayout3.xml"/><Relationship Id="rId23" Type="http://schemas.openxmlformats.org/officeDocument/2006/relationships/tags" Target="../tags/tag58.xml"/><Relationship Id="rId22" Type="http://schemas.openxmlformats.org/officeDocument/2006/relationships/tags" Target="../tags/tag57.xml"/><Relationship Id="rId21" Type="http://schemas.openxmlformats.org/officeDocument/2006/relationships/tags" Target="../tags/tag56.xml"/><Relationship Id="rId20" Type="http://schemas.openxmlformats.org/officeDocument/2006/relationships/tags" Target="../tags/tag55.xml"/><Relationship Id="rId2" Type="http://schemas.openxmlformats.org/officeDocument/2006/relationships/tags" Target="../tags/tag37.xml"/><Relationship Id="rId19" Type="http://schemas.openxmlformats.org/officeDocument/2006/relationships/tags" Target="../tags/tag54.xml"/><Relationship Id="rId18" Type="http://schemas.openxmlformats.org/officeDocument/2006/relationships/tags" Target="../tags/tag53.xml"/><Relationship Id="rId17" Type="http://schemas.openxmlformats.org/officeDocument/2006/relationships/tags" Target="../tags/tag52.xml"/><Relationship Id="rId16" Type="http://schemas.openxmlformats.org/officeDocument/2006/relationships/tags" Target="../tags/tag5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tags" Target="../tags/tag36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5" Type="http://schemas.openxmlformats.org/officeDocument/2006/relationships/slideLayout" Target="../slideLayouts/slideLayout3.xml"/><Relationship Id="rId24" Type="http://schemas.openxmlformats.org/officeDocument/2006/relationships/tags" Target="../tags/tag82.xml"/><Relationship Id="rId23" Type="http://schemas.openxmlformats.org/officeDocument/2006/relationships/tags" Target="../tags/tag81.xml"/><Relationship Id="rId22" Type="http://schemas.openxmlformats.org/officeDocument/2006/relationships/tags" Target="../tags/tag80.xml"/><Relationship Id="rId21" Type="http://schemas.openxmlformats.org/officeDocument/2006/relationships/tags" Target="../tags/tag79.xml"/><Relationship Id="rId20" Type="http://schemas.openxmlformats.org/officeDocument/2006/relationships/tags" Target="../tags/tag78.xml"/><Relationship Id="rId2" Type="http://schemas.openxmlformats.org/officeDocument/2006/relationships/tags" Target="../tags/tag60.xml"/><Relationship Id="rId19" Type="http://schemas.openxmlformats.org/officeDocument/2006/relationships/tags" Target="../tags/tag77.xml"/><Relationship Id="rId18" Type="http://schemas.openxmlformats.org/officeDocument/2006/relationships/tags" Target="../tags/tag76.xml"/><Relationship Id="rId17" Type="http://schemas.openxmlformats.org/officeDocument/2006/relationships/tags" Target="../tags/tag75.xml"/><Relationship Id="rId16" Type="http://schemas.openxmlformats.org/officeDocument/2006/relationships/tags" Target="../tags/tag74.xml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tags" Target="../tags/tag59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4" Type="http://schemas.openxmlformats.org/officeDocument/2006/relationships/slideLayout" Target="../slideLayouts/slideLayout3.xml"/><Relationship Id="rId23" Type="http://schemas.openxmlformats.org/officeDocument/2006/relationships/tags" Target="../tags/tag105.xml"/><Relationship Id="rId22" Type="http://schemas.openxmlformats.org/officeDocument/2006/relationships/tags" Target="../tags/tag104.xml"/><Relationship Id="rId21" Type="http://schemas.openxmlformats.org/officeDocument/2006/relationships/tags" Target="../tags/tag103.xml"/><Relationship Id="rId20" Type="http://schemas.openxmlformats.org/officeDocument/2006/relationships/tags" Target="../tags/tag102.xml"/><Relationship Id="rId2" Type="http://schemas.openxmlformats.org/officeDocument/2006/relationships/tags" Target="../tags/tag84.xml"/><Relationship Id="rId19" Type="http://schemas.openxmlformats.org/officeDocument/2006/relationships/tags" Target="../tags/tag101.xml"/><Relationship Id="rId18" Type="http://schemas.openxmlformats.org/officeDocument/2006/relationships/tags" Target="../tags/tag100.xml"/><Relationship Id="rId17" Type="http://schemas.openxmlformats.org/officeDocument/2006/relationships/tags" Target="../tags/tag99.xml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tags" Target="../tags/tag83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5" Type="http://schemas.openxmlformats.org/officeDocument/2006/relationships/slideLayout" Target="../slideLayouts/slideLayout3.xml"/><Relationship Id="rId24" Type="http://schemas.openxmlformats.org/officeDocument/2006/relationships/tags" Target="../tags/tag129.xml"/><Relationship Id="rId23" Type="http://schemas.openxmlformats.org/officeDocument/2006/relationships/tags" Target="../tags/tag128.xml"/><Relationship Id="rId22" Type="http://schemas.openxmlformats.org/officeDocument/2006/relationships/tags" Target="../tags/tag127.xml"/><Relationship Id="rId21" Type="http://schemas.openxmlformats.org/officeDocument/2006/relationships/tags" Target="../tags/tag126.xml"/><Relationship Id="rId20" Type="http://schemas.openxmlformats.org/officeDocument/2006/relationships/tags" Target="../tags/tag125.xml"/><Relationship Id="rId2" Type="http://schemas.openxmlformats.org/officeDocument/2006/relationships/tags" Target="../tags/tag107.xml"/><Relationship Id="rId19" Type="http://schemas.openxmlformats.org/officeDocument/2006/relationships/tags" Target="../tags/tag124.xml"/><Relationship Id="rId18" Type="http://schemas.openxmlformats.org/officeDocument/2006/relationships/tags" Target="../tags/tag123.xml"/><Relationship Id="rId17" Type="http://schemas.openxmlformats.org/officeDocument/2006/relationships/tags" Target="../tags/tag122.xml"/><Relationship Id="rId16" Type="http://schemas.openxmlformats.org/officeDocument/2006/relationships/tags" Target="../tags/tag121.xml"/><Relationship Id="rId15" Type="http://schemas.openxmlformats.org/officeDocument/2006/relationships/tags" Target="../tags/tag120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2" Type="http://schemas.openxmlformats.org/officeDocument/2006/relationships/slideLayout" Target="../slideLayouts/slideLayout3.xml"/><Relationship Id="rId31" Type="http://schemas.openxmlformats.org/officeDocument/2006/relationships/tags" Target="../tags/tag35.xml"/><Relationship Id="rId30" Type="http://schemas.openxmlformats.org/officeDocument/2006/relationships/tags" Target="../tags/tag34.xml"/><Relationship Id="rId3" Type="http://schemas.openxmlformats.org/officeDocument/2006/relationships/tags" Target="../tags/tag8.xml"/><Relationship Id="rId29" Type="http://schemas.openxmlformats.org/officeDocument/2006/relationships/image" Target="../media/image6.jpeg"/><Relationship Id="rId28" Type="http://schemas.openxmlformats.org/officeDocument/2006/relationships/tags" Target="../tags/tag33.xml"/><Relationship Id="rId27" Type="http://schemas.openxmlformats.org/officeDocument/2006/relationships/tags" Target="../tags/tag32.xml"/><Relationship Id="rId26" Type="http://schemas.openxmlformats.org/officeDocument/2006/relationships/tags" Target="../tags/tag31.xml"/><Relationship Id="rId25" Type="http://schemas.openxmlformats.org/officeDocument/2006/relationships/tags" Target="../tags/tag30.xml"/><Relationship Id="rId24" Type="http://schemas.openxmlformats.org/officeDocument/2006/relationships/tags" Target="../tags/tag29.xml"/><Relationship Id="rId23" Type="http://schemas.openxmlformats.org/officeDocument/2006/relationships/tags" Target="../tags/tag28.xml"/><Relationship Id="rId22" Type="http://schemas.openxmlformats.org/officeDocument/2006/relationships/tags" Target="../tags/tag27.xml"/><Relationship Id="rId21" Type="http://schemas.openxmlformats.org/officeDocument/2006/relationships/tags" Target="../tags/tag26.xml"/><Relationship Id="rId20" Type="http://schemas.openxmlformats.org/officeDocument/2006/relationships/tags" Target="../tags/tag25.xml"/><Relationship Id="rId2" Type="http://schemas.openxmlformats.org/officeDocument/2006/relationships/tags" Target="../tags/tag7.xml"/><Relationship Id="rId19" Type="http://schemas.openxmlformats.org/officeDocument/2006/relationships/tags" Target="../tags/tag24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49"/>
          <p:cNvSpPr/>
          <p:nvPr/>
        </p:nvSpPr>
        <p:spPr>
          <a:xfrm>
            <a:off x="3048635" y="2060575"/>
            <a:ext cx="5334000" cy="9220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5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2.4</a:t>
            </a:r>
            <a:r>
              <a:rPr lang="zh-CN" alt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自由落体运动</a:t>
            </a:r>
            <a:endParaRPr lang="zh-CN" altLang="en-US" sz="5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真空实验室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56970" y="739140"/>
            <a:ext cx="9338945" cy="52533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6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13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400" y="658813"/>
            <a:ext cx="23891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文本框 7"/>
          <p:cNvSpPr txBox="1">
            <a:spLocks noChangeArrowheads="1"/>
          </p:cNvSpPr>
          <p:nvPr/>
        </p:nvSpPr>
        <p:spPr bwMode="auto">
          <a:xfrm>
            <a:off x="1060450" y="752475"/>
            <a:ext cx="14046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684530" indent="-2273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1730" indent="-2273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598930" indent="-2273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6130" indent="-2273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33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05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77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49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思源黑体 CN Heavy" pitchFamily="34" charset="-122"/>
                <a:ea typeface="思源黑体 CN Heavy" pitchFamily="34" charset="-122"/>
              </a:rPr>
              <a:t>探究</a:t>
            </a:r>
            <a:r>
              <a:rPr lang="zh-CN" altLang="en-US" sz="2400" b="1">
                <a:latin typeface="思源黑体 CN Heavy" pitchFamily="34" charset="-122"/>
                <a:ea typeface="思源黑体 CN Heavy" pitchFamily="34" charset="-122"/>
              </a:rPr>
              <a:t>结论</a:t>
            </a:r>
            <a:endParaRPr lang="zh-CN" altLang="en-US" sz="2400" b="1"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12295" name="矩形 4"/>
          <p:cNvSpPr>
            <a:spLocks noChangeArrowheads="1"/>
          </p:cNvSpPr>
          <p:nvPr/>
        </p:nvSpPr>
        <p:spPr bwMode="auto">
          <a:xfrm>
            <a:off x="5319713" y="1616393"/>
            <a:ext cx="5199062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36575" y="2152015"/>
            <a:ext cx="10850880" cy="3176270"/>
          </a:xfrm>
          <a:prstGeom prst="round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60780" y="2867025"/>
            <a:ext cx="882142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结论：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没有空气阻力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影响的情况下，所有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物体下落快慢是相同的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，与质量无关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2" grpId="0" bldLvl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4"/>
          <p:cNvSpPr>
            <a:spLocks noChangeArrowheads="1"/>
          </p:cNvSpPr>
          <p:nvPr/>
        </p:nvSpPr>
        <p:spPr bwMode="auto">
          <a:xfrm>
            <a:off x="884555" y="283210"/>
            <a:ext cx="10615295" cy="362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一、自由落体运动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）定义：物体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只在重力作用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下，从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静止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开始下落的运动。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）特点：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受重力、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</a:t>
            </a:r>
            <a:r>
              <a:rPr lang="en-US" altLang="zh-CN" sz="2800" b="1" baseline="-25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=0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）当</a:t>
            </a: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空气阻力的作用比较</a:t>
            </a:r>
            <a:r>
              <a:rPr lang="zh-CN" altLang="en-US" sz="2800" b="1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小，可以</a:t>
            </a: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忽略不</a:t>
            </a:r>
            <a:r>
              <a:rPr lang="zh-CN" altLang="en-US" sz="2800" b="1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计时，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静止开始下落的物体可视为自由落体运动。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14375" y="4067175"/>
            <a:ext cx="10850880" cy="1683385"/>
          </a:xfrm>
          <a:prstGeom prst="round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306830" y="4133850"/>
            <a:ext cx="987298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思考：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由上面的实验我们可以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看到，自由落体运动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是加速运动。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那么，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它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的加速度在下落过程中是否变化呢？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矩形 1"/>
          <p:cNvSpPr>
            <a:spLocks noChangeArrowheads="1"/>
          </p:cNvSpPr>
          <p:nvPr/>
        </p:nvSpPr>
        <p:spPr bwMode="auto">
          <a:xfrm>
            <a:off x="519748" y="2352993"/>
            <a:ext cx="83136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、实验</a:t>
            </a:r>
            <a:r>
              <a:rPr lang="zh-CN" altLang="en-US" sz="2800" b="1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器材：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铁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架台、打点计时器、纸带、电源、夹子、导线、重物。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b="1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原理：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纸带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在重物的作用下自由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下落，纸带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受到的阻力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较小，近似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认为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纸带做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自由落体运动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，根据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打出的纸带点的</a:t>
            </a:r>
            <a:r>
              <a:rPr lang="zh-CN" altLang="en-US" sz="28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情况，分析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出重物的运动规律。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537575" y="1214438"/>
            <a:ext cx="2797175" cy="4860925"/>
            <a:chOff x="8537575" y="1214438"/>
            <a:chExt cx="2797175" cy="4860925"/>
          </a:xfrm>
        </p:grpSpPr>
        <p:grpSp>
          <p:nvGrpSpPr>
            <p:cNvPr id="18438" name="Group 6"/>
            <p:cNvGrpSpPr/>
            <p:nvPr/>
          </p:nvGrpSpPr>
          <p:grpSpPr>
            <a:xfrm>
              <a:off x="8950325" y="1214438"/>
              <a:ext cx="2384425" cy="4860925"/>
              <a:chOff x="0" y="0"/>
              <a:chExt cx="2297" cy="3402"/>
            </a:xfrm>
          </p:grpSpPr>
          <p:grpSp>
            <p:nvGrpSpPr>
              <p:cNvPr id="18446" name="Group 7"/>
              <p:cNvGrpSpPr/>
              <p:nvPr/>
            </p:nvGrpSpPr>
            <p:grpSpPr>
              <a:xfrm>
                <a:off x="181" y="2745"/>
                <a:ext cx="103" cy="653"/>
                <a:chOff x="0" y="0"/>
                <a:chExt cx="103" cy="653"/>
              </a:xfrm>
            </p:grpSpPr>
            <p:sp>
              <p:nvSpPr>
                <p:cNvPr id="18491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8" cy="64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92" name="Rectangle 47" descr="栎木"/>
                <p:cNvSpPr>
                  <a:spLocks noChangeArrowheads="1"/>
                </p:cNvSpPr>
                <p:nvPr/>
              </p:nvSpPr>
              <p:spPr bwMode="auto">
                <a:xfrm>
                  <a:off x="41" y="71"/>
                  <a:ext cx="62" cy="582"/>
                </a:xfrm>
                <a:prstGeom prst="rect">
                  <a:avLst/>
                </a:prstGeom>
                <a:blipFill dpi="0" rotWithShape="0">
                  <a:blip r:embed="rId1"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8447" name="Group 10"/>
              <p:cNvGrpSpPr/>
              <p:nvPr/>
            </p:nvGrpSpPr>
            <p:grpSpPr>
              <a:xfrm>
                <a:off x="28" y="-2"/>
                <a:ext cx="2270" cy="3399"/>
                <a:chOff x="0" y="0"/>
                <a:chExt cx="2577" cy="3701"/>
              </a:xfrm>
            </p:grpSpPr>
            <p:grpSp>
              <p:nvGrpSpPr>
                <p:cNvPr id="18448" name="Group 11"/>
                <p:cNvGrpSpPr/>
                <p:nvPr/>
              </p:nvGrpSpPr>
              <p:grpSpPr>
                <a:xfrm>
                  <a:off x="1133" y="870"/>
                  <a:ext cx="1034" cy="563"/>
                  <a:chOff x="0" y="0"/>
                  <a:chExt cx="3297" cy="1795"/>
                </a:xfrm>
              </p:grpSpPr>
              <p:sp>
                <p:nvSpPr>
                  <p:cNvPr id="18483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297" cy="1795"/>
                  </a:xfrm>
                  <a:prstGeom prst="cube">
                    <a:avLst>
                      <a:gd name="adj" fmla="val 7736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zh-CN" altLang="en-US" sz="1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8484" name="Group 13"/>
                  <p:cNvGrpSpPr/>
                  <p:nvPr/>
                </p:nvGrpSpPr>
                <p:grpSpPr>
                  <a:xfrm>
                    <a:off x="699" y="425"/>
                    <a:ext cx="2347" cy="1064"/>
                    <a:chOff x="0" y="0"/>
                    <a:chExt cx="2347" cy="1064"/>
                  </a:xfrm>
                </p:grpSpPr>
                <p:sp>
                  <p:nvSpPr>
                    <p:cNvPr id="18485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347" cy="106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86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89" y="172"/>
                      <a:ext cx="755" cy="75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87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239" y="289"/>
                      <a:ext cx="506" cy="514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 rot="10800000" vert="eaVert"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88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38" y="458"/>
                      <a:ext cx="31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489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2" y="621"/>
                      <a:ext cx="31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490" name="Line 5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32" y="22"/>
                      <a:ext cx="0" cy="10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8449" name="Group 20"/>
                <p:cNvGrpSpPr/>
                <p:nvPr/>
              </p:nvGrpSpPr>
              <p:grpSpPr>
                <a:xfrm>
                  <a:off x="316" y="441"/>
                  <a:ext cx="1088" cy="2523"/>
                  <a:chOff x="0" y="0"/>
                  <a:chExt cx="882" cy="2050"/>
                </a:xfrm>
              </p:grpSpPr>
              <p:sp>
                <p:nvSpPr>
                  <p:cNvPr id="1847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23" y="1777"/>
                    <a:ext cx="159" cy="139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zh-CN" altLang="en-US" sz="1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8474" name="Group 22"/>
                  <p:cNvGrpSpPr/>
                  <p:nvPr/>
                </p:nvGrpSpPr>
                <p:grpSpPr>
                  <a:xfrm>
                    <a:off x="0" y="1867"/>
                    <a:ext cx="755" cy="183"/>
                    <a:chOff x="0" y="0"/>
                    <a:chExt cx="1115" cy="303"/>
                  </a:xfrm>
                </p:grpSpPr>
                <p:sp>
                  <p:nvSpPr>
                    <p:cNvPr id="18480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1115" cy="190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81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" y="190"/>
                      <a:ext cx="94" cy="113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454545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82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9" y="190"/>
                      <a:ext cx="85" cy="10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454545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8475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54" y="560"/>
                    <a:ext cx="667" cy="67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67676"/>
                      </a:gs>
                      <a:gs pos="50000">
                        <a:srgbClr val="FFFFFF"/>
                      </a:gs>
                      <a:gs pos="100000">
                        <a:srgbClr val="767676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zh-CN" altLang="en-US" sz="1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8476" name="Group 27"/>
                  <p:cNvGrpSpPr/>
                  <p:nvPr/>
                </p:nvGrpSpPr>
                <p:grpSpPr>
                  <a:xfrm>
                    <a:off x="127" y="0"/>
                    <a:ext cx="143" cy="1787"/>
                    <a:chOff x="0" y="0"/>
                    <a:chExt cx="143" cy="1787"/>
                  </a:xfrm>
                </p:grpSpPr>
                <p:sp>
                  <p:nvSpPr>
                    <p:cNvPr id="18478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" y="0"/>
                      <a:ext cx="78" cy="1787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50000">
                          <a:srgbClr val="767676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79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513"/>
                      <a:ext cx="143" cy="124"/>
                    </a:xfrm>
                    <a:prstGeom prst="rect">
                      <a:avLst/>
                    </a:prstGeom>
                    <a:solidFill>
                      <a:srgbClr val="333333"/>
                    </a:soli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8477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598" y="530"/>
                    <a:ext cx="284" cy="135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zh-CN" altLang="en-US" sz="1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8450" name="Group 31"/>
                <p:cNvGrpSpPr/>
                <p:nvPr/>
              </p:nvGrpSpPr>
              <p:grpSpPr>
                <a:xfrm>
                  <a:off x="0" y="2923"/>
                  <a:ext cx="1425" cy="778"/>
                  <a:chOff x="0" y="0"/>
                  <a:chExt cx="1553" cy="522"/>
                </a:xfrm>
              </p:grpSpPr>
              <p:sp>
                <p:nvSpPr>
                  <p:cNvPr id="18470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45"/>
                    <a:ext cx="73" cy="473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zh-CN" altLang="en-US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8471" name="AutoShape 71" descr="深色木质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0" y="0"/>
                    <a:ext cx="1553" cy="85"/>
                  </a:xfrm>
                  <a:prstGeom prst="cube">
                    <a:avLst>
                      <a:gd name="adj" fmla="val 0"/>
                    </a:avLst>
                  </a:prstGeom>
                  <a:blipFill dpi="0" rotWithShape="0">
                    <a:blip r:embed="rId2"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zh-CN" altLang="en-US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8472" name="Rectangle 72" descr="栎木"/>
                  <p:cNvSpPr>
                    <a:spLocks noChangeArrowheads="1"/>
                  </p:cNvSpPr>
                  <p:nvPr/>
                </p:nvSpPr>
                <p:spPr bwMode="auto">
                  <a:xfrm>
                    <a:off x="1304" y="97"/>
                    <a:ext cx="77" cy="425"/>
                  </a:xfrm>
                  <a:prstGeom prst="rect">
                    <a:avLst/>
                  </a:prstGeom>
                  <a:blipFill dpi="0" rotWithShape="0">
                    <a:blip r:embed="rId1"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zh-CN" altLang="en-US" sz="180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8451" name="Group 35"/>
                <p:cNvGrpSpPr/>
                <p:nvPr/>
              </p:nvGrpSpPr>
              <p:grpSpPr>
                <a:xfrm>
                  <a:off x="1135" y="0"/>
                  <a:ext cx="1442" cy="2160"/>
                  <a:chOff x="0" y="0"/>
                  <a:chExt cx="1442" cy="2160"/>
                </a:xfrm>
              </p:grpSpPr>
              <p:sp>
                <p:nvSpPr>
                  <p:cNvPr id="18452" name="Rectangle 7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05" y="0"/>
                    <a:ext cx="83" cy="162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zh-CN" altLang="en-US" sz="18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18453" name="Group 37"/>
                  <p:cNvGrpSpPr/>
                  <p:nvPr/>
                </p:nvGrpSpPr>
                <p:grpSpPr>
                  <a:xfrm>
                    <a:off x="658" y="1573"/>
                    <a:ext cx="181" cy="105"/>
                    <a:chOff x="0" y="0"/>
                    <a:chExt cx="1350" cy="1082"/>
                  </a:xfrm>
                </p:grpSpPr>
                <p:sp>
                  <p:nvSpPr>
                    <p:cNvPr id="18467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1350" cy="780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68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0" y="585"/>
                      <a:ext cx="497" cy="497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69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4" y="568"/>
                      <a:ext cx="517" cy="207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8454" name="Group 41"/>
                  <p:cNvGrpSpPr/>
                  <p:nvPr/>
                </p:nvGrpSpPr>
                <p:grpSpPr>
                  <a:xfrm>
                    <a:off x="646" y="1679"/>
                    <a:ext cx="189" cy="261"/>
                    <a:chOff x="0" y="0"/>
                    <a:chExt cx="2340" cy="2808"/>
                  </a:xfrm>
                </p:grpSpPr>
                <p:sp>
                  <p:nvSpPr>
                    <p:cNvPr id="18464" name="Oval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0" y="0"/>
                      <a:ext cx="1260" cy="31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50000">
                          <a:srgbClr val="222222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65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092"/>
                      <a:ext cx="2340" cy="171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50000">
                          <a:srgbClr val="222222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66" name="Freeform 82"/>
                    <p:cNvSpPr/>
                    <p:nvPr/>
                  </p:nvSpPr>
                  <p:spPr bwMode="auto">
                    <a:xfrm>
                      <a:off x="540" y="312"/>
                      <a:ext cx="1260" cy="780"/>
                    </a:xfrm>
                    <a:custGeom>
                      <a:avLst/>
                      <a:gdLst>
                        <a:gd name="T0" fmla="*/ 360 w 1260"/>
                        <a:gd name="T1" fmla="*/ 0 h 780"/>
                        <a:gd name="T2" fmla="*/ 0 w 1260"/>
                        <a:gd name="T3" fmla="*/ 780 h 780"/>
                        <a:gd name="T4" fmla="*/ 1260 w 1260"/>
                        <a:gd name="T5" fmla="*/ 780 h 780"/>
                        <a:gd name="T6" fmla="*/ 900 w 1260"/>
                        <a:gd name="T7" fmla="*/ 0 h 78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260"/>
                        <a:gd name="T13" fmla="*/ 0 h 780"/>
                        <a:gd name="T14" fmla="*/ 1260 w 1260"/>
                        <a:gd name="T15" fmla="*/ 780 h 78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260" h="780">
                          <a:moveTo>
                            <a:pt x="360" y="0"/>
                          </a:moveTo>
                          <a:lnTo>
                            <a:pt x="0" y="780"/>
                          </a:lnTo>
                          <a:lnTo>
                            <a:pt x="1260" y="780"/>
                          </a:lnTo>
                          <a:lnTo>
                            <a:pt x="900" y="0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FFFFFF"/>
                        </a:gs>
                        <a:gs pos="50000">
                          <a:srgbClr val="222222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8455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682" y="918"/>
                    <a:ext cx="126" cy="505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zh-CN" altLang="en-US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8456" name="Text Box 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120"/>
                    <a:ext cx="556" cy="6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9pPr>
                  </a:lstStyle>
                  <a:p>
                    <a:pPr algn="just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CN" sz="900">
                        <a:latin typeface="Times New Roman" panose="02020603050405020304" pitchFamily="18" charset="0"/>
                      </a:rPr>
                      <a:t> </a:t>
                    </a:r>
                    <a:endParaRPr lang="en-US" altLang="zh-CN" sz="9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57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256" y="615"/>
                    <a:ext cx="134" cy="3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58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0" y="270"/>
                    <a:ext cx="466" cy="3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9pPr>
                  </a:lstStyle>
                  <a:p>
                    <a:pPr algn="just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zh-CN" altLang="en-US" sz="1800" b="1">
                        <a:latin typeface="Times New Roman" panose="02020603050405020304" pitchFamily="18" charset="0"/>
                      </a:rPr>
                      <a:t>纸带</a:t>
                    </a:r>
                    <a:endParaRPr lang="zh-CN" altLang="en-US" sz="18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59" name="Lin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0" y="420"/>
                    <a:ext cx="1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60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0" y="1425"/>
                    <a:ext cx="466" cy="3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9pPr>
                  </a:lstStyle>
                  <a:p>
                    <a:pPr algn="just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zh-CN" altLang="en-US" sz="1800" b="1">
                        <a:latin typeface="Times New Roman" panose="02020603050405020304" pitchFamily="18" charset="0"/>
                      </a:rPr>
                      <a:t>夹子</a:t>
                    </a:r>
                    <a:endParaRPr lang="zh-CN" altLang="en-US" sz="18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61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6" y="1860"/>
                    <a:ext cx="466" cy="3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9pPr>
                  </a:lstStyle>
                  <a:p>
                    <a:pPr algn="just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zh-CN" altLang="en-US" sz="1800" b="1">
                        <a:latin typeface="Times New Roman" panose="02020603050405020304" pitchFamily="18" charset="0"/>
                      </a:rPr>
                      <a:t>重物</a:t>
                    </a:r>
                    <a:endParaRPr lang="zh-CN" altLang="en-US" sz="18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62" name="Line 9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80" y="1920"/>
                    <a:ext cx="196" cy="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63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26" y="1560"/>
                    <a:ext cx="164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8444" name="矩形 54"/>
            <p:cNvSpPr>
              <a:spLocks noChangeArrowheads="1"/>
            </p:cNvSpPr>
            <p:nvPr/>
          </p:nvSpPr>
          <p:spPr bwMode="auto">
            <a:xfrm>
              <a:off x="8537575" y="1252538"/>
              <a:ext cx="1981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9pPr>
            </a:lstStyle>
            <a:p>
              <a:r>
                <a:rPr lang="zh-CN" altLang="en-US" sz="2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打点计时器</a:t>
              </a: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8445" name="矩形 1"/>
          <p:cNvSpPr>
            <a:spLocks noChangeArrowheads="1"/>
          </p:cNvSpPr>
          <p:nvPr/>
        </p:nvSpPr>
        <p:spPr bwMode="auto">
          <a:xfrm>
            <a:off x="573088" y="1211580"/>
            <a:ext cx="671576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</a:t>
            </a: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实验：研究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自由落体运动的规律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344400" y="114554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4" name="矩形 36"/>
          <p:cNvSpPr>
            <a:spLocks noChangeArrowheads="1"/>
          </p:cNvSpPr>
          <p:nvPr/>
        </p:nvSpPr>
        <p:spPr bwMode="auto">
          <a:xfrm>
            <a:off x="5578317" y="1530350"/>
            <a:ext cx="9829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charset="-122"/>
              </a:rPr>
              <a:t>18.50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charset="-122"/>
            </a:endParaRPr>
          </a:p>
        </p:txBody>
      </p:sp>
      <p:sp>
        <p:nvSpPr>
          <p:cNvPr id="21555" name="矩形 37"/>
          <p:cNvSpPr>
            <a:spLocks noChangeArrowheads="1"/>
          </p:cNvSpPr>
          <p:nvPr/>
        </p:nvSpPr>
        <p:spPr bwMode="auto">
          <a:xfrm>
            <a:off x="3024823" y="1470025"/>
            <a:ext cx="8051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charset="-122"/>
              </a:rPr>
              <a:t>6.15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charset="-122"/>
            </a:endParaRPr>
          </a:p>
        </p:txBody>
      </p:sp>
      <p:sp>
        <p:nvSpPr>
          <p:cNvPr id="21556" name="矩形 38"/>
          <p:cNvSpPr>
            <a:spLocks noChangeArrowheads="1"/>
          </p:cNvSpPr>
          <p:nvPr/>
        </p:nvSpPr>
        <p:spPr bwMode="auto">
          <a:xfrm>
            <a:off x="4229735" y="1509713"/>
            <a:ext cx="9829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charset="-122"/>
              </a:rPr>
              <a:t>11.55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charset="-122"/>
            </a:endParaRPr>
          </a:p>
        </p:txBody>
      </p:sp>
      <p:sp>
        <p:nvSpPr>
          <p:cNvPr id="21557" name="矩形 39"/>
          <p:cNvSpPr>
            <a:spLocks noChangeArrowheads="1"/>
          </p:cNvSpPr>
          <p:nvPr/>
        </p:nvSpPr>
        <p:spPr bwMode="auto">
          <a:xfrm>
            <a:off x="7111842" y="1476375"/>
            <a:ext cx="9829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charset="-122"/>
              </a:rPr>
              <a:t>26.95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charset="-122"/>
            </a:endParaRPr>
          </a:p>
        </p:txBody>
      </p:sp>
      <p:sp>
        <p:nvSpPr>
          <p:cNvPr id="21558" name="矩形 40"/>
          <p:cNvSpPr>
            <a:spLocks noChangeArrowheads="1"/>
          </p:cNvSpPr>
          <p:nvPr/>
        </p:nvSpPr>
        <p:spPr bwMode="auto">
          <a:xfrm>
            <a:off x="1790065" y="1476375"/>
            <a:ext cx="8051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charset="-122"/>
              </a:rPr>
              <a:t>2.35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charset="-122"/>
            </a:endParaRPr>
          </a:p>
        </p:txBody>
      </p:sp>
      <p:sp>
        <p:nvSpPr>
          <p:cNvPr id="21559" name="矩形 41"/>
          <p:cNvSpPr>
            <a:spLocks noChangeArrowheads="1"/>
          </p:cNvSpPr>
          <p:nvPr/>
        </p:nvSpPr>
        <p:spPr bwMode="auto">
          <a:xfrm>
            <a:off x="8831898" y="1495425"/>
            <a:ext cx="9829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charset="-122"/>
              </a:rPr>
              <a:t>37.05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charset="-122"/>
            </a:endParaRPr>
          </a:p>
        </p:txBody>
      </p:sp>
      <p:grpSp>
        <p:nvGrpSpPr>
          <p:cNvPr id="21560" name="组合 28"/>
          <p:cNvGrpSpPr/>
          <p:nvPr/>
        </p:nvGrpSpPr>
        <p:grpSpPr>
          <a:xfrm>
            <a:off x="874713" y="1828800"/>
            <a:ext cx="9455150" cy="855663"/>
            <a:chOff x="1060449" y="1730495"/>
            <a:chExt cx="9454796" cy="1330077"/>
          </a:xfrm>
        </p:grpSpPr>
        <p:grpSp>
          <p:nvGrpSpPr>
            <p:cNvPr id="21570" name="组合 18"/>
            <p:cNvGrpSpPr/>
            <p:nvPr/>
          </p:nvGrpSpPr>
          <p:grpSpPr>
            <a:xfrm>
              <a:off x="1060449" y="1730495"/>
              <a:ext cx="9454796" cy="1330077"/>
              <a:chOff x="1022876" y="1506208"/>
              <a:chExt cx="9454796" cy="1330077"/>
            </a:xfrm>
          </p:grpSpPr>
          <p:sp>
            <p:nvSpPr>
              <p:cNvPr id="21572" name="矩形 5"/>
              <p:cNvSpPr>
                <a:spLocks noChangeArrowheads="1"/>
              </p:cNvSpPr>
              <p:nvPr/>
            </p:nvSpPr>
            <p:spPr bwMode="auto">
              <a:xfrm>
                <a:off x="1314121" y="1668494"/>
                <a:ext cx="862287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9pPr>
              </a:lstStyle>
              <a:p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charset="-122"/>
                  </a:rPr>
                  <a:t>0       1            2             3             4               5                 6</a:t>
                </a: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022876" y="1752975"/>
                <a:ext cx="9454796" cy="108331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574" name="矩形 11"/>
              <p:cNvSpPr>
                <a:spLocks noChangeArrowheads="1"/>
              </p:cNvSpPr>
              <p:nvPr/>
            </p:nvSpPr>
            <p:spPr bwMode="auto">
              <a:xfrm>
                <a:off x="1314121" y="1536220"/>
                <a:ext cx="243006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charset="-122"/>
                  </a:rPr>
                  <a:t>.</a:t>
                </a:r>
                <a:endParaRPr lang="en-US" altLang="zh-CN" sz="40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charset="-122"/>
                </a:endParaRPr>
              </a:p>
            </p:txBody>
          </p:sp>
          <p:sp>
            <p:nvSpPr>
              <p:cNvPr id="21575" name="矩形 12"/>
              <p:cNvSpPr>
                <a:spLocks noChangeArrowheads="1"/>
              </p:cNvSpPr>
              <p:nvPr/>
            </p:nvSpPr>
            <p:spPr bwMode="auto">
              <a:xfrm>
                <a:off x="2150961" y="1541852"/>
                <a:ext cx="243006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charset="-122"/>
                  </a:rPr>
                  <a:t>.</a:t>
                </a:r>
                <a:endParaRPr lang="en-US" altLang="zh-CN" sz="40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charset="-122"/>
                </a:endParaRPr>
              </a:p>
            </p:txBody>
          </p:sp>
          <p:sp>
            <p:nvSpPr>
              <p:cNvPr id="21576" name="矩形 13"/>
              <p:cNvSpPr>
                <a:spLocks noChangeArrowheads="1"/>
              </p:cNvSpPr>
              <p:nvPr/>
            </p:nvSpPr>
            <p:spPr bwMode="auto">
              <a:xfrm>
                <a:off x="3382697" y="1506208"/>
                <a:ext cx="243006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charset="-122"/>
                  </a:rPr>
                  <a:t>.</a:t>
                </a:r>
                <a:endParaRPr lang="en-US" altLang="zh-CN" sz="40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charset="-122"/>
                </a:endParaRPr>
              </a:p>
            </p:txBody>
          </p:sp>
          <p:sp>
            <p:nvSpPr>
              <p:cNvPr id="21577" name="矩形 14"/>
              <p:cNvSpPr>
                <a:spLocks noChangeArrowheads="1"/>
              </p:cNvSpPr>
              <p:nvPr/>
            </p:nvSpPr>
            <p:spPr bwMode="auto">
              <a:xfrm>
                <a:off x="4690788" y="1532159"/>
                <a:ext cx="243006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charset="-122"/>
                  </a:rPr>
                  <a:t>.</a:t>
                </a:r>
                <a:endParaRPr lang="en-US" altLang="zh-CN" sz="40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charset="-122"/>
                </a:endParaRPr>
              </a:p>
            </p:txBody>
          </p:sp>
          <p:sp>
            <p:nvSpPr>
              <p:cNvPr id="21578" name="矩形 15"/>
              <p:cNvSpPr>
                <a:spLocks noChangeArrowheads="1"/>
              </p:cNvSpPr>
              <p:nvPr/>
            </p:nvSpPr>
            <p:spPr bwMode="auto">
              <a:xfrm>
                <a:off x="6070645" y="1508484"/>
                <a:ext cx="243006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charset="-122"/>
                  </a:rPr>
                  <a:t>.</a:t>
                </a:r>
                <a:endParaRPr lang="en-US" altLang="zh-CN" sz="40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charset="-122"/>
                </a:endParaRPr>
              </a:p>
            </p:txBody>
          </p:sp>
          <p:sp>
            <p:nvSpPr>
              <p:cNvPr id="21579" name="矩形 16"/>
              <p:cNvSpPr>
                <a:spLocks noChangeArrowheads="1"/>
              </p:cNvSpPr>
              <p:nvPr/>
            </p:nvSpPr>
            <p:spPr bwMode="auto">
              <a:xfrm>
                <a:off x="7574193" y="1541852"/>
                <a:ext cx="243006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charset="-122"/>
                  </a:rPr>
                  <a:t>.</a:t>
                </a:r>
                <a:endParaRPr lang="en-US" altLang="zh-CN" sz="40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charset="-122"/>
                </a:endParaRPr>
              </a:p>
            </p:txBody>
          </p:sp>
          <p:sp>
            <p:nvSpPr>
              <p:cNvPr id="21580" name="矩形 17"/>
              <p:cNvSpPr>
                <a:spLocks noChangeArrowheads="1"/>
              </p:cNvSpPr>
              <p:nvPr/>
            </p:nvSpPr>
            <p:spPr bwMode="auto">
              <a:xfrm>
                <a:off x="9207541" y="1508484"/>
                <a:ext cx="243006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4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charset="-122"/>
                  </a:rPr>
                  <a:t>.</a:t>
                </a:r>
                <a:endParaRPr lang="en-US" altLang="zh-CN" sz="40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charset="-122"/>
                </a:endParaRPr>
              </a:p>
            </p:txBody>
          </p:sp>
        </p:grpSp>
        <p:sp>
          <p:nvSpPr>
            <p:cNvPr id="21571" name="矩形 20"/>
            <p:cNvSpPr>
              <a:spLocks noChangeArrowheads="1"/>
            </p:cNvSpPr>
            <p:nvPr/>
          </p:nvSpPr>
          <p:spPr bwMode="auto">
            <a:xfrm>
              <a:off x="1760956" y="1774851"/>
              <a:ext cx="24300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40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charset="-122"/>
                </a:rPr>
                <a:t>.</a:t>
              </a:r>
              <a:endPara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ea typeface="微软雅黑" charset="-122"/>
              </a:endParaRPr>
            </a:p>
          </p:txBody>
        </p:sp>
      </p:grpSp>
      <p:sp>
        <p:nvSpPr>
          <p:cNvPr id="21561" name="矩形 20"/>
          <p:cNvSpPr>
            <a:spLocks noChangeArrowheads="1"/>
          </p:cNvSpPr>
          <p:nvPr/>
        </p:nvSpPr>
        <p:spPr bwMode="auto">
          <a:xfrm>
            <a:off x="2560638" y="1828800"/>
            <a:ext cx="2428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ea typeface="微软雅黑" charset="-122"/>
              </a:rPr>
              <a:t>.</a:t>
            </a:r>
            <a:endParaRPr lang="en-US" altLang="zh-CN" sz="4000" b="1">
              <a:solidFill>
                <a:srgbClr val="000000"/>
              </a:solidFill>
              <a:latin typeface="Times New Roman" panose="02020603050405020304" pitchFamily="18" charset="0"/>
              <a:ea typeface="微软雅黑" charset="-122"/>
            </a:endParaRPr>
          </a:p>
        </p:txBody>
      </p:sp>
      <p:sp>
        <p:nvSpPr>
          <p:cNvPr id="21562" name="矩形 20"/>
          <p:cNvSpPr>
            <a:spLocks noChangeArrowheads="1"/>
          </p:cNvSpPr>
          <p:nvPr/>
        </p:nvSpPr>
        <p:spPr bwMode="auto">
          <a:xfrm>
            <a:off x="3900488" y="1838325"/>
            <a:ext cx="2428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ea typeface="微软雅黑" charset="-122"/>
              </a:rPr>
              <a:t>.</a:t>
            </a:r>
            <a:endParaRPr lang="en-US" altLang="zh-CN" sz="4000" b="1">
              <a:solidFill>
                <a:srgbClr val="000000"/>
              </a:solidFill>
              <a:latin typeface="Times New Roman" panose="02020603050405020304" pitchFamily="18" charset="0"/>
              <a:ea typeface="微软雅黑" charset="-122"/>
            </a:endParaRPr>
          </a:p>
        </p:txBody>
      </p:sp>
      <p:sp>
        <p:nvSpPr>
          <p:cNvPr id="21563" name="矩形 20"/>
          <p:cNvSpPr>
            <a:spLocks noChangeArrowheads="1"/>
          </p:cNvSpPr>
          <p:nvPr/>
        </p:nvSpPr>
        <p:spPr bwMode="auto">
          <a:xfrm>
            <a:off x="5214938" y="1838325"/>
            <a:ext cx="2428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ea typeface="微软雅黑" charset="-122"/>
              </a:rPr>
              <a:t>.</a:t>
            </a:r>
            <a:endParaRPr lang="en-US" altLang="zh-CN" sz="4000" b="1">
              <a:solidFill>
                <a:srgbClr val="000000"/>
              </a:solidFill>
              <a:latin typeface="Times New Roman" panose="02020603050405020304" pitchFamily="18" charset="0"/>
              <a:ea typeface="微软雅黑" charset="-122"/>
            </a:endParaRPr>
          </a:p>
        </p:txBody>
      </p:sp>
      <p:sp>
        <p:nvSpPr>
          <p:cNvPr id="21564" name="矩形 20"/>
          <p:cNvSpPr>
            <a:spLocks noChangeArrowheads="1"/>
          </p:cNvSpPr>
          <p:nvPr/>
        </p:nvSpPr>
        <p:spPr bwMode="auto">
          <a:xfrm>
            <a:off x="6680200" y="1809750"/>
            <a:ext cx="2428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ea typeface="微软雅黑" charset="-122"/>
              </a:rPr>
              <a:t>.</a:t>
            </a:r>
            <a:endParaRPr lang="en-US" altLang="zh-CN" sz="4000" b="1">
              <a:solidFill>
                <a:srgbClr val="000000"/>
              </a:solidFill>
              <a:latin typeface="Times New Roman" panose="02020603050405020304" pitchFamily="18" charset="0"/>
              <a:ea typeface="微软雅黑" charset="-122"/>
            </a:endParaRPr>
          </a:p>
        </p:txBody>
      </p:sp>
      <p:sp>
        <p:nvSpPr>
          <p:cNvPr id="21565" name="矩形 20"/>
          <p:cNvSpPr>
            <a:spLocks noChangeArrowheads="1"/>
          </p:cNvSpPr>
          <p:nvPr/>
        </p:nvSpPr>
        <p:spPr bwMode="auto">
          <a:xfrm>
            <a:off x="8102600" y="1819275"/>
            <a:ext cx="2428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ea typeface="微软雅黑" charset="-122"/>
              </a:rPr>
              <a:t>.</a:t>
            </a:r>
            <a:endParaRPr lang="en-US" altLang="zh-CN" sz="4000" b="1">
              <a:solidFill>
                <a:srgbClr val="000000"/>
              </a:solidFill>
              <a:latin typeface="Times New Roman" panose="02020603050405020304" pitchFamily="18" charset="0"/>
              <a:ea typeface="微软雅黑" charset="-122"/>
            </a:endParaRPr>
          </a:p>
        </p:txBody>
      </p:sp>
      <p:sp>
        <p:nvSpPr>
          <p:cNvPr id="21566" name="矩形 43"/>
          <p:cNvSpPr>
            <a:spLocks noChangeArrowheads="1"/>
          </p:cNvSpPr>
          <p:nvPr/>
        </p:nvSpPr>
        <p:spPr bwMode="auto">
          <a:xfrm>
            <a:off x="10040938" y="1539875"/>
            <a:ext cx="644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charset="-122"/>
              </a:rPr>
              <a:t>cm</a:t>
            </a: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581025" y="1433513"/>
            <a:ext cx="10874375" cy="31750"/>
          </a:xfrm>
          <a:prstGeom prst="line">
            <a:avLst/>
          </a:prstGeom>
          <a:ln w="381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641475" y="3816350"/>
          <a:ext cx="8178799" cy="19462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53776"/>
                <a:gridCol w="664210"/>
                <a:gridCol w="988629"/>
                <a:gridCol w="1017962"/>
                <a:gridCol w="987425"/>
                <a:gridCol w="1310806"/>
                <a:gridCol w="1155991"/>
              </a:tblGrid>
              <a:tr h="518225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800" b="1" i="0" baseline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位置编号</a:t>
                      </a:r>
                      <a:endParaRPr lang="zh-CN" altLang="en-US" sz="2800" b="1" i="0" baseline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4" marR="91444" marT="45725" marB="45725" vert="horz" anchor="ctr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800" b="1" i="0" baseline="0" smtClean="0">
                          <a:latin typeface="Times New Roman" panose="02020603050405020304" pitchFamily="18" charset="0"/>
                          <a:ea typeface="微软雅黑" charset="-122"/>
                        </a:rPr>
                        <a:t>0</a:t>
                      </a:r>
                      <a:endParaRPr lang="zh-CN" altLang="en-US" sz="2800" b="1" i="0" baseline="0"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44" marR="91444" marT="45725" marB="45725" vert="horz" anchor="ctr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800" b="1" i="0" baseline="0" smtClean="0">
                          <a:latin typeface="Times New Roman" panose="02020603050405020304" pitchFamily="18" charset="0"/>
                          <a:ea typeface="微软雅黑" charset="-122"/>
                        </a:rPr>
                        <a:t>1</a:t>
                      </a:r>
                      <a:endParaRPr lang="zh-CN" altLang="en-US" sz="2800" b="1" i="0" baseline="0"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44" marR="91444" marT="45725" marB="45725" vert="horz" anchor="ctr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800" b="1" i="0" baseline="0" smtClean="0">
                          <a:latin typeface="Times New Roman" panose="02020603050405020304" pitchFamily="18" charset="0"/>
                          <a:ea typeface="微软雅黑" charset="-122"/>
                        </a:rPr>
                        <a:t>2</a:t>
                      </a:r>
                      <a:endParaRPr lang="zh-CN" altLang="en-US" sz="2800" b="1" i="0" baseline="0"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44" marR="91444" marT="45725" marB="45725" vert="horz" anchor="ctr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800" b="1" i="0" baseline="0" smtClean="0">
                          <a:latin typeface="Times New Roman" panose="02020603050405020304" pitchFamily="18" charset="0"/>
                          <a:ea typeface="微软雅黑" charset="-122"/>
                        </a:rPr>
                        <a:t>3</a:t>
                      </a:r>
                      <a:endParaRPr lang="zh-CN" altLang="en-US" sz="2800" b="1" i="0" baseline="0"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44" marR="91444" marT="45725" marB="45725" vert="horz" anchor="ctr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800" b="1" i="0" baseline="0" smtClean="0">
                          <a:latin typeface="Times New Roman" panose="02020603050405020304" pitchFamily="18" charset="0"/>
                          <a:ea typeface="微软雅黑" charset="-122"/>
                        </a:rPr>
                        <a:t>4</a:t>
                      </a:r>
                      <a:endParaRPr lang="zh-CN" altLang="en-US" sz="2800" b="1" i="0" baseline="0"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44" marR="91444" marT="45725" marB="45725" vert="horz" anchor="ctr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800" b="1" i="0" baseline="0" smtClean="0">
                          <a:latin typeface="Times New Roman" panose="02020603050405020304" pitchFamily="18" charset="0"/>
                          <a:ea typeface="微软雅黑" charset="-122"/>
                        </a:rPr>
                        <a:t>5</a:t>
                      </a:r>
                      <a:endParaRPr lang="zh-CN" altLang="en-US" sz="2800" b="1" i="0" baseline="0"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44" marR="91444" marT="45725" marB="45725" vert="horz" anchor="ctr"/>
                </a:tc>
              </a:tr>
              <a:tr h="714025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800" b="1" i="0" baseline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时间 </a:t>
                      </a:r>
                      <a:r>
                        <a:rPr lang="en-US" altLang="zh-CN" sz="2800" b="1" i="0" baseline="0" smtClean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t /s</a:t>
                      </a:r>
                      <a:endParaRPr lang="zh-CN" altLang="en-US" sz="2800" b="1" i="0" baseline="0" smtClean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4" marR="91444" marT="45725" marB="45725" vert="horz" anchor="ctr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800" b="1" i="0" baseline="0" smtClean="0">
                          <a:latin typeface="Times New Roman" panose="02020603050405020304" pitchFamily="18" charset="0"/>
                          <a:ea typeface="微软雅黑" charset="-122"/>
                        </a:rPr>
                        <a:t>0</a:t>
                      </a:r>
                      <a:endParaRPr lang="zh-CN" altLang="en-US" sz="2800" b="1" i="0" baseline="0"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44" marR="91444" marT="45725" marB="45725"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800" b="1" i="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44" marR="91444" marT="45725" marB="45725" vert="horz" anchor="ctr"/>
                </a:tc>
                <a:tc>
                  <a:txBody>
                    <a:bodyPr wrap="square"/>
                    <a:lstStyle/>
                    <a:p>
                      <a:pPr marL="0" marR="0" lvl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44" marR="91444" marT="45725" marB="45725" vert="horz" anchor="ctr"/>
                </a:tc>
                <a:tc>
                  <a:txBody>
                    <a:bodyPr wrap="square"/>
                    <a:lstStyle/>
                    <a:p>
                      <a:pPr marL="0" marR="0" lvl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44" marR="91444" marT="45725" marB="45725"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lang="en-US" altLang="zh-CN" sz="2800" b="1" i="0" baseline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44" marR="91444" marT="45725" marB="45725"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lang="en-US" altLang="zh-CN" sz="2800" b="1" i="0" baseline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44" marR="91444" marT="45725" marB="45725" vert="horz" anchor="ctr"/>
                </a:tc>
              </a:tr>
              <a:tr h="714025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800" b="1" i="0" baseline="0" smtClean="0">
                          <a:latin typeface="Times New Roman" panose="02020603050405020304" pitchFamily="18" charset="0"/>
                          <a:ea typeface="微软雅黑" charset="-122"/>
                        </a:rPr>
                        <a:t>v</a:t>
                      </a:r>
                      <a:r>
                        <a:rPr lang="en-US" altLang="zh-CN" sz="2800" b="1" i="0" baseline="-25000" smtClean="0">
                          <a:latin typeface="Times New Roman" panose="02020603050405020304" pitchFamily="18" charset="0"/>
                          <a:ea typeface="微软雅黑" charset="-122"/>
                        </a:rPr>
                        <a:t>1</a:t>
                      </a:r>
                      <a:r>
                        <a:rPr lang="en-US" altLang="zh-CN" sz="2800" b="1" i="0" baseline="0" smtClean="0">
                          <a:latin typeface="Times New Roman" panose="02020603050405020304" pitchFamily="18" charset="0"/>
                          <a:ea typeface="微软雅黑" charset="-122"/>
                        </a:rPr>
                        <a:t> /</a:t>
                      </a:r>
                      <a:r>
                        <a:rPr lang="zh-CN" altLang="en-US" sz="2800" b="1" i="0" baseline="0" smtClean="0">
                          <a:latin typeface="Times New Roman" panose="02020603050405020304" pitchFamily="18" charset="0"/>
                          <a:ea typeface="微软雅黑" charset="-122"/>
                        </a:rPr>
                        <a:t>（</a:t>
                      </a:r>
                      <a:r>
                        <a:rPr lang="en-US" altLang="zh-CN" sz="2800" b="1" i="0" baseline="0" smtClean="0">
                          <a:latin typeface="Times New Roman" panose="02020603050405020304" pitchFamily="18" charset="0"/>
                          <a:ea typeface="微软雅黑" charset="-122"/>
                        </a:rPr>
                        <a:t>m·s</a:t>
                      </a:r>
                      <a:r>
                        <a:rPr lang="en-US" altLang="zh-CN" sz="2800" b="1" i="0" baseline="30000" smtClean="0">
                          <a:latin typeface="Times New Roman" panose="02020603050405020304" pitchFamily="18" charset="0"/>
                          <a:ea typeface="微软雅黑" charset="-122"/>
                        </a:rPr>
                        <a:t>-1</a:t>
                      </a:r>
                      <a:r>
                        <a:rPr lang="zh-CN" altLang="en-US" sz="2800" b="1" i="0" baseline="0" smtClean="0">
                          <a:latin typeface="Times New Roman" panose="02020603050405020304" pitchFamily="18" charset="0"/>
                          <a:ea typeface="微软雅黑" charset="-122"/>
                        </a:rPr>
                        <a:t>）</a:t>
                      </a:r>
                      <a:endParaRPr lang="zh-CN" altLang="en-US" sz="2800" b="1" i="0" baseline="0"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44" marR="91444" marT="45725" marB="45725"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800" b="1" i="0" baseline="0"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44" marR="91444" marT="45725" marB="45725"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800" b="1" i="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44" marR="91444" marT="45725" marB="45725"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800" b="1" i="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44" marR="91444" marT="45725" marB="45725"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800" b="1" i="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44" marR="91444" marT="45725" marB="45725"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800" b="1" i="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44" marR="91444" marT="45725" marB="45725"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800" b="1" i="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44" marR="91444" marT="45725" marB="45725" vert="horz" anchor="ctr"/>
                </a:tc>
              </a:tr>
            </a:tbl>
          </a:graphicData>
        </a:graphic>
      </p:graphicFrame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449763" y="4454525"/>
            <a:ext cx="81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charset="-122"/>
              </a:rPr>
              <a:t>0.04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448618" y="4454525"/>
            <a:ext cx="81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charset="-122"/>
              </a:rPr>
              <a:t>0.08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416675" y="4454525"/>
            <a:ext cx="81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charset="-122"/>
              </a:rPr>
              <a:t>0.12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548563" y="4448175"/>
            <a:ext cx="81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charset="-122"/>
              </a:rPr>
              <a:t>0.16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826818" y="4468813"/>
            <a:ext cx="81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charset="-122"/>
              </a:rPr>
              <a:t>0.20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463098" y="5145088"/>
            <a:ext cx="8051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charset="-122"/>
              </a:rPr>
              <a:t>0.77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473542" y="5145088"/>
            <a:ext cx="8051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charset="-122"/>
              </a:rPr>
              <a:t>1.15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428423" y="5126038"/>
            <a:ext cx="8051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charset="-122"/>
              </a:rPr>
              <a:t>1.54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539673" y="5145088"/>
            <a:ext cx="8051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charset="-122"/>
              </a:rPr>
              <a:t>1.93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8858885" y="5162550"/>
            <a:ext cx="8051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charset="-122"/>
              </a:rPr>
              <a:t>2.32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charset="-122"/>
            </a:endParaRPr>
          </a:p>
        </p:txBody>
      </p:sp>
      <p:sp>
        <p:nvSpPr>
          <p:cNvPr id="21553" name="矩形 31"/>
          <p:cNvSpPr>
            <a:spLocks noChangeArrowheads="1"/>
          </p:cNvSpPr>
          <p:nvPr/>
        </p:nvSpPr>
        <p:spPr bwMode="auto">
          <a:xfrm>
            <a:off x="3822700" y="4587875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charset="-122"/>
              </a:rPr>
              <a:t>__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微软雅黑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493713" y="6243638"/>
            <a:ext cx="10874375" cy="31750"/>
          </a:xfrm>
          <a:prstGeom prst="line">
            <a:avLst/>
          </a:prstGeom>
          <a:ln w="381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80708" y="3473768"/>
            <a:ext cx="10874375" cy="31750"/>
          </a:xfrm>
          <a:prstGeom prst="line">
            <a:avLst/>
          </a:prstGeom>
          <a:ln w="381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  <p:bldP spid="15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635125" y="5000625"/>
            <a:ext cx="90488" cy="809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232025" y="4613275"/>
            <a:ext cx="87313" cy="936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840038" y="4041775"/>
            <a:ext cx="85725" cy="936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432175" y="3625850"/>
            <a:ext cx="85725" cy="936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038600" y="3054350"/>
            <a:ext cx="85725" cy="936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49580" y="1544320"/>
            <a:ext cx="6880860" cy="4970463"/>
            <a:chOff x="708" y="2432"/>
            <a:chExt cx="10836" cy="7828"/>
          </a:xfrm>
        </p:grpSpPr>
        <p:grpSp>
          <p:nvGrpSpPr>
            <p:cNvPr id="6" name="组合 5"/>
            <p:cNvGrpSpPr/>
            <p:nvPr/>
          </p:nvGrpSpPr>
          <p:grpSpPr>
            <a:xfrm>
              <a:off x="708" y="2432"/>
              <a:ext cx="10836" cy="7828"/>
              <a:chOff x="738" y="2455"/>
              <a:chExt cx="10836" cy="782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738" y="2455"/>
                <a:ext cx="10836" cy="7822"/>
                <a:chOff x="738" y="2455"/>
                <a:chExt cx="10836" cy="7822"/>
              </a:xfrm>
            </p:grpSpPr>
            <p:grpSp>
              <p:nvGrpSpPr>
                <p:cNvPr id="22533" name="Group 3"/>
                <p:cNvGrpSpPr/>
                <p:nvPr/>
              </p:nvGrpSpPr>
              <p:grpSpPr>
                <a:xfrm>
                  <a:off x="818" y="8113"/>
                  <a:ext cx="9255" cy="2165"/>
                  <a:chOff x="-5" y="2110"/>
                  <a:chExt cx="3702" cy="866"/>
                </a:xfrm>
              </p:grpSpPr>
              <p:sp>
                <p:nvSpPr>
                  <p:cNvPr id="22560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2" y="2724"/>
                    <a:ext cx="3515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charset="-122"/>
                      </a:rPr>
                      <a:t>0</a:t>
                    </a:r>
                    <a:r>
                      <a:rPr lang="zh-CN" altLang="en-US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charset="-122"/>
                      </a:rPr>
                      <a:t>　 </a:t>
                    </a:r>
                    <a:r>
                      <a:rPr lang="en-US" altLang="zh-CN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charset="-122"/>
                      </a:rPr>
                      <a:t>0.04   0.08</a:t>
                    </a:r>
                    <a:endParaRPr lang="en-US" altLang="zh-CN" sz="20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软雅黑" charset="-122"/>
                    </a:endParaRPr>
                  </a:p>
                </p:txBody>
              </p:sp>
              <p:sp>
                <p:nvSpPr>
                  <p:cNvPr id="22561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" y="2110"/>
                    <a:ext cx="408" cy="3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9pPr>
                  </a:lstStyle>
                  <a:p>
                    <a:pPr>
                      <a:lnSpc>
                        <a:spcPct val="160000"/>
                      </a:lnSpc>
                      <a:spcBef>
                        <a:spcPct val="50000"/>
                      </a:spcBef>
                    </a:pPr>
                    <a:r>
                      <a:rPr lang="en-US" altLang="zh-CN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charset="-122"/>
                      </a:rPr>
                      <a:t>0.5</a:t>
                    </a:r>
                    <a:endParaRPr lang="en-US" altLang="zh-CN" sz="20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软雅黑" charset="-122"/>
                    </a:endParaRPr>
                  </a:p>
                </p:txBody>
              </p:sp>
            </p:grpSp>
            <p:grpSp>
              <p:nvGrpSpPr>
                <p:cNvPr id="22534" name="Group 20"/>
                <p:cNvGrpSpPr/>
                <p:nvPr/>
              </p:nvGrpSpPr>
              <p:grpSpPr>
                <a:xfrm>
                  <a:off x="1680" y="2455"/>
                  <a:ext cx="9895" cy="7715"/>
                  <a:chOff x="0" y="0"/>
                  <a:chExt cx="3958" cy="3086"/>
                </a:xfrm>
              </p:grpSpPr>
              <p:sp>
                <p:nvSpPr>
                  <p:cNvPr id="2255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0" y="2858"/>
                    <a:ext cx="33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D0D0D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54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0" y="91"/>
                    <a:ext cx="0" cy="2767"/>
                  </a:xfrm>
                  <a:prstGeom prst="line">
                    <a:avLst/>
                  </a:prstGeom>
                  <a:noFill/>
                  <a:ln w="9525">
                    <a:solidFill>
                      <a:srgbClr val="0D0D0D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22555" name="Group 23"/>
                  <p:cNvGrpSpPr/>
                  <p:nvPr/>
                </p:nvGrpSpPr>
                <p:grpSpPr>
                  <a:xfrm>
                    <a:off x="0" y="249"/>
                    <a:ext cx="2857" cy="2609"/>
                    <a:chOff x="0" y="0"/>
                    <a:chExt cx="2400" cy="2080"/>
                  </a:xfrm>
                </p:grpSpPr>
                <p:sp>
                  <p:nvSpPr>
                    <p:cNvPr id="22558" name="未知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400" cy="2080"/>
                    </a:xfrm>
                    <a:custGeom>
                      <a:avLst/>
                      <a:gdLst>
                        <a:gd name="T0" fmla="*/ 0 w 2400"/>
                        <a:gd name="T1" fmla="*/ 0 h 2080"/>
                        <a:gd name="T2" fmla="*/ 2400 w 2400"/>
                        <a:gd name="T3" fmla="*/ 0 h 2080"/>
                        <a:gd name="T4" fmla="*/ 2400 w 2400"/>
                        <a:gd name="T5" fmla="*/ 160 h 2080"/>
                        <a:gd name="T6" fmla="*/ 0 w 2400"/>
                        <a:gd name="T7" fmla="*/ 160 h 2080"/>
                        <a:gd name="T8" fmla="*/ 0 w 2400"/>
                        <a:gd name="T9" fmla="*/ 320 h 2080"/>
                        <a:gd name="T10" fmla="*/ 2400 w 2400"/>
                        <a:gd name="T11" fmla="*/ 320 h 2080"/>
                        <a:gd name="T12" fmla="*/ 2400 w 2400"/>
                        <a:gd name="T13" fmla="*/ 480 h 2080"/>
                        <a:gd name="T14" fmla="*/ 0 w 2400"/>
                        <a:gd name="T15" fmla="*/ 480 h 2080"/>
                        <a:gd name="T16" fmla="*/ 0 w 2400"/>
                        <a:gd name="T17" fmla="*/ 640 h 2080"/>
                        <a:gd name="T18" fmla="*/ 2400 w 2400"/>
                        <a:gd name="T19" fmla="*/ 640 h 2080"/>
                        <a:gd name="T20" fmla="*/ 2400 w 2400"/>
                        <a:gd name="T21" fmla="*/ 800 h 2080"/>
                        <a:gd name="T22" fmla="*/ 0 w 2400"/>
                        <a:gd name="T23" fmla="*/ 800 h 2080"/>
                        <a:gd name="T24" fmla="*/ 0 w 2400"/>
                        <a:gd name="T25" fmla="*/ 960 h 2080"/>
                        <a:gd name="T26" fmla="*/ 2400 w 2400"/>
                        <a:gd name="T27" fmla="*/ 960 h 2080"/>
                        <a:gd name="T28" fmla="*/ 2400 w 2400"/>
                        <a:gd name="T29" fmla="*/ 1120 h 2080"/>
                        <a:gd name="T30" fmla="*/ 0 w 2400"/>
                        <a:gd name="T31" fmla="*/ 1120 h 2080"/>
                        <a:gd name="T32" fmla="*/ 0 w 2400"/>
                        <a:gd name="T33" fmla="*/ 1280 h 2080"/>
                        <a:gd name="T34" fmla="*/ 2400 w 2400"/>
                        <a:gd name="T35" fmla="*/ 1280 h 2080"/>
                        <a:gd name="T36" fmla="*/ 2400 w 2400"/>
                        <a:gd name="T37" fmla="*/ 1440 h 2080"/>
                        <a:gd name="T38" fmla="*/ 0 w 2400"/>
                        <a:gd name="T39" fmla="*/ 1440 h 2080"/>
                        <a:gd name="T40" fmla="*/ 0 w 2400"/>
                        <a:gd name="T41" fmla="*/ 1600 h 2080"/>
                        <a:gd name="T42" fmla="*/ 2400 w 2400"/>
                        <a:gd name="T43" fmla="*/ 1600 h 2080"/>
                        <a:gd name="T44" fmla="*/ 2400 w 2400"/>
                        <a:gd name="T45" fmla="*/ 1760 h 2080"/>
                        <a:gd name="T46" fmla="*/ 0 w 2400"/>
                        <a:gd name="T47" fmla="*/ 1760 h 2080"/>
                        <a:gd name="T48" fmla="*/ 0 w 2400"/>
                        <a:gd name="T49" fmla="*/ 1920 h 2080"/>
                        <a:gd name="T50" fmla="*/ 2400 w 2400"/>
                        <a:gd name="T51" fmla="*/ 1920 h 2080"/>
                        <a:gd name="T52" fmla="*/ 2400 w 2400"/>
                        <a:gd name="T53" fmla="*/ 2080 h 2080"/>
                        <a:gd name="T54" fmla="*/ 0 w 2400"/>
                        <a:gd name="T55" fmla="*/ 2080 h 2080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0" t="0" r="r" b="b"/>
                      <a:pathLst>
                        <a:path w="2400" h="2080">
                          <a:moveTo>
                            <a:pt x="0" y="0"/>
                          </a:moveTo>
                          <a:lnTo>
                            <a:pt x="2400" y="0"/>
                          </a:lnTo>
                          <a:lnTo>
                            <a:pt x="2400" y="160"/>
                          </a:lnTo>
                          <a:lnTo>
                            <a:pt x="0" y="160"/>
                          </a:lnTo>
                          <a:lnTo>
                            <a:pt x="0" y="320"/>
                          </a:lnTo>
                          <a:lnTo>
                            <a:pt x="2400" y="320"/>
                          </a:lnTo>
                          <a:lnTo>
                            <a:pt x="2400" y="480"/>
                          </a:lnTo>
                          <a:lnTo>
                            <a:pt x="0" y="480"/>
                          </a:lnTo>
                          <a:lnTo>
                            <a:pt x="0" y="640"/>
                          </a:lnTo>
                          <a:lnTo>
                            <a:pt x="2400" y="640"/>
                          </a:lnTo>
                          <a:lnTo>
                            <a:pt x="2400" y="800"/>
                          </a:lnTo>
                          <a:lnTo>
                            <a:pt x="0" y="800"/>
                          </a:lnTo>
                          <a:lnTo>
                            <a:pt x="0" y="960"/>
                          </a:lnTo>
                          <a:lnTo>
                            <a:pt x="2400" y="960"/>
                          </a:lnTo>
                          <a:lnTo>
                            <a:pt x="2400" y="1120"/>
                          </a:lnTo>
                          <a:lnTo>
                            <a:pt x="0" y="1120"/>
                          </a:lnTo>
                          <a:lnTo>
                            <a:pt x="0" y="1280"/>
                          </a:lnTo>
                          <a:lnTo>
                            <a:pt x="2400" y="1280"/>
                          </a:lnTo>
                          <a:lnTo>
                            <a:pt x="2400" y="1440"/>
                          </a:lnTo>
                          <a:lnTo>
                            <a:pt x="0" y="1440"/>
                          </a:lnTo>
                          <a:lnTo>
                            <a:pt x="0" y="1600"/>
                          </a:lnTo>
                          <a:lnTo>
                            <a:pt x="2400" y="1600"/>
                          </a:lnTo>
                          <a:lnTo>
                            <a:pt x="2400" y="1760"/>
                          </a:lnTo>
                          <a:lnTo>
                            <a:pt x="0" y="1760"/>
                          </a:lnTo>
                          <a:lnTo>
                            <a:pt x="0" y="1920"/>
                          </a:lnTo>
                          <a:lnTo>
                            <a:pt x="2400" y="1920"/>
                          </a:lnTo>
                          <a:lnTo>
                            <a:pt x="2400" y="2080"/>
                          </a:lnTo>
                          <a:lnTo>
                            <a:pt x="0" y="208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D0D0D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559" name="未知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400" cy="2080"/>
                    </a:xfrm>
                    <a:custGeom>
                      <a:avLst/>
                      <a:gdLst>
                        <a:gd name="T0" fmla="*/ 0 w 2400"/>
                        <a:gd name="T1" fmla="*/ 0 h 2080"/>
                        <a:gd name="T2" fmla="*/ 0 w 2400"/>
                        <a:gd name="T3" fmla="*/ 2080 h 2080"/>
                        <a:gd name="T4" fmla="*/ 160 w 2400"/>
                        <a:gd name="T5" fmla="*/ 2080 h 2080"/>
                        <a:gd name="T6" fmla="*/ 160 w 2400"/>
                        <a:gd name="T7" fmla="*/ 0 h 2080"/>
                        <a:gd name="T8" fmla="*/ 320 w 2400"/>
                        <a:gd name="T9" fmla="*/ 0 h 2080"/>
                        <a:gd name="T10" fmla="*/ 320 w 2400"/>
                        <a:gd name="T11" fmla="*/ 2080 h 2080"/>
                        <a:gd name="T12" fmla="*/ 480 w 2400"/>
                        <a:gd name="T13" fmla="*/ 2080 h 2080"/>
                        <a:gd name="T14" fmla="*/ 480 w 2400"/>
                        <a:gd name="T15" fmla="*/ 0 h 2080"/>
                        <a:gd name="T16" fmla="*/ 640 w 2400"/>
                        <a:gd name="T17" fmla="*/ 0 h 2080"/>
                        <a:gd name="T18" fmla="*/ 640 w 2400"/>
                        <a:gd name="T19" fmla="*/ 2080 h 2080"/>
                        <a:gd name="T20" fmla="*/ 800 w 2400"/>
                        <a:gd name="T21" fmla="*/ 2080 h 2080"/>
                        <a:gd name="T22" fmla="*/ 800 w 2400"/>
                        <a:gd name="T23" fmla="*/ 0 h 2080"/>
                        <a:gd name="T24" fmla="*/ 960 w 2400"/>
                        <a:gd name="T25" fmla="*/ 0 h 2080"/>
                        <a:gd name="T26" fmla="*/ 960 w 2400"/>
                        <a:gd name="T27" fmla="*/ 2080 h 2080"/>
                        <a:gd name="T28" fmla="*/ 1120 w 2400"/>
                        <a:gd name="T29" fmla="*/ 2080 h 2080"/>
                        <a:gd name="T30" fmla="*/ 1120 w 2400"/>
                        <a:gd name="T31" fmla="*/ 0 h 2080"/>
                        <a:gd name="T32" fmla="*/ 1280 w 2400"/>
                        <a:gd name="T33" fmla="*/ 0 h 2080"/>
                        <a:gd name="T34" fmla="*/ 1280 w 2400"/>
                        <a:gd name="T35" fmla="*/ 2080 h 2080"/>
                        <a:gd name="T36" fmla="*/ 1440 w 2400"/>
                        <a:gd name="T37" fmla="*/ 2080 h 2080"/>
                        <a:gd name="T38" fmla="*/ 1440 w 2400"/>
                        <a:gd name="T39" fmla="*/ 0 h 2080"/>
                        <a:gd name="T40" fmla="*/ 1600 w 2400"/>
                        <a:gd name="T41" fmla="*/ 0 h 2080"/>
                        <a:gd name="T42" fmla="*/ 1600 w 2400"/>
                        <a:gd name="T43" fmla="*/ 2080 h 2080"/>
                        <a:gd name="T44" fmla="*/ 1760 w 2400"/>
                        <a:gd name="T45" fmla="*/ 2080 h 2080"/>
                        <a:gd name="T46" fmla="*/ 1760 w 2400"/>
                        <a:gd name="T47" fmla="*/ 0 h 2080"/>
                        <a:gd name="T48" fmla="*/ 1920 w 2400"/>
                        <a:gd name="T49" fmla="*/ 0 h 2080"/>
                        <a:gd name="T50" fmla="*/ 1920 w 2400"/>
                        <a:gd name="T51" fmla="*/ 2080 h 2080"/>
                        <a:gd name="T52" fmla="*/ 2080 w 2400"/>
                        <a:gd name="T53" fmla="*/ 2080 h 2080"/>
                        <a:gd name="T54" fmla="*/ 2080 w 2400"/>
                        <a:gd name="T55" fmla="*/ 0 h 2080"/>
                        <a:gd name="T56" fmla="*/ 2240 w 2400"/>
                        <a:gd name="T57" fmla="*/ 0 h 2080"/>
                        <a:gd name="T58" fmla="*/ 2240 w 2400"/>
                        <a:gd name="T59" fmla="*/ 2080 h 2080"/>
                        <a:gd name="T60" fmla="*/ 2400 w 2400"/>
                        <a:gd name="T61" fmla="*/ 2080 h 2080"/>
                        <a:gd name="T62" fmla="*/ 2400 w 2400"/>
                        <a:gd name="T63" fmla="*/ 0 h 2080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00" h="2080">
                          <a:moveTo>
                            <a:pt x="0" y="0"/>
                          </a:moveTo>
                          <a:lnTo>
                            <a:pt x="0" y="2080"/>
                          </a:lnTo>
                          <a:lnTo>
                            <a:pt x="160" y="2080"/>
                          </a:lnTo>
                          <a:lnTo>
                            <a:pt x="160" y="0"/>
                          </a:lnTo>
                          <a:lnTo>
                            <a:pt x="320" y="0"/>
                          </a:lnTo>
                          <a:lnTo>
                            <a:pt x="320" y="2080"/>
                          </a:lnTo>
                          <a:lnTo>
                            <a:pt x="480" y="2080"/>
                          </a:lnTo>
                          <a:lnTo>
                            <a:pt x="480" y="0"/>
                          </a:lnTo>
                          <a:lnTo>
                            <a:pt x="640" y="0"/>
                          </a:lnTo>
                          <a:lnTo>
                            <a:pt x="640" y="2080"/>
                          </a:lnTo>
                          <a:lnTo>
                            <a:pt x="800" y="2080"/>
                          </a:lnTo>
                          <a:lnTo>
                            <a:pt x="800" y="0"/>
                          </a:lnTo>
                          <a:lnTo>
                            <a:pt x="960" y="0"/>
                          </a:lnTo>
                          <a:lnTo>
                            <a:pt x="960" y="2080"/>
                          </a:lnTo>
                          <a:lnTo>
                            <a:pt x="1120" y="2080"/>
                          </a:lnTo>
                          <a:lnTo>
                            <a:pt x="1120" y="0"/>
                          </a:lnTo>
                          <a:lnTo>
                            <a:pt x="1280" y="0"/>
                          </a:lnTo>
                          <a:lnTo>
                            <a:pt x="1280" y="2080"/>
                          </a:lnTo>
                          <a:lnTo>
                            <a:pt x="1440" y="2080"/>
                          </a:lnTo>
                          <a:lnTo>
                            <a:pt x="1440" y="0"/>
                          </a:lnTo>
                          <a:lnTo>
                            <a:pt x="1600" y="0"/>
                          </a:lnTo>
                          <a:lnTo>
                            <a:pt x="1600" y="2080"/>
                          </a:lnTo>
                          <a:lnTo>
                            <a:pt x="1760" y="2080"/>
                          </a:lnTo>
                          <a:lnTo>
                            <a:pt x="1760" y="0"/>
                          </a:lnTo>
                          <a:lnTo>
                            <a:pt x="1920" y="0"/>
                          </a:lnTo>
                          <a:lnTo>
                            <a:pt x="1920" y="2080"/>
                          </a:lnTo>
                          <a:lnTo>
                            <a:pt x="2080" y="2080"/>
                          </a:lnTo>
                          <a:lnTo>
                            <a:pt x="2080" y="0"/>
                          </a:lnTo>
                          <a:lnTo>
                            <a:pt x="2240" y="0"/>
                          </a:lnTo>
                          <a:lnTo>
                            <a:pt x="2240" y="2080"/>
                          </a:lnTo>
                          <a:lnTo>
                            <a:pt x="2400" y="2080"/>
                          </a:lnTo>
                          <a:lnTo>
                            <a:pt x="240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D0D0D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2556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32" y="2795"/>
                    <a:ext cx="726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charset="-122"/>
                      </a:rPr>
                      <a:t>t/s</a:t>
                    </a:r>
                    <a:endParaRPr lang="en-US" altLang="zh-CN" sz="24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软雅黑" charset="-122"/>
                    </a:endParaRPr>
                  </a:p>
                </p:txBody>
              </p:sp>
              <p:sp>
                <p:nvSpPr>
                  <p:cNvPr id="22557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15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/>
                        <a:ea typeface="宋体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charset="-122"/>
                      </a:rPr>
                      <a:t>v</a:t>
                    </a:r>
                    <a:r>
                      <a:rPr lang="en-US" altLang="zh-CN" sz="2400" b="1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charset="-122"/>
                      </a:rPr>
                      <a:t>/</a:t>
                    </a:r>
                    <a:r>
                      <a:rPr lang="zh-CN" altLang="en-US" sz="2400" b="1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charset="-122"/>
                      </a:rPr>
                      <a:t>（</a:t>
                    </a:r>
                    <a:r>
                      <a:rPr lang="en-US" altLang="zh-CN" sz="2400" b="1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charset="-122"/>
                      </a:rPr>
                      <a:t>m.s</a:t>
                    </a:r>
                    <a:r>
                      <a:rPr lang="en-US" altLang="zh-CN" sz="2400" b="1" baseline="3000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charset="-122"/>
                      </a:rPr>
                      <a:t>-1</a:t>
                    </a:r>
                    <a:r>
                      <a:rPr lang="zh-CN" altLang="en-US" sz="2400" b="1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charset="-122"/>
                      </a:rPr>
                      <a:t>）</a:t>
                    </a:r>
                    <a:endParaRPr lang="en-US" altLang="zh-CN" sz="24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软雅黑" charset="-122"/>
                    </a:endParaRPr>
                  </a:p>
                </p:txBody>
              </p:sp>
            </p:grpSp>
            <p:sp>
              <p:nvSpPr>
                <p:cNvPr id="22541" name="矩形 16"/>
                <p:cNvSpPr>
                  <a:spLocks noChangeArrowheads="1"/>
                </p:cNvSpPr>
                <p:nvPr/>
              </p:nvSpPr>
              <p:spPr bwMode="auto">
                <a:xfrm>
                  <a:off x="813" y="6068"/>
                  <a:ext cx="1010" cy="8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9pPr>
                </a:lstStyle>
                <a:p>
                  <a:pPr>
                    <a:lnSpc>
                      <a:spcPct val="160000"/>
                    </a:lnSpc>
                    <a:spcBef>
                      <a:spcPct val="50000"/>
                    </a:spcBef>
                  </a:pPr>
                  <a:r>
                    <a:rPr lang="en-US" altLang="zh-CN" sz="20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软雅黑" charset="-122"/>
                    </a:rPr>
                    <a:t>1.5</a:t>
                  </a:r>
                  <a:endParaRPr lang="en-US" altLang="zh-CN" sz="2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charset="-122"/>
                  </a:endParaRPr>
                </a:p>
              </p:txBody>
            </p:sp>
            <p:sp>
              <p:nvSpPr>
                <p:cNvPr id="22542" name="矩形 17"/>
                <p:cNvSpPr>
                  <a:spLocks noChangeArrowheads="1"/>
                </p:cNvSpPr>
                <p:nvPr/>
              </p:nvSpPr>
              <p:spPr bwMode="auto">
                <a:xfrm>
                  <a:off x="823" y="5065"/>
                  <a:ext cx="795" cy="8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9pPr>
                </a:lstStyle>
                <a:p>
                  <a:pPr>
                    <a:lnSpc>
                      <a:spcPct val="160000"/>
                    </a:lnSpc>
                    <a:spcBef>
                      <a:spcPct val="50000"/>
                    </a:spcBef>
                  </a:pPr>
                  <a:r>
                    <a:rPr lang="en-US" altLang="zh-CN" sz="20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软雅黑" charset="-122"/>
                    </a:rPr>
                    <a:t>2.0</a:t>
                  </a:r>
                  <a:endParaRPr lang="en-US" altLang="zh-CN" sz="2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charset="-122"/>
                  </a:endParaRPr>
                </a:p>
              </p:txBody>
            </p:sp>
            <p:sp>
              <p:nvSpPr>
                <p:cNvPr id="22543" name="矩形 25"/>
                <p:cNvSpPr>
                  <a:spLocks noChangeArrowheads="1"/>
                </p:cNvSpPr>
                <p:nvPr/>
              </p:nvSpPr>
              <p:spPr bwMode="auto">
                <a:xfrm>
                  <a:off x="738" y="7090"/>
                  <a:ext cx="795" cy="9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9pPr>
                </a:lstStyle>
                <a:p>
                  <a:pPr>
                    <a:lnSpc>
                      <a:spcPct val="160000"/>
                    </a:lnSpc>
                    <a:spcBef>
                      <a:spcPct val="50000"/>
                    </a:spcBef>
                  </a:pPr>
                  <a:r>
                    <a:rPr lang="en-US" altLang="zh-CN" sz="20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软雅黑" charset="-122"/>
                    </a:rPr>
                    <a:t>1.0</a:t>
                  </a:r>
                  <a:endParaRPr lang="en-US" altLang="zh-CN" sz="2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charset="-122"/>
                  </a:endParaRPr>
                </a:p>
              </p:txBody>
            </p:sp>
            <p:sp>
              <p:nvSpPr>
                <p:cNvPr id="22549" name="矩形 16"/>
                <p:cNvSpPr>
                  <a:spLocks noChangeArrowheads="1"/>
                </p:cNvSpPr>
                <p:nvPr/>
              </p:nvSpPr>
              <p:spPr bwMode="auto">
                <a:xfrm>
                  <a:off x="780" y="4033"/>
                  <a:ext cx="1010" cy="9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/>
                      <a:ea typeface="宋体" pitchFamily="2" charset="-122"/>
                    </a:defRPr>
                  </a:lvl9pPr>
                </a:lstStyle>
                <a:p>
                  <a:pPr>
                    <a:lnSpc>
                      <a:spcPct val="160000"/>
                    </a:lnSpc>
                    <a:spcBef>
                      <a:spcPct val="50000"/>
                    </a:spcBef>
                  </a:pPr>
                  <a:r>
                    <a:rPr lang="en-US" altLang="zh-CN" sz="20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微软雅黑" charset="-122"/>
                    </a:rPr>
                    <a:t>2.5</a:t>
                  </a:r>
                  <a:endParaRPr lang="en-US" altLang="zh-CN" sz="2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charset="-122"/>
                  </a:endParaRPr>
                </a:p>
              </p:txBody>
            </p:sp>
          </p:grpSp>
          <p:sp>
            <p:nvSpPr>
              <p:cNvPr id="22545" name="矩形 27"/>
              <p:cNvSpPr>
                <a:spLocks noChangeArrowheads="1"/>
              </p:cNvSpPr>
              <p:nvPr/>
            </p:nvSpPr>
            <p:spPr bwMode="auto">
              <a:xfrm>
                <a:off x="4983" y="9648"/>
                <a:ext cx="997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9pPr>
              </a:lstStyle>
              <a:p>
                <a:r>
                  <a:rPr lang="en-US" altLang="zh-CN" sz="2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charset="-122"/>
                  </a:rPr>
                  <a:t>0.16</a:t>
                </a:r>
                <a:endParaRPr lang="zh-CN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47" name="矩形 27"/>
              <p:cNvSpPr>
                <a:spLocks noChangeArrowheads="1"/>
              </p:cNvSpPr>
              <p:nvPr/>
            </p:nvSpPr>
            <p:spPr bwMode="auto">
              <a:xfrm>
                <a:off x="5880" y="9653"/>
                <a:ext cx="998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9pPr>
              </a:lstStyle>
              <a:p>
                <a:r>
                  <a:rPr lang="en-US" altLang="zh-CN" sz="2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charset="-122"/>
                  </a:rPr>
                  <a:t>0.20</a:t>
                </a:r>
                <a:endParaRPr lang="zh-CN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48" name="矩形 27"/>
              <p:cNvSpPr>
                <a:spLocks noChangeArrowheads="1"/>
              </p:cNvSpPr>
              <p:nvPr/>
            </p:nvSpPr>
            <p:spPr bwMode="auto">
              <a:xfrm>
                <a:off x="6923" y="9645"/>
                <a:ext cx="997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/>
                    <a:ea typeface="宋体" pitchFamily="2" charset="-122"/>
                  </a:defRPr>
                </a:lvl9pPr>
              </a:lstStyle>
              <a:p>
                <a:r>
                  <a:rPr lang="en-US" altLang="zh-CN" sz="2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charset="-122"/>
                  </a:rPr>
                  <a:t>0.24</a:t>
                </a:r>
                <a:endParaRPr lang="zh-CN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544" name="矩形 26"/>
            <p:cNvSpPr>
              <a:spLocks noChangeArrowheads="1"/>
            </p:cNvSpPr>
            <p:nvPr/>
          </p:nvSpPr>
          <p:spPr bwMode="auto">
            <a:xfrm>
              <a:off x="4040" y="9628"/>
              <a:ext cx="998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pitchFamily="18" charset="0"/>
                  <a:ea typeface="微软雅黑" charset="-122"/>
                </a:rPr>
                <a:t>0.12</a:t>
              </a:r>
              <a:endParaRPr lang="zh-CN" altLang="en-US" sz="2000">
                <a:solidFill>
                  <a:srgbClr val="000000"/>
                </a:solidFill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 flipV="1">
            <a:off x="1237933" y="2688908"/>
            <a:ext cx="3370580" cy="2714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0" name="矩形 8"/>
          <p:cNvSpPr>
            <a:spLocks noChangeArrowheads="1"/>
          </p:cNvSpPr>
          <p:nvPr/>
        </p:nvSpPr>
        <p:spPr bwMode="auto">
          <a:xfrm>
            <a:off x="6605905" y="2155825"/>
            <a:ext cx="4768215" cy="317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indent="720090"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结论：</a:t>
            </a:r>
            <a:r>
              <a:rPr lang="en-US" altLang="zh-CN" sz="2800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v-t</a:t>
            </a:r>
            <a:r>
              <a:rPr lang="zh-CN" altLang="en-US" sz="2800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图像为</a:t>
            </a:r>
            <a:r>
              <a:rPr lang="zh-CN" altLang="en-US" sz="2800" b="1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一条倾斜的</a:t>
            </a:r>
            <a:r>
              <a:rPr lang="zh-CN" altLang="en-US" sz="2800" b="1" smtClean="0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直线，</a:t>
            </a:r>
            <a:r>
              <a:rPr lang="zh-CN" altLang="en-US" sz="2800" b="1" smtClean="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所以</a:t>
            </a:r>
            <a:r>
              <a:rPr lang="zh-CN" altLang="en-US" sz="2800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自由有落体运动是</a:t>
            </a:r>
            <a:r>
              <a:rPr lang="zh-CN" altLang="en-US" sz="2800" b="1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匀变速直线运动</a:t>
            </a:r>
            <a:r>
              <a:rPr lang="zh-CN" altLang="en-US" sz="2800" b="1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。</a:t>
            </a:r>
            <a:endParaRPr lang="zh-CN" altLang="en-US" sz="2800" b="1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023610" y="1836420"/>
            <a:ext cx="5581015" cy="3195955"/>
          </a:xfrm>
          <a:prstGeom prst="round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42290" y="400050"/>
            <a:ext cx="4196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tx1"/>
                </a:solidFill>
                <a:latin typeface="+mj-ea"/>
                <a:ea typeface="+mj-ea"/>
              </a:rPr>
              <a:t>3</a:t>
            </a:r>
            <a:r>
              <a:rPr lang="zh-CN" altLang="en-US" sz="3600" b="1">
                <a:solidFill>
                  <a:schemeClr val="tx1"/>
                </a:solidFill>
                <a:latin typeface="+mj-ea"/>
                <a:ea typeface="+mj-ea"/>
              </a:rPr>
              <a:t>、绘制</a:t>
            </a:r>
            <a:r>
              <a:rPr lang="en-US" altLang="zh-CN" sz="3600" b="1">
                <a:solidFill>
                  <a:schemeClr val="tx1"/>
                </a:solidFill>
                <a:latin typeface="+mj-ea"/>
                <a:ea typeface="+mj-ea"/>
              </a:rPr>
              <a:t>v-t</a:t>
            </a:r>
            <a:r>
              <a:rPr lang="zh-CN" altLang="en-US" sz="3600" b="1">
                <a:solidFill>
                  <a:schemeClr val="tx1"/>
                </a:solidFill>
                <a:latin typeface="+mj-ea"/>
                <a:ea typeface="+mj-ea"/>
              </a:rPr>
              <a:t>图像</a:t>
            </a:r>
            <a:endParaRPr lang="zh-CN" altLang="en-US" sz="3600" b="1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40220" y="4355465"/>
            <a:ext cx="36766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加速度是</a:t>
            </a:r>
            <a:r>
              <a:rPr lang="zh-CN" altLang="en-US" sz="36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多少？</a:t>
            </a:r>
            <a:endParaRPr lang="zh-CN" altLang="en-US" sz="36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58330" y="515937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FF0000"/>
                </a:solidFill>
                <a:latin typeface="Apple Symbols" panose="02000000000000000000" charset="0"/>
                <a:cs typeface="Apple Symbols" panose="02000000000000000000" charset="0"/>
              </a:rPr>
              <a:t>a=9.69m/s</a:t>
            </a:r>
            <a:r>
              <a:rPr lang="en-US" altLang="zh-CN" sz="5400" baseline="30000">
                <a:solidFill>
                  <a:srgbClr val="FF0000"/>
                </a:solidFill>
                <a:latin typeface="Apple Symbols" panose="02000000000000000000" charset="0"/>
                <a:cs typeface="Apple Symbols" panose="02000000000000000000" charset="0"/>
              </a:rPr>
              <a:t>2</a:t>
            </a:r>
            <a:endParaRPr lang="en-US" altLang="zh-CN" sz="5400" baseline="30000">
              <a:solidFill>
                <a:srgbClr val="FF0000"/>
              </a:solidFill>
              <a:latin typeface="Apple Symbols" panose="02000000000000000000" charset="0"/>
              <a:cs typeface="Apple Symbols" panose="02000000000000000000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animBg="1"/>
      <p:bldP spid="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13" grpId="0" bldLvl="0" animBg="1"/>
      <p:bldP spid="22550" grpId="0"/>
      <p:bldP spid="8" grpId="0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84325" y="1774825"/>
            <a:ext cx="8608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+mj-ea"/>
                <a:ea typeface="+mj-ea"/>
              </a:rPr>
              <a:t>思考：同学们还有</a:t>
            </a:r>
            <a:r>
              <a:rPr lang="zh-CN" altLang="en-US" sz="3600" b="1">
                <a:solidFill>
                  <a:srgbClr val="FF0000"/>
                </a:solidFill>
                <a:latin typeface="+mj-ea"/>
                <a:ea typeface="+mj-ea"/>
              </a:rPr>
              <a:t>哪些方法可以测加速度？</a:t>
            </a:r>
            <a:endParaRPr lang="zh-CN" altLang="en-US" sz="3600" b="1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  <p:bldLst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5" y="2219960"/>
            <a:ext cx="7687310" cy="1209040"/>
          </a:xfrm>
          <a:prstGeom prst="rect">
            <a:avLst/>
          </a:prstGeom>
        </p:spPr>
      </p:pic>
      <p:pic>
        <p:nvPicPr>
          <p:cNvPr id="3" name="图片 2" descr="20971695871257_.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690" y="362585"/>
            <a:ext cx="2833370" cy="61328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9295" y="338455"/>
            <a:ext cx="6193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做一做：</a:t>
            </a:r>
            <a:r>
              <a:rPr lang="zh-CN" altLang="en-US" sz="2800" b="1">
                <a:solidFill>
                  <a:srgbClr val="7030A0"/>
                </a:solidFill>
              </a:rPr>
              <a:t>用手机测自由落体加速度</a:t>
            </a:r>
            <a:endParaRPr lang="zh-CN" altLang="en-US" sz="28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矩形 4"/>
          <p:cNvSpPr>
            <a:spLocks noChangeArrowheads="1"/>
          </p:cNvSpPr>
          <p:nvPr/>
        </p:nvSpPr>
        <p:spPr bwMode="auto">
          <a:xfrm>
            <a:off x="774700" y="40323"/>
            <a:ext cx="10814050" cy="470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三、自由落体加速度</a:t>
            </a:r>
            <a:endParaRPr lang="en-US" altLang="zh-CN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720090"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对不同物体进行的实验结果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表明，在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同一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地点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，一切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物体自由下落的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加速度都相同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定义：物体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自由落体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运动中的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加速度叫作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自由落体加速度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，也叫作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重力加速度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符号：通常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g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表示。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方向：</a:t>
            </a:r>
            <a:r>
              <a:rPr lang="zh-CN" altLang="en-US" sz="2800" b="1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竖直</a:t>
            </a: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向下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606" name="矩形 5"/>
          <p:cNvSpPr>
            <a:spLocks noChangeArrowheads="1"/>
          </p:cNvSpPr>
          <p:nvPr/>
        </p:nvSpPr>
        <p:spPr bwMode="auto">
          <a:xfrm>
            <a:off x="780415" y="4586605"/>
            <a:ext cx="95996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大小：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一般</a:t>
            </a:r>
            <a:r>
              <a:rPr lang="en-US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9.8m/s</a:t>
            </a:r>
            <a:r>
              <a:rPr lang="en-US" altLang="zh-CN" sz="2800" b="1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粗略计算</a:t>
            </a:r>
            <a:r>
              <a:rPr lang="en-US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g=10m/s</a:t>
            </a:r>
            <a:r>
              <a:rPr lang="en-US" altLang="zh-CN" sz="2800" b="1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 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矩形 1"/>
          <p:cNvSpPr>
            <a:spLocks noChangeArrowheads="1"/>
          </p:cNvSpPr>
          <p:nvPr/>
        </p:nvSpPr>
        <p:spPr bwMode="auto">
          <a:xfrm>
            <a:off x="8212455" y="364490"/>
            <a:ext cx="37750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一些地点的重力加速度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94958" y="276225"/>
          <a:ext cx="7743824" cy="2076708"/>
        </p:xfrm>
        <a:graphic>
          <a:graphicData uri="http://schemas.openxmlformats.org/drawingml/2006/table">
            <a:tbl>
              <a:tblPr/>
              <a:tblGrid>
                <a:gridCol w="2435532"/>
                <a:gridCol w="1866310"/>
                <a:gridCol w="3441982"/>
              </a:tblGrid>
              <a:tr h="521970"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地 点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28" marB="45728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纬  度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28" marB="45728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重力加速度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28" marB="45728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8246"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赤道海平面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28" marB="45728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0°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28" marB="45728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9.780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28" marB="45728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8246"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马尼拉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28" marB="45728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14°35′</a:t>
                      </a:r>
                      <a:endParaRPr kumimoji="0" lang="en-US" altLang="zh-CN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28" marB="45728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9.784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28" marB="45728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8246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广州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28" marB="45728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23°06′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28" marB="45728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9.788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28" marB="45728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5"/>
          <p:cNvGraphicFramePr>
            <a:graphicFrameLocks noGrp="1"/>
          </p:cNvGraphicFramePr>
          <p:nvPr/>
        </p:nvGraphicFramePr>
        <p:xfrm>
          <a:off x="294005" y="2362835"/>
          <a:ext cx="7743825" cy="4148455"/>
        </p:xfrm>
        <a:graphic>
          <a:graphicData uri="http://schemas.openxmlformats.org/drawingml/2006/table">
            <a:tbl>
              <a:tblPr/>
              <a:tblGrid>
                <a:gridCol w="2435225"/>
                <a:gridCol w="1866900"/>
                <a:gridCol w="3441700"/>
              </a:tblGrid>
              <a:tr h="518097"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武汉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05" marB="45705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30°33′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05" marB="45705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9.794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05" marB="45705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8097"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上海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05" marB="45705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31°12′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05" marB="45705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9.794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05" marB="45705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8097"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东京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05" marB="45705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35°43′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05" marB="45705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9.798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05" marB="45705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8097"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北京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05" marB="45705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39°56′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05" marB="45705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9.801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05" marB="45705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8160"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纽约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05" marB="45705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40°40′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05" marB="45705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9.803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05" marB="45705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8160"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莫斯科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05" marB="45705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55°45′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05" marB="45705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9.816 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05" marB="45705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8160"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北极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05" marB="45705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90°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05" marB="45705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9.832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49" marR="91449" marT="45705" marB="45705" vert="horz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8774430" y="1657668"/>
            <a:ext cx="2697163" cy="12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indent="72009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你从表中发现了什么规律吗？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云形标注 1"/>
          <p:cNvSpPr/>
          <p:nvPr/>
        </p:nvSpPr>
        <p:spPr>
          <a:xfrm>
            <a:off x="8472805" y="1256030"/>
            <a:ext cx="3310321" cy="2302422"/>
          </a:xfrm>
          <a:prstGeom prst="cloudCallout">
            <a:avLst>
              <a:gd name="adj1" fmla="val -56869"/>
              <a:gd name="adj2" fmla="val 36299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667" name="矩形 10"/>
          <p:cNvSpPr>
            <a:spLocks noChangeArrowheads="1"/>
          </p:cNvSpPr>
          <p:nvPr/>
        </p:nvSpPr>
        <p:spPr bwMode="auto">
          <a:xfrm>
            <a:off x="1602105" y="5851525"/>
            <a:ext cx="732409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zh-CN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总结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重力加速度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随纬度的增加而</a:t>
            </a:r>
            <a:r>
              <a:rPr lang="zh-CN" altLang="zh-CN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增大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6667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>
            <p:custDataLst>
              <p:tags r:id="rId1"/>
            </p:custDataLst>
          </p:nvPr>
        </p:nvSpPr>
        <p:spPr>
          <a:xfrm>
            <a:off x="695325" y="554530"/>
            <a:ext cx="757760" cy="554922"/>
          </a:xfrm>
          <a:custGeom>
            <a:avLst/>
            <a:gdLst>
              <a:gd name="connsiteX0" fmla="*/ 277461 w 757760"/>
              <a:gd name="connsiteY0" fmla="*/ 0 h 554922"/>
              <a:gd name="connsiteX1" fmla="*/ 757760 w 757760"/>
              <a:gd name="connsiteY1" fmla="*/ 0 h 554922"/>
              <a:gd name="connsiteX2" fmla="*/ 757760 w 757760"/>
              <a:gd name="connsiteY2" fmla="*/ 554922 h 554922"/>
              <a:gd name="connsiteX3" fmla="*/ 277461 w 757760"/>
              <a:gd name="connsiteY3" fmla="*/ 554922 h 554922"/>
              <a:gd name="connsiteX4" fmla="*/ 0 w 757760"/>
              <a:gd name="connsiteY4" fmla="*/ 277461 h 554922"/>
              <a:gd name="connsiteX5" fmla="*/ 277461 w 757760"/>
              <a:gd name="connsiteY5" fmla="*/ 0 h 5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760" h="554922">
                <a:moveTo>
                  <a:pt x="277461" y="0"/>
                </a:moveTo>
                <a:lnTo>
                  <a:pt x="757760" y="0"/>
                </a:lnTo>
                <a:lnTo>
                  <a:pt x="757760" y="554922"/>
                </a:lnTo>
                <a:lnTo>
                  <a:pt x="277461" y="554922"/>
                </a:lnTo>
                <a:cubicBezTo>
                  <a:pt x="124224" y="554922"/>
                  <a:pt x="0" y="430698"/>
                  <a:pt x="0" y="277461"/>
                </a:cubicBezTo>
                <a:cubicBezTo>
                  <a:pt x="0" y="124224"/>
                  <a:pt x="124224" y="0"/>
                  <a:pt x="277461" y="0"/>
                </a:cubicBezTo>
                <a:close/>
              </a:path>
            </a:pathLst>
          </a:custGeom>
          <a:solidFill>
            <a:srgbClr val="127A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charset="-122"/>
              <a:ea typeface="微软雅黑" charset="-122"/>
            </a:endParaRPr>
          </a:p>
        </p:txBody>
      </p:sp>
      <p:sp>
        <p:nvSpPr>
          <p:cNvPr id="4" name="任意多边形: 形状 3"/>
          <p:cNvSpPr/>
          <p:nvPr>
            <p:custDataLst>
              <p:tags r:id="rId2"/>
            </p:custDataLst>
          </p:nvPr>
        </p:nvSpPr>
        <p:spPr>
          <a:xfrm>
            <a:off x="1584960" y="551815"/>
            <a:ext cx="1985645" cy="554990"/>
          </a:xfrm>
          <a:custGeom>
            <a:avLst/>
            <a:gdLst>
              <a:gd name="connsiteX0" fmla="*/ 0 w 5686130"/>
              <a:gd name="connsiteY0" fmla="*/ 0 h 554922"/>
              <a:gd name="connsiteX1" fmla="*/ 2032000 w 5686130"/>
              <a:gd name="connsiteY1" fmla="*/ 0 h 554922"/>
              <a:gd name="connsiteX2" fmla="*/ 2076189 w 5686130"/>
              <a:gd name="connsiteY2" fmla="*/ 0 h 554922"/>
              <a:gd name="connsiteX3" fmla="*/ 3332480 w 5686130"/>
              <a:gd name="connsiteY3" fmla="*/ 0 h 554922"/>
              <a:gd name="connsiteX4" fmla="*/ 4108189 w 5686130"/>
              <a:gd name="connsiteY4" fmla="*/ 0 h 554922"/>
              <a:gd name="connsiteX5" fmla="*/ 5408669 w 5686130"/>
              <a:gd name="connsiteY5" fmla="*/ 0 h 554922"/>
              <a:gd name="connsiteX6" fmla="*/ 5686130 w 5686130"/>
              <a:gd name="connsiteY6" fmla="*/ 277461 h 554922"/>
              <a:gd name="connsiteX7" fmla="*/ 5408669 w 5686130"/>
              <a:gd name="connsiteY7" fmla="*/ 554922 h 554922"/>
              <a:gd name="connsiteX8" fmla="*/ 4108189 w 5686130"/>
              <a:gd name="connsiteY8" fmla="*/ 554922 h 554922"/>
              <a:gd name="connsiteX9" fmla="*/ 3332480 w 5686130"/>
              <a:gd name="connsiteY9" fmla="*/ 554922 h 554922"/>
              <a:gd name="connsiteX10" fmla="*/ 2076189 w 5686130"/>
              <a:gd name="connsiteY10" fmla="*/ 554922 h 554922"/>
              <a:gd name="connsiteX11" fmla="*/ 2032000 w 5686130"/>
              <a:gd name="connsiteY11" fmla="*/ 554922 h 554922"/>
              <a:gd name="connsiteX12" fmla="*/ 0 w 5686130"/>
              <a:gd name="connsiteY12" fmla="*/ 554922 h 5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6130" h="554922">
                <a:moveTo>
                  <a:pt x="0" y="0"/>
                </a:moveTo>
                <a:lnTo>
                  <a:pt x="2032000" y="0"/>
                </a:lnTo>
                <a:lnTo>
                  <a:pt x="2076189" y="0"/>
                </a:lnTo>
                <a:lnTo>
                  <a:pt x="3332480" y="0"/>
                </a:lnTo>
                <a:lnTo>
                  <a:pt x="4108189" y="0"/>
                </a:lnTo>
                <a:lnTo>
                  <a:pt x="5408669" y="0"/>
                </a:lnTo>
                <a:cubicBezTo>
                  <a:pt x="5561906" y="0"/>
                  <a:pt x="5686130" y="124224"/>
                  <a:pt x="5686130" y="277461"/>
                </a:cubicBezTo>
                <a:cubicBezTo>
                  <a:pt x="5686130" y="430698"/>
                  <a:pt x="5561906" y="554922"/>
                  <a:pt x="5408669" y="554922"/>
                </a:cubicBezTo>
                <a:lnTo>
                  <a:pt x="4108189" y="554922"/>
                </a:lnTo>
                <a:lnTo>
                  <a:pt x="3332480" y="554922"/>
                </a:lnTo>
                <a:lnTo>
                  <a:pt x="2076189" y="554922"/>
                </a:lnTo>
                <a:lnTo>
                  <a:pt x="2032000" y="554922"/>
                </a:lnTo>
                <a:lnTo>
                  <a:pt x="0" y="554922"/>
                </a:lnTo>
                <a:close/>
              </a:path>
            </a:pathLst>
          </a:custGeom>
          <a:solidFill>
            <a:srgbClr val="D5EBFB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charset="-122"/>
              <a:ea typeface="微软雅黑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529080" y="589915"/>
            <a:ext cx="1985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问题与思考</a:t>
            </a:r>
            <a:endParaRPr kumimoji="0" lang="zh-CN" altLang="en-US" sz="2800" b="1" i="0" kern="1200" cap="none" spc="0" normalizeH="0" baseline="0" noProof="0">
              <a:solidFill>
                <a:schemeClr val="tx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809623" y="596573"/>
            <a:ext cx="775542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kern="1200" cap="none" spc="0" normalizeH="0" baseline="0" noProof="0">
                <a:solidFill>
                  <a:prstClr val="white"/>
                </a:solidFill>
                <a:latin typeface="微软雅黑" charset="-122"/>
                <a:ea typeface="微软雅黑" charset="-122"/>
              </a:rPr>
              <a:t>01.</a:t>
            </a:r>
            <a:endParaRPr kumimoji="0" lang="zh-CN" altLang="en-US" sz="2400" b="1" i="0" kern="1200" cap="none" spc="0" normalizeH="0" baseline="0" noProof="0">
              <a:solidFill>
                <a:prstClr val="white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67" name="文本框 66"/>
          <p:cNvSpPr txBox="1"/>
          <p:nvPr>
            <p:custDataLst>
              <p:tags r:id="rId5"/>
            </p:custDataLst>
          </p:nvPr>
        </p:nvSpPr>
        <p:spPr>
          <a:xfrm>
            <a:off x="1630680" y="5095875"/>
            <a:ext cx="9907905" cy="707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zh-CN" altLang="en-US" sz="2665"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sym typeface="+mn-ea"/>
              </a:rPr>
              <a:t>物体下落的运动是司空见惯的，轻重不同的物体哪个下落的快呢？</a:t>
            </a:r>
            <a:endParaRPr lang="zh-CN" altLang="en-US" sz="2665" b="1" smtClean="0">
              <a:solidFill>
                <a:schemeClr val="tx1"/>
              </a:solidFill>
              <a:latin typeface="Arial" panose="020B0604020202020204" pitchFamily="34" charset="0"/>
              <a:ea typeface="宋体" pitchFamily="2" charset="-122"/>
              <a:cs typeface="宋体" pitchFamily="2" charset="-122"/>
              <a:sym typeface="+mn-ea"/>
            </a:endParaRPr>
          </a:p>
        </p:txBody>
      </p:sp>
      <p:pic>
        <p:nvPicPr>
          <p:cNvPr id="2" name="图片 1" descr="截屏2023-09-28 08.22.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4650" y="1505585"/>
            <a:ext cx="4979035" cy="347853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7060" y="1485900"/>
            <a:ext cx="4664075" cy="34982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矩形 4"/>
          <p:cNvSpPr>
            <a:spLocks noChangeArrowheads="1"/>
          </p:cNvSpPr>
          <p:nvPr/>
        </p:nvSpPr>
        <p:spPr bwMode="auto">
          <a:xfrm>
            <a:off x="585788" y="524510"/>
            <a:ext cx="10869930" cy="212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四、自由落体运动的规律</a:t>
            </a:r>
            <a:endParaRPr lang="zh-CN" altLang="en-US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性质：自由落体运动是初速度为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的匀加速直线运动。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你能根据匀变速直线运动的基本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公式，总结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自由落体运动的规律吗？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8" name="Group 3"/>
          <p:cNvGraphicFramePr>
            <a:graphicFrameLocks noGrp="1"/>
          </p:cNvGraphicFramePr>
          <p:nvPr/>
        </p:nvGraphicFramePr>
        <p:xfrm>
          <a:off x="2012633" y="3046730"/>
          <a:ext cx="6172200" cy="2801940"/>
        </p:xfrm>
        <a:graphic>
          <a:graphicData uri="http://schemas.openxmlformats.org/drawingml/2006/table">
            <a:tbl>
              <a:tblPr/>
              <a:tblGrid>
                <a:gridCol w="3048000"/>
                <a:gridCol w="3124200"/>
              </a:tblGrid>
              <a:tr h="700485"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匀变速直线运动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34" marR="91434" marT="45714" marB="45714"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自由落体运动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34" marR="91434" marT="45714" marB="45714"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485"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charset="-122"/>
                        </a:rPr>
                        <a:t> 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34" marR="91434" marT="45714" marB="45714"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34" marR="91434" marT="45714" marB="45714"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485"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34" marR="91434" marT="45714" marB="45714"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34" marR="91434" marT="45714" marB="45714"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485"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34" marR="91434" marT="45714" marB="45714"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1pPr>
                      <a:lvl2pPr marL="457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2pPr>
                      <a:lvl3pPr marL="914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3pPr>
                      <a:lvl4pPr marL="1371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4pPr>
                      <a:lvl5pPr marL="18288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5pPr>
                      <a:lvl6pPr marL="22860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6pPr>
                      <a:lvl7pPr marL="27432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7pPr>
                      <a:lvl8pPr marL="32004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8pPr>
                      <a:lvl9pPr marL="3657600" algn="l" defTabSz="91376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charset="-122"/>
                      </a:endParaRPr>
                    </a:p>
                  </a:txBody>
                  <a:tcPr marL="91434" marR="91434" marT="45714" marB="45714"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Object 25"/>
          <p:cNvGraphicFramePr>
            <a:graphicFrameLocks noChangeAspect="1"/>
          </p:cNvGraphicFramePr>
          <p:nvPr/>
        </p:nvGraphicFramePr>
        <p:xfrm>
          <a:off x="5468620" y="5134293"/>
          <a:ext cx="15240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公式" r:id="rId1" imgW="457200" imgH="203200" progId="Equation.3">
                  <p:embed/>
                </p:oleObj>
              </mc:Choice>
              <mc:Fallback>
                <p:oleObj name="公式" r:id="rId1" imgW="457200" imgH="203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68620" y="5134293"/>
                        <a:ext cx="152400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6"/>
          <p:cNvGraphicFramePr>
            <a:graphicFrameLocks noChangeAspect="1"/>
          </p:cNvGraphicFramePr>
          <p:nvPr/>
        </p:nvGraphicFramePr>
        <p:xfrm>
          <a:off x="2303145" y="3749675"/>
          <a:ext cx="18700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公式" r:id="rId3" imgW="558800" imgH="190500" progId="Equation.3">
                  <p:embed/>
                </p:oleObj>
              </mc:Choice>
              <mc:Fallback>
                <p:oleObj name="公式" r:id="rId3" imgW="558800" imgH="1905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03145" y="3749675"/>
                        <a:ext cx="1870075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8"/>
          <p:cNvGraphicFramePr>
            <a:graphicFrameLocks noChangeAspect="1"/>
          </p:cNvGraphicFramePr>
          <p:nvPr/>
        </p:nvGraphicFramePr>
        <p:xfrm>
          <a:off x="2319020" y="4404043"/>
          <a:ext cx="1854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公式" r:id="rId5" imgW="723900" imgH="317500" progId="Equation.3">
                  <p:embed/>
                </p:oleObj>
              </mc:Choice>
              <mc:Fallback>
                <p:oleObj name="公式" r:id="rId5" imgW="723900" imgH="3175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19020" y="4404043"/>
                        <a:ext cx="18542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9"/>
          <p:cNvGraphicFramePr>
            <a:graphicFrameLocks noChangeAspect="1"/>
          </p:cNvGraphicFramePr>
          <p:nvPr/>
        </p:nvGraphicFramePr>
        <p:xfrm>
          <a:off x="5390833" y="4389755"/>
          <a:ext cx="17557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公式" r:id="rId7" imgW="457200" imgH="317500" progId="Equation.3">
                  <p:embed/>
                </p:oleObj>
              </mc:Choice>
              <mc:Fallback>
                <p:oleObj name="公式" r:id="rId7" imgW="457200" imgH="3175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90833" y="4389755"/>
                        <a:ext cx="175577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0"/>
          <p:cNvGraphicFramePr>
            <a:graphicFrameLocks noChangeAspect="1"/>
          </p:cNvGraphicFramePr>
          <p:nvPr/>
        </p:nvGraphicFramePr>
        <p:xfrm>
          <a:off x="2236470" y="5178743"/>
          <a:ext cx="2019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公式" r:id="rId9" imgW="673100" imgH="215900" progId="Equation.3">
                  <p:embed/>
                </p:oleObj>
              </mc:Choice>
              <mc:Fallback>
                <p:oleObj name="公式" r:id="rId9" imgW="6731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36470" y="5178743"/>
                        <a:ext cx="2019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7"/>
          <p:cNvGraphicFramePr>
            <a:graphicFrameLocks noChangeAspect="1"/>
          </p:cNvGraphicFramePr>
          <p:nvPr/>
        </p:nvGraphicFramePr>
        <p:xfrm>
          <a:off x="5565458" y="4003993"/>
          <a:ext cx="11747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公式" r:id="rId11" imgW="330200" imgH="152400" progId="Equation.3">
                  <p:embed/>
                </p:oleObj>
              </mc:Choice>
              <mc:Fallback>
                <p:oleObj name="公式" r:id="rId11" imgW="330200" imgH="1524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65458" y="4003993"/>
                        <a:ext cx="117475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45490" y="1539875"/>
            <a:ext cx="1037272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例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r>
              <a:rPr 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（多选）甲、乙两球从同一高度相隔</a:t>
            </a:r>
            <a:r>
              <a:rPr 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 s</a:t>
            </a:r>
            <a:r>
              <a:rPr 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先后自由落下，在下落过程中</a:t>
            </a:r>
            <a:r>
              <a:rPr 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              )</a:t>
            </a:r>
            <a:endParaRPr 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A</a:t>
            </a:r>
            <a:r>
              <a:rPr 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．两球的速度差始终不变         </a:t>
            </a:r>
            <a:r>
              <a:rPr 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．两球的速度差越越大</a:t>
            </a:r>
            <a:endParaRPr lang="zh-CN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C</a:t>
            </a:r>
            <a:r>
              <a:rPr 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．两球的距离始终不变</a:t>
            </a:r>
            <a:r>
              <a:rPr 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</a:t>
            </a:r>
            <a:endParaRPr 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D</a:t>
            </a:r>
            <a:r>
              <a:rPr 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．两球的距离越越大
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97150" y="1985010"/>
            <a:ext cx="934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AD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>
            <p:custDataLst>
              <p:tags r:id="rId1"/>
            </p:custDataLst>
          </p:nvPr>
        </p:nvSpPr>
        <p:spPr>
          <a:xfrm>
            <a:off x="695325" y="554530"/>
            <a:ext cx="757760" cy="554922"/>
          </a:xfrm>
          <a:custGeom>
            <a:avLst/>
            <a:gdLst>
              <a:gd name="connsiteX0" fmla="*/ 277461 w 757760"/>
              <a:gd name="connsiteY0" fmla="*/ 0 h 554922"/>
              <a:gd name="connsiteX1" fmla="*/ 757760 w 757760"/>
              <a:gd name="connsiteY1" fmla="*/ 0 h 554922"/>
              <a:gd name="connsiteX2" fmla="*/ 757760 w 757760"/>
              <a:gd name="connsiteY2" fmla="*/ 554922 h 554922"/>
              <a:gd name="connsiteX3" fmla="*/ 277461 w 757760"/>
              <a:gd name="connsiteY3" fmla="*/ 554922 h 554922"/>
              <a:gd name="connsiteX4" fmla="*/ 0 w 757760"/>
              <a:gd name="connsiteY4" fmla="*/ 277461 h 554922"/>
              <a:gd name="connsiteX5" fmla="*/ 277461 w 757760"/>
              <a:gd name="connsiteY5" fmla="*/ 0 h 5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760" h="554922">
                <a:moveTo>
                  <a:pt x="277461" y="0"/>
                </a:moveTo>
                <a:lnTo>
                  <a:pt x="757760" y="0"/>
                </a:lnTo>
                <a:lnTo>
                  <a:pt x="757760" y="554922"/>
                </a:lnTo>
                <a:lnTo>
                  <a:pt x="277461" y="554922"/>
                </a:lnTo>
                <a:cubicBezTo>
                  <a:pt x="124224" y="554922"/>
                  <a:pt x="0" y="430698"/>
                  <a:pt x="0" y="277461"/>
                </a:cubicBezTo>
                <a:cubicBezTo>
                  <a:pt x="0" y="124224"/>
                  <a:pt x="124224" y="0"/>
                  <a:pt x="277461" y="0"/>
                </a:cubicBezTo>
                <a:close/>
              </a:path>
            </a:pathLst>
          </a:custGeom>
          <a:solidFill>
            <a:srgbClr val="127A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charset="-122"/>
              <a:ea typeface="微软雅黑" charset="-122"/>
            </a:endParaRPr>
          </a:p>
        </p:txBody>
      </p:sp>
      <p:sp>
        <p:nvSpPr>
          <p:cNvPr id="4" name="任意多边形: 形状 3"/>
          <p:cNvSpPr/>
          <p:nvPr>
            <p:custDataLst>
              <p:tags r:id="rId2"/>
            </p:custDataLst>
          </p:nvPr>
        </p:nvSpPr>
        <p:spPr>
          <a:xfrm>
            <a:off x="1584960" y="551815"/>
            <a:ext cx="1370965" cy="554990"/>
          </a:xfrm>
          <a:custGeom>
            <a:avLst/>
            <a:gdLst>
              <a:gd name="connsiteX0" fmla="*/ 0 w 5686130"/>
              <a:gd name="connsiteY0" fmla="*/ 0 h 554922"/>
              <a:gd name="connsiteX1" fmla="*/ 2032000 w 5686130"/>
              <a:gd name="connsiteY1" fmla="*/ 0 h 554922"/>
              <a:gd name="connsiteX2" fmla="*/ 2076189 w 5686130"/>
              <a:gd name="connsiteY2" fmla="*/ 0 h 554922"/>
              <a:gd name="connsiteX3" fmla="*/ 3332480 w 5686130"/>
              <a:gd name="connsiteY3" fmla="*/ 0 h 554922"/>
              <a:gd name="connsiteX4" fmla="*/ 4108189 w 5686130"/>
              <a:gd name="connsiteY4" fmla="*/ 0 h 554922"/>
              <a:gd name="connsiteX5" fmla="*/ 5408669 w 5686130"/>
              <a:gd name="connsiteY5" fmla="*/ 0 h 554922"/>
              <a:gd name="connsiteX6" fmla="*/ 5686130 w 5686130"/>
              <a:gd name="connsiteY6" fmla="*/ 277461 h 554922"/>
              <a:gd name="connsiteX7" fmla="*/ 5408669 w 5686130"/>
              <a:gd name="connsiteY7" fmla="*/ 554922 h 554922"/>
              <a:gd name="connsiteX8" fmla="*/ 4108189 w 5686130"/>
              <a:gd name="connsiteY8" fmla="*/ 554922 h 554922"/>
              <a:gd name="connsiteX9" fmla="*/ 3332480 w 5686130"/>
              <a:gd name="connsiteY9" fmla="*/ 554922 h 554922"/>
              <a:gd name="connsiteX10" fmla="*/ 2076189 w 5686130"/>
              <a:gd name="connsiteY10" fmla="*/ 554922 h 554922"/>
              <a:gd name="connsiteX11" fmla="*/ 2032000 w 5686130"/>
              <a:gd name="connsiteY11" fmla="*/ 554922 h 554922"/>
              <a:gd name="connsiteX12" fmla="*/ 0 w 5686130"/>
              <a:gd name="connsiteY12" fmla="*/ 554922 h 5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6130" h="554922">
                <a:moveTo>
                  <a:pt x="0" y="0"/>
                </a:moveTo>
                <a:lnTo>
                  <a:pt x="2032000" y="0"/>
                </a:lnTo>
                <a:lnTo>
                  <a:pt x="2076189" y="0"/>
                </a:lnTo>
                <a:lnTo>
                  <a:pt x="3332480" y="0"/>
                </a:lnTo>
                <a:lnTo>
                  <a:pt x="4108189" y="0"/>
                </a:lnTo>
                <a:lnTo>
                  <a:pt x="5408669" y="0"/>
                </a:lnTo>
                <a:cubicBezTo>
                  <a:pt x="5561906" y="0"/>
                  <a:pt x="5686130" y="124224"/>
                  <a:pt x="5686130" y="277461"/>
                </a:cubicBezTo>
                <a:cubicBezTo>
                  <a:pt x="5686130" y="430698"/>
                  <a:pt x="5561906" y="554922"/>
                  <a:pt x="5408669" y="554922"/>
                </a:cubicBezTo>
                <a:lnTo>
                  <a:pt x="4108189" y="554922"/>
                </a:lnTo>
                <a:lnTo>
                  <a:pt x="3332480" y="554922"/>
                </a:lnTo>
                <a:lnTo>
                  <a:pt x="2076189" y="554922"/>
                </a:lnTo>
                <a:lnTo>
                  <a:pt x="2032000" y="554922"/>
                </a:lnTo>
                <a:lnTo>
                  <a:pt x="0" y="554922"/>
                </a:lnTo>
                <a:close/>
              </a:path>
            </a:pathLst>
          </a:custGeom>
          <a:solidFill>
            <a:srgbClr val="D5EBFB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charset="-122"/>
              <a:ea typeface="微软雅黑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529080" y="588645"/>
            <a:ext cx="1370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解法一</a:t>
            </a:r>
            <a:endParaRPr kumimoji="0" lang="zh-CN" altLang="en-US" sz="2800" b="1" i="0" kern="1200" cap="none" spc="0" normalizeH="0" baseline="0" noProof="0">
              <a:solidFill>
                <a:schemeClr val="tx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809623" y="596573"/>
            <a:ext cx="775542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kern="1200" cap="none" spc="0" normalizeH="0" baseline="0" noProof="0">
                <a:solidFill>
                  <a:prstClr val="white"/>
                </a:solidFill>
                <a:latin typeface="微软雅黑" charset="-122"/>
                <a:ea typeface="微软雅黑" charset="-122"/>
              </a:rPr>
              <a:t>01.</a:t>
            </a:r>
            <a:endParaRPr kumimoji="0" lang="zh-CN" altLang="en-US" sz="2400" b="1" i="0" kern="1200" cap="none" spc="0" normalizeH="0" baseline="0" noProof="0">
              <a:solidFill>
                <a:prstClr val="white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81922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8155" y="1120140"/>
            <a:ext cx="11235690" cy="13398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8593" tIns="54297" rIns="108593" bIns="54297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665" smtClean="0">
                <a:solidFill>
                  <a:srgbClr val="00B0F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665" b="1" smtClean="0">
                <a:solidFill>
                  <a:srgbClr val="00B0F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典例</a:t>
            </a:r>
            <a:r>
              <a:rPr lang="en-US" altLang="zh-CN" sz="2665" b="1" smtClean="0">
                <a:solidFill>
                  <a:srgbClr val="00B0F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665" smtClean="0">
                <a:solidFill>
                  <a:srgbClr val="00B0F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】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一个物体从高度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h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处自由下落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,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测得物体落地前最后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1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秒内下落了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25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米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,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求：物体下落的高度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h. (g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取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10m/s</a:t>
            </a:r>
            <a:r>
              <a:rPr kumimoji="1" lang="en-US" altLang="zh-CN" sz="2665" b="1" baseline="30000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2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)</a:t>
            </a:r>
            <a:endParaRPr kumimoji="1" lang="en-US" altLang="zh-CN" sz="2665" b="1"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192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7857" y="2767159"/>
            <a:ext cx="8915400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8593" tIns="54297" rIns="108593" bIns="54297">
            <a:spAutoFit/>
          </a:bodyPr>
          <a:lstStyle/>
          <a:p>
            <a:pPr eaLnBrk="0" hangingPunct="0">
              <a:defRPr/>
            </a:pPr>
            <a:r>
              <a:rPr lang="zh-CN" altLang="en-US" sz="2665" b="1"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【解析】</a:t>
            </a:r>
            <a:r>
              <a:rPr lang="zh-CN" altLang="en-US" sz="2665" b="1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画出运动示意图，设落地总时间为</a:t>
            </a:r>
            <a:r>
              <a:rPr lang="en-US" altLang="zh-CN" sz="2665" b="1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t, </a:t>
            </a:r>
            <a:r>
              <a:rPr lang="zh-CN" altLang="en-US" sz="2665" b="1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则依题意，</a:t>
            </a:r>
            <a:endParaRPr lang="zh-CN" altLang="en-US" sz="2665" b="1"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2" name="Group 4"/>
          <p:cNvGrpSpPr/>
          <p:nvPr>
            <p:custDataLst>
              <p:tags r:id="rId7"/>
            </p:custDataLst>
          </p:nvPr>
        </p:nvGrpSpPr>
        <p:grpSpPr>
          <a:xfrm>
            <a:off x="9228545" y="2589067"/>
            <a:ext cx="2098110" cy="3732671"/>
            <a:chOff x="4076" y="1416"/>
            <a:chExt cx="994" cy="2357"/>
          </a:xfrm>
        </p:grpSpPr>
        <p:sp>
          <p:nvSpPr>
            <p:cNvPr id="63503" name="Line 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4512" y="1584"/>
              <a:ext cx="0" cy="206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/>
              <a:endParaRPr lang="zh-CN" altLang="en-US" sz="2095" b="0" smtClean="0">
                <a:solidFill>
                  <a:srgbClr val="000000"/>
                </a:solidFill>
                <a:latin typeface="Arial" panose="020B0604020202020204"/>
                <a:ea typeface="宋体" pitchFamily="2" charset="-122"/>
              </a:endParaRPr>
            </a:p>
          </p:txBody>
        </p:sp>
        <p:sp>
          <p:nvSpPr>
            <p:cNvPr id="63504" name="Line 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464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eaLnBrk="0" hangingPunct="0"/>
              <a:endParaRPr lang="zh-CN" altLang="en-US" sz="2095" b="0" smtClean="0">
                <a:solidFill>
                  <a:srgbClr val="000000"/>
                </a:solidFill>
                <a:latin typeface="Arial" panose="020B0604020202020204"/>
                <a:ea typeface="宋体" pitchFamily="2" charset="-122"/>
              </a:endParaRPr>
            </a:p>
          </p:txBody>
        </p:sp>
        <p:sp>
          <p:nvSpPr>
            <p:cNvPr id="63505" name="Line 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46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eaLnBrk="0" hangingPunct="0"/>
              <a:endParaRPr lang="zh-CN" altLang="en-US" sz="2095" b="0" smtClean="0">
                <a:solidFill>
                  <a:srgbClr val="000000"/>
                </a:solidFill>
                <a:latin typeface="Arial" panose="020B0604020202020204"/>
                <a:ea typeface="宋体" pitchFamily="2" charset="-122"/>
              </a:endParaRPr>
            </a:p>
          </p:txBody>
        </p:sp>
        <p:sp>
          <p:nvSpPr>
            <p:cNvPr id="63506" name="Line 8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464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eaLnBrk="0" hangingPunct="0"/>
              <a:endParaRPr lang="zh-CN" altLang="en-US" sz="2095" b="0" smtClean="0">
                <a:solidFill>
                  <a:srgbClr val="000000"/>
                </a:solidFill>
                <a:latin typeface="Arial" panose="020B0604020202020204"/>
                <a:ea typeface="宋体" pitchFamily="2" charset="-122"/>
              </a:endParaRPr>
            </a:p>
          </p:txBody>
        </p:sp>
        <p:sp>
          <p:nvSpPr>
            <p:cNvPr id="81929" name="Rectangl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07" y="2160"/>
              <a:ext cx="209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665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h</a:t>
              </a:r>
              <a:endParaRPr lang="en-US" altLang="zh-CN" sz="2665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1930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60" y="2976"/>
              <a:ext cx="372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zh-CN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25m</a:t>
              </a:r>
              <a:endParaRPr lang="en-US" altLang="zh-CN" sz="2665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1931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56" y="3216"/>
              <a:ext cx="230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zh-CN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1s</a:t>
              </a:r>
              <a:endParaRPr lang="en-US" altLang="zh-CN" sz="2665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1932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421" y="2064"/>
              <a:ext cx="649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zh-CN" altLang="en-US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t-1</a:t>
              </a:r>
              <a:r>
                <a:rPr lang="zh-CN" altLang="en-US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）</a:t>
              </a:r>
              <a:r>
                <a:rPr lang="en-US" altLang="zh-CN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s</a:t>
              </a:r>
              <a:endParaRPr lang="en-US" altLang="zh-CN" sz="2665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1933" name="Rectangle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6" y="2712"/>
              <a:ext cx="194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zh-CN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ts</a:t>
              </a:r>
              <a:endParaRPr lang="en-US" altLang="zh-CN" sz="2665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1934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581" y="1416"/>
              <a:ext cx="384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665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O</a:t>
              </a:r>
              <a:endParaRPr lang="en-US" altLang="zh-CN" sz="2665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1935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656" y="2659"/>
              <a:ext cx="203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665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A</a:t>
              </a:r>
              <a:endParaRPr lang="en-US" altLang="zh-CN" sz="2665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1936" name="Rectangle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608" y="3456"/>
              <a:ext cx="194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665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B</a:t>
              </a:r>
              <a:endParaRPr lang="en-US" altLang="zh-CN" sz="2665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1937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014730" y="3423285"/>
            <a:ext cx="3754120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8593" tIns="54297" rIns="108593" bIns="54297">
            <a:spAutoFit/>
          </a:bodyPr>
          <a:lstStyle/>
          <a:p>
            <a:pPr eaLnBrk="0" hangingPunct="0">
              <a:defRPr/>
            </a:pPr>
            <a:r>
              <a:rPr lang="zh-CN" altLang="en-US" sz="2665" b="1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由自由落体运动规律得  </a:t>
            </a:r>
            <a:endParaRPr lang="zh-CN" altLang="en-US" sz="2665" b="1"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1938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40414" y="4129681"/>
            <a:ext cx="5032375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8593" tIns="54297" rIns="108593" bIns="54297">
            <a:spAutoFit/>
          </a:bodyPr>
          <a:lstStyle/>
          <a:p>
            <a:pPr eaLnBrk="0" hangingPunct="0">
              <a:defRPr/>
            </a:pPr>
            <a:r>
              <a:rPr lang="en-US" altLang="zh-CN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到</a:t>
            </a:r>
            <a:r>
              <a:rPr lang="en-US" altLang="zh-CN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       h=1/2gt</a:t>
            </a:r>
            <a:r>
              <a:rPr lang="en-US" altLang="zh-CN" sz="2665" b="1" baseline="30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      (1) </a:t>
            </a:r>
            <a:endParaRPr lang="en-US" altLang="zh-CN" sz="2665" b="1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1939" name="Rectangle 1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931524" y="4921315"/>
            <a:ext cx="4982210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8593" tIns="54297" rIns="108593" bIns="54297">
            <a:spAutoFit/>
          </a:bodyPr>
          <a:lstStyle/>
          <a:p>
            <a:pPr eaLnBrk="0" hangingPunct="0">
              <a:defRPr/>
            </a:pPr>
            <a:r>
              <a:rPr lang="en-US" altLang="zh-CN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到</a:t>
            </a:r>
            <a:r>
              <a:rPr lang="en-US" altLang="zh-CN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      h-X = 1/2 g(t-1)</a:t>
            </a:r>
            <a:r>
              <a:rPr lang="en-US" altLang="zh-CN" sz="2665" b="1" baseline="30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(2) </a:t>
            </a:r>
            <a:endParaRPr lang="en-US" altLang="zh-CN" sz="2665" b="1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1940" name="Rectangle 2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31241" y="5682381"/>
            <a:ext cx="6079032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lIns="108593" tIns="54297" rIns="108593" bIns="54297">
            <a:spAutoFit/>
          </a:bodyPr>
          <a:lstStyle/>
          <a:p>
            <a:pPr eaLnBrk="0" hangingPunct="0">
              <a:defRPr/>
            </a:pPr>
            <a:r>
              <a:rPr lang="zh-CN" altLang="en-US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解得    </a:t>
            </a:r>
            <a:r>
              <a:rPr lang="en-US" altLang="zh-CN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t=3s,       h=45m</a:t>
            </a:r>
            <a:endParaRPr lang="en-US" altLang="zh-CN" sz="2665" b="1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ldLvl="0" animBg="1"/>
      <p:bldP spid="81937" grpId="0" bldLvl="0" animBg="1"/>
      <p:bldP spid="81938" grpId="0" bldLvl="0" animBg="1"/>
      <p:bldP spid="81939" grpId="0" bldLvl="0" animBg="1"/>
      <p:bldP spid="8194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2"/>
          <p:cNvSpPr/>
          <p:nvPr>
            <p:custDataLst>
              <p:tags r:id="rId1"/>
            </p:custDataLst>
          </p:nvPr>
        </p:nvSpPr>
        <p:spPr>
          <a:xfrm>
            <a:off x="695325" y="554530"/>
            <a:ext cx="757760" cy="554922"/>
          </a:xfrm>
          <a:custGeom>
            <a:avLst/>
            <a:gdLst>
              <a:gd name="connsiteX0" fmla="*/ 277461 w 757760"/>
              <a:gd name="connsiteY0" fmla="*/ 0 h 554922"/>
              <a:gd name="connsiteX1" fmla="*/ 757760 w 757760"/>
              <a:gd name="connsiteY1" fmla="*/ 0 h 554922"/>
              <a:gd name="connsiteX2" fmla="*/ 757760 w 757760"/>
              <a:gd name="connsiteY2" fmla="*/ 554922 h 554922"/>
              <a:gd name="connsiteX3" fmla="*/ 277461 w 757760"/>
              <a:gd name="connsiteY3" fmla="*/ 554922 h 554922"/>
              <a:gd name="connsiteX4" fmla="*/ 0 w 757760"/>
              <a:gd name="connsiteY4" fmla="*/ 277461 h 554922"/>
              <a:gd name="connsiteX5" fmla="*/ 277461 w 757760"/>
              <a:gd name="connsiteY5" fmla="*/ 0 h 5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760" h="554922">
                <a:moveTo>
                  <a:pt x="277461" y="0"/>
                </a:moveTo>
                <a:lnTo>
                  <a:pt x="757760" y="0"/>
                </a:lnTo>
                <a:lnTo>
                  <a:pt x="757760" y="554922"/>
                </a:lnTo>
                <a:lnTo>
                  <a:pt x="277461" y="554922"/>
                </a:lnTo>
                <a:cubicBezTo>
                  <a:pt x="124224" y="554922"/>
                  <a:pt x="0" y="430698"/>
                  <a:pt x="0" y="277461"/>
                </a:cubicBezTo>
                <a:cubicBezTo>
                  <a:pt x="0" y="124224"/>
                  <a:pt x="124224" y="0"/>
                  <a:pt x="277461" y="0"/>
                </a:cubicBezTo>
                <a:close/>
              </a:path>
            </a:pathLst>
          </a:custGeom>
          <a:solidFill>
            <a:srgbClr val="127A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charset="-122"/>
              <a:ea typeface="微软雅黑" charset="-122"/>
            </a:endParaRPr>
          </a:p>
        </p:txBody>
      </p:sp>
      <p:sp>
        <p:nvSpPr>
          <p:cNvPr id="6" name="任意多边形: 形状 3"/>
          <p:cNvSpPr/>
          <p:nvPr>
            <p:custDataLst>
              <p:tags r:id="rId2"/>
            </p:custDataLst>
          </p:nvPr>
        </p:nvSpPr>
        <p:spPr>
          <a:xfrm>
            <a:off x="1584960" y="551815"/>
            <a:ext cx="1370965" cy="554990"/>
          </a:xfrm>
          <a:custGeom>
            <a:avLst/>
            <a:gdLst>
              <a:gd name="connsiteX0" fmla="*/ 0 w 5686130"/>
              <a:gd name="connsiteY0" fmla="*/ 0 h 554922"/>
              <a:gd name="connsiteX1" fmla="*/ 2032000 w 5686130"/>
              <a:gd name="connsiteY1" fmla="*/ 0 h 554922"/>
              <a:gd name="connsiteX2" fmla="*/ 2076189 w 5686130"/>
              <a:gd name="connsiteY2" fmla="*/ 0 h 554922"/>
              <a:gd name="connsiteX3" fmla="*/ 3332480 w 5686130"/>
              <a:gd name="connsiteY3" fmla="*/ 0 h 554922"/>
              <a:gd name="connsiteX4" fmla="*/ 4108189 w 5686130"/>
              <a:gd name="connsiteY4" fmla="*/ 0 h 554922"/>
              <a:gd name="connsiteX5" fmla="*/ 5408669 w 5686130"/>
              <a:gd name="connsiteY5" fmla="*/ 0 h 554922"/>
              <a:gd name="connsiteX6" fmla="*/ 5686130 w 5686130"/>
              <a:gd name="connsiteY6" fmla="*/ 277461 h 554922"/>
              <a:gd name="connsiteX7" fmla="*/ 5408669 w 5686130"/>
              <a:gd name="connsiteY7" fmla="*/ 554922 h 554922"/>
              <a:gd name="connsiteX8" fmla="*/ 4108189 w 5686130"/>
              <a:gd name="connsiteY8" fmla="*/ 554922 h 554922"/>
              <a:gd name="connsiteX9" fmla="*/ 3332480 w 5686130"/>
              <a:gd name="connsiteY9" fmla="*/ 554922 h 554922"/>
              <a:gd name="connsiteX10" fmla="*/ 2076189 w 5686130"/>
              <a:gd name="connsiteY10" fmla="*/ 554922 h 554922"/>
              <a:gd name="connsiteX11" fmla="*/ 2032000 w 5686130"/>
              <a:gd name="connsiteY11" fmla="*/ 554922 h 554922"/>
              <a:gd name="connsiteX12" fmla="*/ 0 w 5686130"/>
              <a:gd name="connsiteY12" fmla="*/ 554922 h 5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6130" h="554922">
                <a:moveTo>
                  <a:pt x="0" y="0"/>
                </a:moveTo>
                <a:lnTo>
                  <a:pt x="2032000" y="0"/>
                </a:lnTo>
                <a:lnTo>
                  <a:pt x="2076189" y="0"/>
                </a:lnTo>
                <a:lnTo>
                  <a:pt x="3332480" y="0"/>
                </a:lnTo>
                <a:lnTo>
                  <a:pt x="4108189" y="0"/>
                </a:lnTo>
                <a:lnTo>
                  <a:pt x="5408669" y="0"/>
                </a:lnTo>
                <a:cubicBezTo>
                  <a:pt x="5561906" y="0"/>
                  <a:pt x="5686130" y="124224"/>
                  <a:pt x="5686130" y="277461"/>
                </a:cubicBezTo>
                <a:cubicBezTo>
                  <a:pt x="5686130" y="430698"/>
                  <a:pt x="5561906" y="554922"/>
                  <a:pt x="5408669" y="554922"/>
                </a:cubicBezTo>
                <a:lnTo>
                  <a:pt x="4108189" y="554922"/>
                </a:lnTo>
                <a:lnTo>
                  <a:pt x="3332480" y="554922"/>
                </a:lnTo>
                <a:lnTo>
                  <a:pt x="2076189" y="554922"/>
                </a:lnTo>
                <a:lnTo>
                  <a:pt x="2032000" y="554922"/>
                </a:lnTo>
                <a:lnTo>
                  <a:pt x="0" y="554922"/>
                </a:lnTo>
                <a:close/>
              </a:path>
            </a:pathLst>
          </a:custGeom>
          <a:solidFill>
            <a:srgbClr val="D5EBFB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charset="-122"/>
              <a:ea typeface="微软雅黑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529080" y="588645"/>
            <a:ext cx="1370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解法二</a:t>
            </a:r>
            <a:endParaRPr kumimoji="0" lang="zh-CN" altLang="en-US" sz="2800" b="1" i="0" kern="1200" cap="none" spc="0" normalizeH="0" baseline="0" noProof="0">
              <a:solidFill>
                <a:schemeClr val="tx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809623" y="596573"/>
            <a:ext cx="775542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kern="1200" cap="none" spc="0" normalizeH="0" baseline="0" noProof="0">
                <a:solidFill>
                  <a:prstClr val="white"/>
                </a:solidFill>
                <a:latin typeface="微软雅黑" charset="-122"/>
                <a:ea typeface="微软雅黑" charset="-122"/>
              </a:rPr>
              <a:t>02.</a:t>
            </a:r>
            <a:endParaRPr kumimoji="0" lang="zh-CN" altLang="en-US" sz="2400" b="1" i="0" kern="1200" cap="none" spc="0" normalizeH="0" baseline="0" noProof="0">
              <a:solidFill>
                <a:prstClr val="white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81941" name="Rectangle 2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3923" y="2640441"/>
            <a:ext cx="6050915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8593" tIns="54297" rIns="108593" bIns="54297">
            <a:spAutoFit/>
          </a:bodyPr>
          <a:lstStyle/>
          <a:p>
            <a:pPr algn="l" eaLnBrk="0" hangingPunct="0">
              <a:defRPr/>
            </a:pPr>
            <a:r>
              <a:rPr lang="zh-CN" altLang="en-US" sz="266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【解析】</a:t>
            </a:r>
            <a:r>
              <a:rPr lang="en-US" altLang="zh-CN" sz="2665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A→B    </a:t>
            </a:r>
            <a:r>
              <a:rPr lang="zh-CN" altLang="en-US" sz="2665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由竖直下抛运动规律   </a:t>
            </a:r>
            <a:endParaRPr lang="zh-CN" altLang="en-US" sz="2665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1942" name="Rectangle 2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3120" y="3474297"/>
            <a:ext cx="5730240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8593" tIns="54297" rIns="108593" bIns="54297">
            <a:spAutoFit/>
          </a:bodyPr>
          <a:lstStyle/>
          <a:p>
            <a:pPr eaLnBrk="0" hangingPunct="0">
              <a:defRPr/>
            </a:pPr>
            <a:r>
              <a:rPr lang="en-US" altLang="zh-CN" sz="2665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665" b="1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AB</a:t>
            </a:r>
            <a:r>
              <a:rPr lang="en-US" altLang="zh-CN" sz="2665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= v</a:t>
            </a:r>
            <a:r>
              <a:rPr lang="en-US" altLang="zh-CN" sz="2665" b="1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665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665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+ 1/2 gt</a:t>
            </a:r>
            <a:r>
              <a:rPr lang="en-US" altLang="zh-CN" sz="2665" b="1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  </a:t>
            </a:r>
            <a:r>
              <a:rPr lang="en-US" altLang="zh-CN" sz="2665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 25m   </a:t>
            </a:r>
            <a:endParaRPr lang="en-US" altLang="zh-CN" sz="2665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1943" name="Rectangle 2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83367" y="4223385"/>
            <a:ext cx="2451100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8593" tIns="54297" rIns="108593" bIns="54297">
            <a:spAutoFit/>
          </a:bodyPr>
          <a:lstStyle/>
          <a:p>
            <a:pPr eaLnBrk="0" hangingPunct="0">
              <a:defRPr/>
            </a:pPr>
            <a:r>
              <a:rPr lang="zh-CN" altLang="en-US" sz="2665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得</a:t>
            </a:r>
            <a:r>
              <a:rPr lang="en-US" altLang="zh-CN" sz="2665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v</a:t>
            </a:r>
            <a:r>
              <a:rPr lang="en-US" altLang="zh-CN" sz="2665" b="1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665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 20m/s</a:t>
            </a:r>
            <a:endParaRPr lang="en-US" altLang="zh-CN" sz="2665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1944" name="Rectangl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39800" y="4972473"/>
            <a:ext cx="5123180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8593" tIns="54297" rIns="108593" bIns="54297">
            <a:spAutoFit/>
          </a:bodyPr>
          <a:lstStyle/>
          <a:p>
            <a:pPr eaLnBrk="0" hangingPunct="0">
              <a:defRPr/>
            </a:pPr>
            <a:r>
              <a:rPr lang="en-US" altLang="zh-CN" sz="2665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665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到</a:t>
            </a:r>
            <a:r>
              <a:rPr lang="en-US" altLang="zh-CN" sz="2665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   </a:t>
            </a:r>
            <a:r>
              <a:rPr lang="zh-CN" altLang="en-US" sz="2665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由自由落体运动规律得  </a:t>
            </a:r>
            <a:endParaRPr lang="zh-CN" altLang="en-US" sz="2665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1945" name="Rectangle 2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24092" y="5721923"/>
            <a:ext cx="3239770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8593" tIns="54297" rIns="108593" bIns="54297">
            <a:spAutoFit/>
          </a:bodyPr>
          <a:lstStyle/>
          <a:p>
            <a:pPr eaLnBrk="0" hangingPunct="0">
              <a:defRPr/>
            </a:pPr>
            <a:r>
              <a:rPr lang="en-US" altLang="zh-CN" sz="2665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h-X = v</a:t>
            </a:r>
            <a:r>
              <a:rPr lang="en-US" altLang="zh-CN" sz="2665" b="1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665" b="1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65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/ 2g=20m   </a:t>
            </a:r>
            <a:endParaRPr lang="en-US" altLang="zh-CN" sz="2665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1946" name="Rectangle 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78092" y="5661598"/>
            <a:ext cx="1415415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8593" tIns="54297" rIns="108593" bIns="54297">
            <a:spAutoFit/>
          </a:bodyPr>
          <a:lstStyle/>
          <a:p>
            <a:pPr eaLnBrk="0" hangingPunct="0">
              <a:defRPr/>
            </a:pPr>
            <a:r>
              <a:rPr lang="zh-CN" altLang="en-US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得</a:t>
            </a:r>
            <a:r>
              <a:rPr lang="en-US" altLang="zh-CN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h=45m</a:t>
            </a:r>
            <a:endParaRPr lang="en-US" altLang="zh-CN" sz="2665" b="1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1795" y="998220"/>
            <a:ext cx="11408410" cy="13398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8593" tIns="54297" rIns="108593" bIns="54297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665" smtClean="0">
                <a:solidFill>
                  <a:srgbClr val="00B0F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665" b="1" smtClean="0">
                <a:solidFill>
                  <a:srgbClr val="00B0F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典例</a:t>
            </a:r>
            <a:r>
              <a:rPr lang="en-US" altLang="zh-CN" sz="2665" b="1" smtClean="0">
                <a:solidFill>
                  <a:srgbClr val="00B0F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665" smtClean="0">
                <a:solidFill>
                  <a:srgbClr val="00B0F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】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一个物体从高度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h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处自由下落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,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测得物体落地前最后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1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秒内下落了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25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米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,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求：物体下落的高度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h. (g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取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10m/s</a:t>
            </a:r>
            <a:r>
              <a:rPr kumimoji="1" lang="en-US" altLang="zh-CN" sz="2665" b="1" baseline="30000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2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)</a:t>
            </a:r>
            <a:endParaRPr kumimoji="1" lang="en-US" altLang="zh-CN" sz="2665" b="1"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11" name="Group 4"/>
          <p:cNvGrpSpPr/>
          <p:nvPr>
            <p:custDataLst>
              <p:tags r:id="rId12"/>
            </p:custDataLst>
          </p:nvPr>
        </p:nvGrpSpPr>
        <p:grpSpPr>
          <a:xfrm>
            <a:off x="8265885" y="2378671"/>
            <a:ext cx="2098110" cy="3732671"/>
            <a:chOff x="4076" y="1416"/>
            <a:chExt cx="994" cy="2357"/>
          </a:xfrm>
        </p:grpSpPr>
        <p:sp>
          <p:nvSpPr>
            <p:cNvPr id="12" name="Line 5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4512" y="1584"/>
              <a:ext cx="0" cy="206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/>
              <a:endParaRPr lang="zh-CN" altLang="en-US" sz="2095" b="0" smtClean="0">
                <a:solidFill>
                  <a:srgbClr val="000000"/>
                </a:solidFill>
                <a:latin typeface="Arial" panose="020B0604020202020204"/>
                <a:ea typeface="宋体" pitchFamily="2" charset="-122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464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eaLnBrk="0" hangingPunct="0"/>
              <a:endParaRPr lang="zh-CN" altLang="en-US" sz="2095" b="0" smtClean="0">
                <a:solidFill>
                  <a:srgbClr val="000000"/>
                </a:solidFill>
                <a:latin typeface="Arial" panose="020B0604020202020204"/>
                <a:ea typeface="宋体" pitchFamily="2" charset="-122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46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eaLnBrk="0" hangingPunct="0"/>
              <a:endParaRPr lang="zh-CN" altLang="en-US" sz="2095" b="0" smtClean="0">
                <a:solidFill>
                  <a:srgbClr val="000000"/>
                </a:solidFill>
                <a:latin typeface="Arial" panose="020B0604020202020204"/>
                <a:ea typeface="宋体" pitchFamily="2" charset="-122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464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eaLnBrk="0" hangingPunct="0"/>
              <a:endParaRPr lang="zh-CN" altLang="en-US" sz="2095" b="0" smtClean="0">
                <a:solidFill>
                  <a:srgbClr val="000000"/>
                </a:solidFill>
                <a:latin typeface="Arial" panose="020B0604020202020204"/>
                <a:ea typeface="宋体" pitchFamily="2" charset="-122"/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07" y="2160"/>
              <a:ext cx="209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665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h</a:t>
              </a:r>
              <a:endParaRPr lang="en-US" altLang="zh-CN" sz="2665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560" y="2976"/>
              <a:ext cx="372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zh-CN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25m</a:t>
              </a:r>
              <a:endParaRPr lang="en-US" altLang="zh-CN" sz="2665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656" y="3216"/>
              <a:ext cx="230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zh-CN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1s</a:t>
              </a:r>
              <a:endParaRPr lang="en-US" altLang="zh-CN" sz="2665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21" y="2064"/>
              <a:ext cx="649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zh-CN" altLang="en-US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t-1</a:t>
              </a:r>
              <a:r>
                <a:rPr lang="zh-CN" altLang="en-US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）</a:t>
              </a:r>
              <a:r>
                <a:rPr lang="en-US" altLang="zh-CN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s</a:t>
              </a:r>
              <a:endParaRPr lang="en-US" altLang="zh-CN" sz="2665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1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076" y="2712"/>
              <a:ext cx="194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zh-CN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ts</a:t>
              </a:r>
              <a:endParaRPr lang="en-US" altLang="zh-CN" sz="2665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81" y="1416"/>
              <a:ext cx="384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665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O</a:t>
              </a:r>
              <a:endParaRPr lang="en-US" altLang="zh-CN" sz="2665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656" y="2659"/>
              <a:ext cx="203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665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A</a:t>
              </a:r>
              <a:endParaRPr lang="en-US" altLang="zh-CN" sz="2665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1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608" y="3456"/>
              <a:ext cx="194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665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B</a:t>
              </a:r>
              <a:endParaRPr lang="en-US" altLang="zh-CN" sz="2665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1" grpId="0" bldLvl="0" animBg="1"/>
      <p:bldP spid="81942" grpId="0" bldLvl="0" animBg="1"/>
      <p:bldP spid="81943" grpId="0" bldLvl="0" animBg="1"/>
      <p:bldP spid="81944" grpId="0" bldLvl="0" animBg="1"/>
      <p:bldP spid="81945" grpId="0" bldLvl="0" animBg="1"/>
      <p:bldP spid="8194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2"/>
          <p:cNvSpPr/>
          <p:nvPr>
            <p:custDataLst>
              <p:tags r:id="rId1"/>
            </p:custDataLst>
          </p:nvPr>
        </p:nvSpPr>
        <p:spPr>
          <a:xfrm>
            <a:off x="695325" y="554530"/>
            <a:ext cx="757760" cy="554922"/>
          </a:xfrm>
          <a:custGeom>
            <a:avLst/>
            <a:gdLst>
              <a:gd name="connsiteX0" fmla="*/ 277461 w 757760"/>
              <a:gd name="connsiteY0" fmla="*/ 0 h 554922"/>
              <a:gd name="connsiteX1" fmla="*/ 757760 w 757760"/>
              <a:gd name="connsiteY1" fmla="*/ 0 h 554922"/>
              <a:gd name="connsiteX2" fmla="*/ 757760 w 757760"/>
              <a:gd name="connsiteY2" fmla="*/ 554922 h 554922"/>
              <a:gd name="connsiteX3" fmla="*/ 277461 w 757760"/>
              <a:gd name="connsiteY3" fmla="*/ 554922 h 554922"/>
              <a:gd name="connsiteX4" fmla="*/ 0 w 757760"/>
              <a:gd name="connsiteY4" fmla="*/ 277461 h 554922"/>
              <a:gd name="connsiteX5" fmla="*/ 277461 w 757760"/>
              <a:gd name="connsiteY5" fmla="*/ 0 h 5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760" h="554922">
                <a:moveTo>
                  <a:pt x="277461" y="0"/>
                </a:moveTo>
                <a:lnTo>
                  <a:pt x="757760" y="0"/>
                </a:lnTo>
                <a:lnTo>
                  <a:pt x="757760" y="554922"/>
                </a:lnTo>
                <a:lnTo>
                  <a:pt x="277461" y="554922"/>
                </a:lnTo>
                <a:cubicBezTo>
                  <a:pt x="124224" y="554922"/>
                  <a:pt x="0" y="430698"/>
                  <a:pt x="0" y="277461"/>
                </a:cubicBezTo>
                <a:cubicBezTo>
                  <a:pt x="0" y="124224"/>
                  <a:pt x="124224" y="0"/>
                  <a:pt x="277461" y="0"/>
                </a:cubicBezTo>
                <a:close/>
              </a:path>
            </a:pathLst>
          </a:custGeom>
          <a:solidFill>
            <a:srgbClr val="127A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charset="-122"/>
              <a:ea typeface="微软雅黑" charset="-122"/>
            </a:endParaRPr>
          </a:p>
        </p:txBody>
      </p:sp>
      <p:sp>
        <p:nvSpPr>
          <p:cNvPr id="6" name="任意多边形: 形状 3"/>
          <p:cNvSpPr/>
          <p:nvPr>
            <p:custDataLst>
              <p:tags r:id="rId2"/>
            </p:custDataLst>
          </p:nvPr>
        </p:nvSpPr>
        <p:spPr>
          <a:xfrm>
            <a:off x="1584960" y="551815"/>
            <a:ext cx="1370965" cy="554990"/>
          </a:xfrm>
          <a:custGeom>
            <a:avLst/>
            <a:gdLst>
              <a:gd name="connsiteX0" fmla="*/ 0 w 5686130"/>
              <a:gd name="connsiteY0" fmla="*/ 0 h 554922"/>
              <a:gd name="connsiteX1" fmla="*/ 2032000 w 5686130"/>
              <a:gd name="connsiteY1" fmla="*/ 0 h 554922"/>
              <a:gd name="connsiteX2" fmla="*/ 2076189 w 5686130"/>
              <a:gd name="connsiteY2" fmla="*/ 0 h 554922"/>
              <a:gd name="connsiteX3" fmla="*/ 3332480 w 5686130"/>
              <a:gd name="connsiteY3" fmla="*/ 0 h 554922"/>
              <a:gd name="connsiteX4" fmla="*/ 4108189 w 5686130"/>
              <a:gd name="connsiteY4" fmla="*/ 0 h 554922"/>
              <a:gd name="connsiteX5" fmla="*/ 5408669 w 5686130"/>
              <a:gd name="connsiteY5" fmla="*/ 0 h 554922"/>
              <a:gd name="connsiteX6" fmla="*/ 5686130 w 5686130"/>
              <a:gd name="connsiteY6" fmla="*/ 277461 h 554922"/>
              <a:gd name="connsiteX7" fmla="*/ 5408669 w 5686130"/>
              <a:gd name="connsiteY7" fmla="*/ 554922 h 554922"/>
              <a:gd name="connsiteX8" fmla="*/ 4108189 w 5686130"/>
              <a:gd name="connsiteY8" fmla="*/ 554922 h 554922"/>
              <a:gd name="connsiteX9" fmla="*/ 3332480 w 5686130"/>
              <a:gd name="connsiteY9" fmla="*/ 554922 h 554922"/>
              <a:gd name="connsiteX10" fmla="*/ 2076189 w 5686130"/>
              <a:gd name="connsiteY10" fmla="*/ 554922 h 554922"/>
              <a:gd name="connsiteX11" fmla="*/ 2032000 w 5686130"/>
              <a:gd name="connsiteY11" fmla="*/ 554922 h 554922"/>
              <a:gd name="connsiteX12" fmla="*/ 0 w 5686130"/>
              <a:gd name="connsiteY12" fmla="*/ 554922 h 5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6130" h="554922">
                <a:moveTo>
                  <a:pt x="0" y="0"/>
                </a:moveTo>
                <a:lnTo>
                  <a:pt x="2032000" y="0"/>
                </a:lnTo>
                <a:lnTo>
                  <a:pt x="2076189" y="0"/>
                </a:lnTo>
                <a:lnTo>
                  <a:pt x="3332480" y="0"/>
                </a:lnTo>
                <a:lnTo>
                  <a:pt x="4108189" y="0"/>
                </a:lnTo>
                <a:lnTo>
                  <a:pt x="5408669" y="0"/>
                </a:lnTo>
                <a:cubicBezTo>
                  <a:pt x="5561906" y="0"/>
                  <a:pt x="5686130" y="124224"/>
                  <a:pt x="5686130" y="277461"/>
                </a:cubicBezTo>
                <a:cubicBezTo>
                  <a:pt x="5686130" y="430698"/>
                  <a:pt x="5561906" y="554922"/>
                  <a:pt x="5408669" y="554922"/>
                </a:cubicBezTo>
                <a:lnTo>
                  <a:pt x="4108189" y="554922"/>
                </a:lnTo>
                <a:lnTo>
                  <a:pt x="3332480" y="554922"/>
                </a:lnTo>
                <a:lnTo>
                  <a:pt x="2076189" y="554922"/>
                </a:lnTo>
                <a:lnTo>
                  <a:pt x="2032000" y="554922"/>
                </a:lnTo>
                <a:lnTo>
                  <a:pt x="0" y="554922"/>
                </a:lnTo>
                <a:close/>
              </a:path>
            </a:pathLst>
          </a:custGeom>
          <a:solidFill>
            <a:srgbClr val="D5EBFB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charset="-122"/>
              <a:ea typeface="微软雅黑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529080" y="588645"/>
            <a:ext cx="1370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解法三</a:t>
            </a:r>
            <a:endParaRPr kumimoji="0" lang="zh-CN" altLang="en-US" sz="2800" b="1" i="0" kern="1200" cap="none" spc="0" normalizeH="0" baseline="0" noProof="0">
              <a:solidFill>
                <a:schemeClr val="tx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809623" y="596573"/>
            <a:ext cx="775542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kern="1200" cap="none" spc="0" normalizeH="0" baseline="0" noProof="0">
                <a:solidFill>
                  <a:prstClr val="white"/>
                </a:solidFill>
                <a:latin typeface="微软雅黑" charset="-122"/>
                <a:ea typeface="微软雅黑" charset="-122"/>
              </a:rPr>
              <a:t>03.</a:t>
            </a:r>
            <a:endParaRPr kumimoji="0" lang="zh-CN" altLang="en-US" sz="2400" b="1" i="0" kern="1200" cap="none" spc="0" normalizeH="0" baseline="0" noProof="0">
              <a:solidFill>
                <a:prstClr val="white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82959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188" y="2701078"/>
            <a:ext cx="7647940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8593" tIns="54297" rIns="108593" bIns="54297">
            <a:spAutoFit/>
          </a:bodyPr>
          <a:lstStyle/>
          <a:p>
            <a:pPr eaLnBrk="0" hangingPunct="0">
              <a:defRPr/>
            </a:pPr>
            <a:r>
              <a:rPr lang="zh-CN" altLang="en-US" sz="266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【解析】</a:t>
            </a:r>
            <a:r>
              <a:rPr lang="en-US" altLang="zh-CN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O →A </a:t>
            </a:r>
            <a:r>
              <a:rPr lang="zh-CN" altLang="en-US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自由落体运动   </a:t>
            </a:r>
            <a:r>
              <a:rPr lang="en-US" altLang="zh-CN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65" b="1" baseline="-250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=g</a:t>
            </a:r>
            <a:r>
              <a:rPr lang="zh-CN" altLang="en-US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 –1</a:t>
            </a:r>
            <a:r>
              <a:rPr lang="zh-CN" altLang="en-US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）              </a:t>
            </a:r>
            <a:endParaRPr lang="zh-CN" altLang="en-US" sz="2665" b="1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2960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71345" y="3387937"/>
            <a:ext cx="5466080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8593" tIns="54297" rIns="108593" bIns="54297">
            <a:spAutoFit/>
          </a:bodyPr>
          <a:lstStyle/>
          <a:p>
            <a:pPr eaLnBrk="0" hangingPunct="0">
              <a:defRPr/>
            </a:pPr>
            <a:r>
              <a:rPr lang="en-US" altLang="zh-CN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O →B </a:t>
            </a:r>
            <a:r>
              <a:rPr lang="zh-CN" altLang="en-US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自由落体运动    </a:t>
            </a:r>
            <a:r>
              <a:rPr lang="en-US" altLang="zh-CN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65" b="1" baseline="-250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=gt</a:t>
            </a:r>
            <a:endParaRPr lang="en-US" altLang="zh-CN" sz="2665" b="1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2961" name="Rectangl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12713" y="4073313"/>
            <a:ext cx="6702213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8593" tIns="54297" rIns="108593" bIns="54297">
            <a:spAutoFit/>
          </a:bodyPr>
          <a:lstStyle/>
          <a:p>
            <a:pPr eaLnBrk="0" hangingPunct="0">
              <a:defRPr/>
            </a:pPr>
            <a:r>
              <a:rPr lang="en-US" altLang="zh-CN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 →B  </a:t>
            </a:r>
            <a:r>
              <a:rPr lang="zh-CN" altLang="en-US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竖直下抛运动   </a:t>
            </a:r>
            <a:r>
              <a:rPr lang="en-US" altLang="zh-CN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65" b="1" baseline="-250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665" b="1" baseline="300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- v</a:t>
            </a:r>
            <a:r>
              <a:rPr lang="en-US" altLang="zh-CN" sz="2665" b="1" baseline="-250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665" b="1" baseline="300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=2gX    </a:t>
            </a:r>
            <a:endParaRPr lang="en-US" altLang="zh-CN" sz="2665" b="1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2962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71600" y="4857745"/>
            <a:ext cx="3983990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8593" tIns="54297" rIns="108593" bIns="54297">
            <a:spAutoFit/>
          </a:bodyPr>
          <a:lstStyle/>
          <a:p>
            <a:pPr eaLnBrk="0" hangingPunct="0">
              <a:defRPr/>
            </a:pPr>
            <a:r>
              <a:rPr lang="en-US" altLang="zh-CN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g </a:t>
            </a:r>
            <a:r>
              <a:rPr lang="en-US" altLang="zh-CN" sz="2665" b="1" baseline="300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t </a:t>
            </a:r>
            <a:r>
              <a:rPr lang="en-US" altLang="zh-CN" sz="2665" b="1" baseline="300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- g </a:t>
            </a:r>
            <a:r>
              <a:rPr lang="en-US" altLang="zh-CN" sz="2665" b="1" baseline="300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 –1</a:t>
            </a:r>
            <a:r>
              <a:rPr lang="zh-CN" altLang="en-US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665" b="1" baseline="300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=2gX  </a:t>
            </a:r>
            <a:endParaRPr lang="en-US" altLang="zh-CN" sz="2665" b="1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2963" name="Rectangle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82800" y="5641340"/>
            <a:ext cx="4549987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8593" tIns="54297" rIns="108593" bIns="54297">
            <a:spAutoFit/>
          </a:bodyPr>
          <a:lstStyle/>
          <a:p>
            <a:pPr eaLnBrk="0" hangingPunct="0">
              <a:defRPr/>
            </a:pPr>
            <a:r>
              <a:rPr lang="zh-CN" altLang="en-US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解得  </a:t>
            </a:r>
            <a:r>
              <a:rPr lang="en-US" altLang="zh-CN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t=3s,       h=1/2gt</a:t>
            </a:r>
            <a:r>
              <a:rPr lang="en-US" altLang="zh-CN" sz="2665" b="1" baseline="300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65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=45m</a:t>
            </a:r>
            <a:endParaRPr lang="en-US" altLang="zh-CN" sz="2665" b="1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" name="Group 4"/>
          <p:cNvGrpSpPr/>
          <p:nvPr>
            <p:custDataLst>
              <p:tags r:id="rId10"/>
            </p:custDataLst>
          </p:nvPr>
        </p:nvGrpSpPr>
        <p:grpSpPr>
          <a:xfrm>
            <a:off x="8781505" y="2295697"/>
            <a:ext cx="2098110" cy="3732671"/>
            <a:chOff x="4076" y="1416"/>
            <a:chExt cx="994" cy="2357"/>
          </a:xfrm>
        </p:grpSpPr>
        <p:sp>
          <p:nvSpPr>
            <p:cNvPr id="11" name="Line 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4512" y="1584"/>
              <a:ext cx="0" cy="206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/>
              <a:endParaRPr lang="zh-CN" altLang="en-US" sz="2095" b="0" smtClean="0">
                <a:solidFill>
                  <a:srgbClr val="000000"/>
                </a:solidFill>
                <a:latin typeface="Arial" panose="020B0604020202020204"/>
                <a:ea typeface="宋体" pitchFamily="2" charset="-122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464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eaLnBrk="0" hangingPunct="0"/>
              <a:endParaRPr lang="zh-CN" altLang="en-US" sz="2095" b="0" smtClean="0">
                <a:solidFill>
                  <a:srgbClr val="000000"/>
                </a:solidFill>
                <a:latin typeface="Arial" panose="020B0604020202020204"/>
                <a:ea typeface="宋体" pitchFamily="2" charset="-122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46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eaLnBrk="0" hangingPunct="0"/>
              <a:endParaRPr lang="zh-CN" altLang="en-US" sz="2095" b="0" smtClean="0">
                <a:solidFill>
                  <a:srgbClr val="000000"/>
                </a:solidFill>
                <a:latin typeface="Arial" panose="020B0604020202020204"/>
                <a:ea typeface="宋体" pitchFamily="2" charset="-122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464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eaLnBrk="0" hangingPunct="0"/>
              <a:endParaRPr lang="zh-CN" altLang="en-US" sz="2095" b="0" smtClean="0">
                <a:solidFill>
                  <a:srgbClr val="000000"/>
                </a:solidFill>
                <a:latin typeface="Arial" panose="020B0604020202020204"/>
                <a:ea typeface="宋体" pitchFamily="2" charset="-122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107" y="2160"/>
              <a:ext cx="209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665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h</a:t>
              </a:r>
              <a:endParaRPr lang="en-US" altLang="zh-CN" sz="2665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560" y="2976"/>
              <a:ext cx="372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zh-CN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25m</a:t>
              </a:r>
              <a:endParaRPr lang="en-US" altLang="zh-CN" sz="2665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656" y="3216"/>
              <a:ext cx="230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zh-CN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1s</a:t>
              </a:r>
              <a:endParaRPr lang="en-US" altLang="zh-CN" sz="2665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421" y="2064"/>
              <a:ext cx="649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zh-CN" altLang="en-US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t-1</a:t>
              </a:r>
              <a:r>
                <a:rPr lang="zh-CN" altLang="en-US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）</a:t>
              </a:r>
              <a:r>
                <a:rPr lang="en-US" altLang="zh-CN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s</a:t>
              </a:r>
              <a:endParaRPr lang="en-US" altLang="zh-CN" sz="2665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1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76" y="2712"/>
              <a:ext cx="194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zh-CN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ts</a:t>
              </a:r>
              <a:endParaRPr lang="en-US" altLang="zh-CN" sz="2665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1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581" y="1416"/>
              <a:ext cx="384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665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O</a:t>
              </a:r>
              <a:endParaRPr lang="en-US" altLang="zh-CN" sz="2665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656" y="2659"/>
              <a:ext cx="203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665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A</a:t>
              </a:r>
              <a:endParaRPr lang="en-US" altLang="zh-CN" sz="2665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1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608" y="3456"/>
              <a:ext cx="194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665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B</a:t>
              </a:r>
              <a:endParaRPr lang="en-US" altLang="zh-CN" sz="2665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ectangle 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4180" y="1039495"/>
            <a:ext cx="11343640" cy="13398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8593" tIns="54297" rIns="108593" bIns="54297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665" smtClean="0">
                <a:solidFill>
                  <a:srgbClr val="00B0F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665" b="1" smtClean="0">
                <a:solidFill>
                  <a:srgbClr val="00B0F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典例</a:t>
            </a:r>
            <a:r>
              <a:rPr lang="en-US" altLang="zh-CN" sz="2665" smtClean="0">
                <a:solidFill>
                  <a:srgbClr val="00B0F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665" smtClean="0">
                <a:solidFill>
                  <a:srgbClr val="00B0F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】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一个物体从高度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h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处自由下落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,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测得物体落地前最后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1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秒内下落了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25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米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,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求：物体下落的高度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h. (g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取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10m/s</a:t>
            </a:r>
            <a:r>
              <a:rPr kumimoji="1" lang="en-US" altLang="zh-CN" sz="2665" b="1" baseline="30000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2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)</a:t>
            </a:r>
            <a:endParaRPr kumimoji="1" lang="en-US" altLang="zh-CN" sz="2665" b="1"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9" grpId="0" bldLvl="0" animBg="1"/>
      <p:bldP spid="82960" grpId="0" bldLvl="0" animBg="1"/>
      <p:bldP spid="82961" grpId="0" bldLvl="0" animBg="1"/>
      <p:bldP spid="82962" grpId="0" bldLvl="0" animBg="1"/>
      <p:bldP spid="8296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2"/>
          <p:cNvSpPr/>
          <p:nvPr>
            <p:custDataLst>
              <p:tags r:id="rId1"/>
            </p:custDataLst>
          </p:nvPr>
        </p:nvSpPr>
        <p:spPr>
          <a:xfrm>
            <a:off x="695325" y="554530"/>
            <a:ext cx="757760" cy="554922"/>
          </a:xfrm>
          <a:custGeom>
            <a:avLst/>
            <a:gdLst>
              <a:gd name="connsiteX0" fmla="*/ 277461 w 757760"/>
              <a:gd name="connsiteY0" fmla="*/ 0 h 554922"/>
              <a:gd name="connsiteX1" fmla="*/ 757760 w 757760"/>
              <a:gd name="connsiteY1" fmla="*/ 0 h 554922"/>
              <a:gd name="connsiteX2" fmla="*/ 757760 w 757760"/>
              <a:gd name="connsiteY2" fmla="*/ 554922 h 554922"/>
              <a:gd name="connsiteX3" fmla="*/ 277461 w 757760"/>
              <a:gd name="connsiteY3" fmla="*/ 554922 h 554922"/>
              <a:gd name="connsiteX4" fmla="*/ 0 w 757760"/>
              <a:gd name="connsiteY4" fmla="*/ 277461 h 554922"/>
              <a:gd name="connsiteX5" fmla="*/ 277461 w 757760"/>
              <a:gd name="connsiteY5" fmla="*/ 0 h 5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760" h="554922">
                <a:moveTo>
                  <a:pt x="277461" y="0"/>
                </a:moveTo>
                <a:lnTo>
                  <a:pt x="757760" y="0"/>
                </a:lnTo>
                <a:lnTo>
                  <a:pt x="757760" y="554922"/>
                </a:lnTo>
                <a:lnTo>
                  <a:pt x="277461" y="554922"/>
                </a:lnTo>
                <a:cubicBezTo>
                  <a:pt x="124224" y="554922"/>
                  <a:pt x="0" y="430698"/>
                  <a:pt x="0" y="277461"/>
                </a:cubicBezTo>
                <a:cubicBezTo>
                  <a:pt x="0" y="124224"/>
                  <a:pt x="124224" y="0"/>
                  <a:pt x="277461" y="0"/>
                </a:cubicBezTo>
                <a:close/>
              </a:path>
            </a:pathLst>
          </a:custGeom>
          <a:solidFill>
            <a:srgbClr val="127A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charset="-122"/>
              <a:ea typeface="微软雅黑" charset="-122"/>
            </a:endParaRPr>
          </a:p>
        </p:txBody>
      </p:sp>
      <p:sp>
        <p:nvSpPr>
          <p:cNvPr id="6" name="任意多边形: 形状 3"/>
          <p:cNvSpPr/>
          <p:nvPr>
            <p:custDataLst>
              <p:tags r:id="rId2"/>
            </p:custDataLst>
          </p:nvPr>
        </p:nvSpPr>
        <p:spPr>
          <a:xfrm>
            <a:off x="1584960" y="551815"/>
            <a:ext cx="1370965" cy="554990"/>
          </a:xfrm>
          <a:custGeom>
            <a:avLst/>
            <a:gdLst>
              <a:gd name="connsiteX0" fmla="*/ 0 w 5686130"/>
              <a:gd name="connsiteY0" fmla="*/ 0 h 554922"/>
              <a:gd name="connsiteX1" fmla="*/ 2032000 w 5686130"/>
              <a:gd name="connsiteY1" fmla="*/ 0 h 554922"/>
              <a:gd name="connsiteX2" fmla="*/ 2076189 w 5686130"/>
              <a:gd name="connsiteY2" fmla="*/ 0 h 554922"/>
              <a:gd name="connsiteX3" fmla="*/ 3332480 w 5686130"/>
              <a:gd name="connsiteY3" fmla="*/ 0 h 554922"/>
              <a:gd name="connsiteX4" fmla="*/ 4108189 w 5686130"/>
              <a:gd name="connsiteY4" fmla="*/ 0 h 554922"/>
              <a:gd name="connsiteX5" fmla="*/ 5408669 w 5686130"/>
              <a:gd name="connsiteY5" fmla="*/ 0 h 554922"/>
              <a:gd name="connsiteX6" fmla="*/ 5686130 w 5686130"/>
              <a:gd name="connsiteY6" fmla="*/ 277461 h 554922"/>
              <a:gd name="connsiteX7" fmla="*/ 5408669 w 5686130"/>
              <a:gd name="connsiteY7" fmla="*/ 554922 h 554922"/>
              <a:gd name="connsiteX8" fmla="*/ 4108189 w 5686130"/>
              <a:gd name="connsiteY8" fmla="*/ 554922 h 554922"/>
              <a:gd name="connsiteX9" fmla="*/ 3332480 w 5686130"/>
              <a:gd name="connsiteY9" fmla="*/ 554922 h 554922"/>
              <a:gd name="connsiteX10" fmla="*/ 2076189 w 5686130"/>
              <a:gd name="connsiteY10" fmla="*/ 554922 h 554922"/>
              <a:gd name="connsiteX11" fmla="*/ 2032000 w 5686130"/>
              <a:gd name="connsiteY11" fmla="*/ 554922 h 554922"/>
              <a:gd name="connsiteX12" fmla="*/ 0 w 5686130"/>
              <a:gd name="connsiteY12" fmla="*/ 554922 h 5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6130" h="554922">
                <a:moveTo>
                  <a:pt x="0" y="0"/>
                </a:moveTo>
                <a:lnTo>
                  <a:pt x="2032000" y="0"/>
                </a:lnTo>
                <a:lnTo>
                  <a:pt x="2076189" y="0"/>
                </a:lnTo>
                <a:lnTo>
                  <a:pt x="3332480" y="0"/>
                </a:lnTo>
                <a:lnTo>
                  <a:pt x="4108189" y="0"/>
                </a:lnTo>
                <a:lnTo>
                  <a:pt x="5408669" y="0"/>
                </a:lnTo>
                <a:cubicBezTo>
                  <a:pt x="5561906" y="0"/>
                  <a:pt x="5686130" y="124224"/>
                  <a:pt x="5686130" y="277461"/>
                </a:cubicBezTo>
                <a:cubicBezTo>
                  <a:pt x="5686130" y="430698"/>
                  <a:pt x="5561906" y="554922"/>
                  <a:pt x="5408669" y="554922"/>
                </a:cubicBezTo>
                <a:lnTo>
                  <a:pt x="4108189" y="554922"/>
                </a:lnTo>
                <a:lnTo>
                  <a:pt x="3332480" y="554922"/>
                </a:lnTo>
                <a:lnTo>
                  <a:pt x="2076189" y="554922"/>
                </a:lnTo>
                <a:lnTo>
                  <a:pt x="2032000" y="554922"/>
                </a:lnTo>
                <a:lnTo>
                  <a:pt x="0" y="554922"/>
                </a:lnTo>
                <a:close/>
              </a:path>
            </a:pathLst>
          </a:custGeom>
          <a:solidFill>
            <a:srgbClr val="D5EBFB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charset="-122"/>
              <a:ea typeface="微软雅黑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529080" y="588645"/>
            <a:ext cx="1370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解法四</a:t>
            </a:r>
            <a:endParaRPr kumimoji="0" lang="zh-CN" altLang="en-US" sz="2800" b="1" i="0" kern="1200" cap="none" spc="0" normalizeH="0" baseline="0" noProof="0">
              <a:solidFill>
                <a:schemeClr val="tx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809623" y="596573"/>
            <a:ext cx="775542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kern="1200" cap="none" spc="0" normalizeH="0" baseline="0" noProof="0">
                <a:solidFill>
                  <a:prstClr val="white"/>
                </a:solidFill>
                <a:latin typeface="微软雅黑" charset="-122"/>
                <a:ea typeface="微软雅黑" charset="-122"/>
              </a:rPr>
              <a:t>04.</a:t>
            </a:r>
            <a:endParaRPr kumimoji="0" lang="zh-CN" altLang="en-US" sz="2400" b="1" i="0" kern="1200" cap="none" spc="0" normalizeH="0" baseline="0" noProof="0">
              <a:solidFill>
                <a:prstClr val="white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82964" name="Rectangle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5543" y="2684910"/>
            <a:ext cx="4479290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8593" tIns="54297" rIns="108593" bIns="54297">
            <a:spAutoFit/>
          </a:bodyPr>
          <a:lstStyle/>
          <a:p>
            <a:pPr algn="l" eaLnBrk="0" hangingPunct="0">
              <a:defRPr/>
            </a:pPr>
            <a:r>
              <a:rPr lang="zh-CN" altLang="en-US" sz="2660" b="1"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【解析】</a:t>
            </a:r>
            <a:r>
              <a:rPr lang="zh-CN" altLang="en-US" sz="2665" b="1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 </a:t>
            </a:r>
            <a:r>
              <a:rPr lang="en-US" altLang="zh-CN" sz="2665" b="1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A →B </a:t>
            </a:r>
            <a:r>
              <a:rPr lang="zh-CN" altLang="en-US" sz="2665" b="1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平均速度为</a:t>
            </a:r>
            <a:endParaRPr lang="zh-CN" altLang="en-US" sz="2665" b="1"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2965" name="Rectangle 2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31335" y="3321933"/>
            <a:ext cx="3119755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8593" tIns="54297" rIns="108593" bIns="54297">
            <a:spAutoFit/>
          </a:bodyPr>
          <a:lstStyle/>
          <a:p>
            <a:pPr eaLnBrk="0" hangingPunct="0">
              <a:defRPr/>
            </a:pPr>
            <a:r>
              <a:rPr lang="zh-CN" altLang="en-US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65" b="1" baseline="-25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+v</a:t>
            </a:r>
            <a:r>
              <a:rPr lang="en-US" altLang="zh-CN" sz="2665" b="1" baseline="-25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/ 2 =X</a:t>
            </a:r>
            <a:r>
              <a:rPr lang="en-US" altLang="zh-CN" sz="2665" b="1" baseline="-25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AB</a:t>
            </a:r>
            <a:r>
              <a:rPr lang="en-US" altLang="zh-CN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</a:t>
            </a:r>
            <a:endParaRPr lang="en-US" altLang="zh-CN" sz="2665" b="1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2966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99820" y="4095750"/>
            <a:ext cx="6052185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8593" tIns="54297" rIns="108593" bIns="54297">
            <a:spAutoFit/>
          </a:bodyPr>
          <a:lstStyle/>
          <a:p>
            <a:pPr eaLnBrk="0" hangingPunct="0">
              <a:defRPr/>
            </a:pPr>
            <a:r>
              <a:rPr lang="en-US" altLang="zh-CN" sz="2665" b="1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A →B  </a:t>
            </a:r>
            <a:r>
              <a:rPr lang="zh-CN" altLang="en-US" sz="2665" b="1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竖直下抛运动   </a:t>
            </a:r>
            <a:r>
              <a:rPr lang="en-US" altLang="zh-CN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65" b="1" baseline="-25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 </a:t>
            </a:r>
            <a:r>
              <a:rPr lang="en-US" altLang="zh-CN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-v</a:t>
            </a:r>
            <a:r>
              <a:rPr lang="en-US" altLang="zh-CN" sz="2665" b="1" baseline="-25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 </a:t>
            </a:r>
            <a:r>
              <a:rPr lang="en-US" altLang="zh-CN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=gt</a:t>
            </a:r>
            <a:r>
              <a:rPr lang="en-US" altLang="zh-CN" sz="2665" b="1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        </a:t>
            </a:r>
            <a:endParaRPr lang="en-US" altLang="zh-CN" sz="2665" b="1"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2967" name="Rectangle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54249" y="4860704"/>
            <a:ext cx="2055495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8593" tIns="54297" rIns="108593" bIns="54297">
            <a:spAutoFit/>
          </a:bodyPr>
          <a:lstStyle/>
          <a:p>
            <a:pPr eaLnBrk="0" hangingPunct="0">
              <a:defRPr/>
            </a:pPr>
            <a:r>
              <a:rPr lang="zh-CN" altLang="en-US" sz="2665" b="1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</a:rPr>
              <a:t>得</a:t>
            </a:r>
            <a:r>
              <a:rPr lang="en-US" altLang="zh-CN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v</a:t>
            </a:r>
            <a:r>
              <a:rPr lang="en-US" altLang="zh-CN" sz="2665" b="1" baseline="-25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 </a:t>
            </a:r>
            <a:r>
              <a:rPr lang="en-US" altLang="zh-CN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=30m/s</a:t>
            </a:r>
            <a:endParaRPr lang="en-US" altLang="zh-CN" sz="2665" b="1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2968" name="Rectangl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00022" y="5553299"/>
            <a:ext cx="3804285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8593" tIns="54297" rIns="108593" bIns="54297">
            <a:spAutoFit/>
          </a:bodyPr>
          <a:lstStyle/>
          <a:p>
            <a:pPr eaLnBrk="0" hangingPunct="0">
              <a:defRPr/>
            </a:pPr>
            <a:r>
              <a:rPr lang="en-US" altLang="zh-CN" sz="2665" b="1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O →B  </a:t>
            </a:r>
            <a:r>
              <a:rPr lang="zh-CN" altLang="en-US" sz="2665" b="1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自由落体运动  </a:t>
            </a:r>
            <a:endParaRPr lang="zh-CN" altLang="en-US" sz="2665" b="1"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2969" name="Rectangle 2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79009" y="5506896"/>
            <a:ext cx="3041015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8593" tIns="54297" rIns="108593" bIns="54297">
            <a:spAutoFit/>
          </a:bodyPr>
          <a:lstStyle/>
          <a:p>
            <a:pPr eaLnBrk="0" hangingPunct="0">
              <a:defRPr/>
            </a:pPr>
            <a:r>
              <a:rPr lang="zh-CN" altLang="en-US" sz="2665" b="1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</a:rPr>
              <a:t>得</a:t>
            </a:r>
            <a:r>
              <a:rPr lang="en-US" altLang="zh-CN" sz="2665" b="1"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h= v</a:t>
            </a:r>
            <a:r>
              <a:rPr lang="en-US" altLang="zh-CN" sz="2665" b="1" baseline="-25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665" b="1" baseline="30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65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/2g=45 m</a:t>
            </a:r>
            <a:endParaRPr lang="en-US" altLang="zh-CN" sz="2665" b="1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2580" y="982980"/>
            <a:ext cx="11393805" cy="13398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8593" tIns="54297" rIns="108593" bIns="54297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665" smtClean="0">
                <a:solidFill>
                  <a:srgbClr val="00B0F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665" b="1" smtClean="0">
                <a:solidFill>
                  <a:srgbClr val="00B0F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典例</a:t>
            </a:r>
            <a:r>
              <a:rPr lang="en-US" altLang="zh-CN" sz="2665" b="1" smtClean="0">
                <a:solidFill>
                  <a:srgbClr val="00B0F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665" smtClean="0">
                <a:solidFill>
                  <a:srgbClr val="00B0F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】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一个物体从高度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h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处自由下落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,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测得物体落地前最后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1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秒内下落了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25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米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,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求：物体下落的高度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h. (g</a:t>
            </a:r>
            <a:r>
              <a:rPr kumimoji="1" lang="zh-CN" altLang="en-US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取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10m/s</a:t>
            </a:r>
            <a:r>
              <a:rPr kumimoji="1" lang="en-US" altLang="zh-CN" sz="2665" b="1" baseline="30000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2</a:t>
            </a:r>
            <a:r>
              <a:rPr kumimoji="1" lang="en-US" altLang="zh-CN" sz="2665" b="1"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)</a:t>
            </a:r>
            <a:endParaRPr kumimoji="1" lang="en-US" altLang="zh-CN" sz="2665" b="1"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11" name="Group 4"/>
          <p:cNvGrpSpPr/>
          <p:nvPr>
            <p:custDataLst>
              <p:tags r:id="rId12"/>
            </p:custDataLst>
          </p:nvPr>
        </p:nvGrpSpPr>
        <p:grpSpPr>
          <a:xfrm>
            <a:off x="8781505" y="2295697"/>
            <a:ext cx="2098110" cy="3732671"/>
            <a:chOff x="4076" y="1416"/>
            <a:chExt cx="994" cy="2357"/>
          </a:xfrm>
        </p:grpSpPr>
        <p:sp>
          <p:nvSpPr>
            <p:cNvPr id="12" name="Line 5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4512" y="1584"/>
              <a:ext cx="0" cy="206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/>
              <a:endParaRPr lang="zh-CN" altLang="en-US" sz="2095" b="0" smtClean="0">
                <a:solidFill>
                  <a:srgbClr val="000000"/>
                </a:solidFill>
                <a:latin typeface="Arial" panose="020B0604020202020204"/>
                <a:ea typeface="宋体" pitchFamily="2" charset="-122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464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eaLnBrk="0" hangingPunct="0"/>
              <a:endParaRPr lang="zh-CN" altLang="en-US" sz="2095" b="0" smtClean="0">
                <a:solidFill>
                  <a:srgbClr val="000000"/>
                </a:solidFill>
                <a:latin typeface="Arial" panose="020B0604020202020204"/>
                <a:ea typeface="宋体" pitchFamily="2" charset="-122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46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eaLnBrk="0" hangingPunct="0"/>
              <a:endParaRPr lang="zh-CN" altLang="en-US" sz="2095" b="0" smtClean="0">
                <a:solidFill>
                  <a:srgbClr val="000000"/>
                </a:solidFill>
                <a:latin typeface="Arial" panose="020B0604020202020204"/>
                <a:ea typeface="宋体" pitchFamily="2" charset="-122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464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eaLnBrk="0" hangingPunct="0"/>
              <a:endParaRPr lang="zh-CN" altLang="en-US" sz="2095" b="0" smtClean="0">
                <a:solidFill>
                  <a:srgbClr val="000000"/>
                </a:solidFill>
                <a:latin typeface="Arial" panose="020B0604020202020204"/>
                <a:ea typeface="宋体" pitchFamily="2" charset="-122"/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07" y="2160"/>
              <a:ext cx="209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665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h</a:t>
              </a:r>
              <a:endParaRPr lang="en-US" altLang="zh-CN" sz="2665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560" y="2976"/>
              <a:ext cx="372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zh-CN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25m</a:t>
              </a:r>
              <a:endParaRPr lang="en-US" altLang="zh-CN" sz="2665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656" y="3216"/>
              <a:ext cx="230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zh-CN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1s</a:t>
              </a:r>
              <a:endParaRPr lang="en-US" altLang="zh-CN" sz="2665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21" y="2064"/>
              <a:ext cx="649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zh-CN" altLang="en-US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t-1</a:t>
              </a:r>
              <a:r>
                <a:rPr lang="zh-CN" altLang="en-US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）</a:t>
              </a:r>
              <a:r>
                <a:rPr lang="en-US" altLang="zh-CN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s</a:t>
              </a:r>
              <a:endParaRPr lang="en-US" altLang="zh-CN" sz="2665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1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076" y="2712"/>
              <a:ext cx="194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zh-CN" sz="2665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ts</a:t>
              </a:r>
              <a:endParaRPr lang="en-US" altLang="zh-CN" sz="2665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81" y="1416"/>
              <a:ext cx="384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665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O</a:t>
              </a:r>
              <a:endParaRPr lang="en-US" altLang="zh-CN" sz="2665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656" y="2659"/>
              <a:ext cx="203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665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A</a:t>
              </a:r>
              <a:endParaRPr lang="en-US" altLang="zh-CN" sz="2665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1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608" y="3456"/>
              <a:ext cx="194" cy="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665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B</a:t>
              </a:r>
              <a:endParaRPr lang="en-US" altLang="zh-CN" sz="2665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4" grpId="0" bldLvl="0" animBg="1"/>
      <p:bldP spid="82965" grpId="0" bldLvl="0" animBg="1"/>
      <p:bldP spid="82966" grpId="0" bldLvl="0" animBg="1"/>
      <p:bldP spid="82967" grpId="0" bldLvl="0" animBg="1"/>
      <p:bldP spid="82968" grpId="0" bldLvl="0" animBg="1"/>
      <p:bldP spid="8296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>
            <p:custDataLst>
              <p:tags r:id="rId1"/>
            </p:custDataLst>
          </p:nvPr>
        </p:nvSpPr>
        <p:spPr>
          <a:xfrm>
            <a:off x="695325" y="554530"/>
            <a:ext cx="757760" cy="554922"/>
          </a:xfrm>
          <a:custGeom>
            <a:avLst/>
            <a:gdLst>
              <a:gd name="connsiteX0" fmla="*/ 277461 w 757760"/>
              <a:gd name="connsiteY0" fmla="*/ 0 h 554922"/>
              <a:gd name="connsiteX1" fmla="*/ 757760 w 757760"/>
              <a:gd name="connsiteY1" fmla="*/ 0 h 554922"/>
              <a:gd name="connsiteX2" fmla="*/ 757760 w 757760"/>
              <a:gd name="connsiteY2" fmla="*/ 554922 h 554922"/>
              <a:gd name="connsiteX3" fmla="*/ 277461 w 757760"/>
              <a:gd name="connsiteY3" fmla="*/ 554922 h 554922"/>
              <a:gd name="connsiteX4" fmla="*/ 0 w 757760"/>
              <a:gd name="connsiteY4" fmla="*/ 277461 h 554922"/>
              <a:gd name="connsiteX5" fmla="*/ 277461 w 757760"/>
              <a:gd name="connsiteY5" fmla="*/ 0 h 5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760" h="554922">
                <a:moveTo>
                  <a:pt x="277461" y="0"/>
                </a:moveTo>
                <a:lnTo>
                  <a:pt x="757760" y="0"/>
                </a:lnTo>
                <a:lnTo>
                  <a:pt x="757760" y="554922"/>
                </a:lnTo>
                <a:lnTo>
                  <a:pt x="277461" y="554922"/>
                </a:lnTo>
                <a:cubicBezTo>
                  <a:pt x="124224" y="554922"/>
                  <a:pt x="0" y="430698"/>
                  <a:pt x="0" y="277461"/>
                </a:cubicBezTo>
                <a:cubicBezTo>
                  <a:pt x="0" y="124224"/>
                  <a:pt x="124224" y="0"/>
                  <a:pt x="277461" y="0"/>
                </a:cubicBezTo>
                <a:close/>
              </a:path>
            </a:pathLst>
          </a:custGeom>
          <a:solidFill>
            <a:srgbClr val="127A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charset="-122"/>
              <a:ea typeface="微软雅黑" charset="-122"/>
            </a:endParaRPr>
          </a:p>
        </p:txBody>
      </p:sp>
      <p:sp>
        <p:nvSpPr>
          <p:cNvPr id="4" name="任意多边形: 形状 3"/>
          <p:cNvSpPr/>
          <p:nvPr>
            <p:custDataLst>
              <p:tags r:id="rId2"/>
            </p:custDataLst>
          </p:nvPr>
        </p:nvSpPr>
        <p:spPr>
          <a:xfrm>
            <a:off x="1584960" y="551815"/>
            <a:ext cx="3049905" cy="554990"/>
          </a:xfrm>
          <a:custGeom>
            <a:avLst/>
            <a:gdLst>
              <a:gd name="connsiteX0" fmla="*/ 0 w 5686130"/>
              <a:gd name="connsiteY0" fmla="*/ 0 h 554922"/>
              <a:gd name="connsiteX1" fmla="*/ 2032000 w 5686130"/>
              <a:gd name="connsiteY1" fmla="*/ 0 h 554922"/>
              <a:gd name="connsiteX2" fmla="*/ 2076189 w 5686130"/>
              <a:gd name="connsiteY2" fmla="*/ 0 h 554922"/>
              <a:gd name="connsiteX3" fmla="*/ 3332480 w 5686130"/>
              <a:gd name="connsiteY3" fmla="*/ 0 h 554922"/>
              <a:gd name="connsiteX4" fmla="*/ 4108189 w 5686130"/>
              <a:gd name="connsiteY4" fmla="*/ 0 h 554922"/>
              <a:gd name="connsiteX5" fmla="*/ 5408669 w 5686130"/>
              <a:gd name="connsiteY5" fmla="*/ 0 h 554922"/>
              <a:gd name="connsiteX6" fmla="*/ 5686130 w 5686130"/>
              <a:gd name="connsiteY6" fmla="*/ 277461 h 554922"/>
              <a:gd name="connsiteX7" fmla="*/ 5408669 w 5686130"/>
              <a:gd name="connsiteY7" fmla="*/ 554922 h 554922"/>
              <a:gd name="connsiteX8" fmla="*/ 4108189 w 5686130"/>
              <a:gd name="connsiteY8" fmla="*/ 554922 h 554922"/>
              <a:gd name="connsiteX9" fmla="*/ 3332480 w 5686130"/>
              <a:gd name="connsiteY9" fmla="*/ 554922 h 554922"/>
              <a:gd name="connsiteX10" fmla="*/ 2076189 w 5686130"/>
              <a:gd name="connsiteY10" fmla="*/ 554922 h 554922"/>
              <a:gd name="connsiteX11" fmla="*/ 2032000 w 5686130"/>
              <a:gd name="connsiteY11" fmla="*/ 554922 h 554922"/>
              <a:gd name="connsiteX12" fmla="*/ 0 w 5686130"/>
              <a:gd name="connsiteY12" fmla="*/ 554922 h 5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6130" h="554922">
                <a:moveTo>
                  <a:pt x="0" y="0"/>
                </a:moveTo>
                <a:lnTo>
                  <a:pt x="2032000" y="0"/>
                </a:lnTo>
                <a:lnTo>
                  <a:pt x="2076189" y="0"/>
                </a:lnTo>
                <a:lnTo>
                  <a:pt x="3332480" y="0"/>
                </a:lnTo>
                <a:lnTo>
                  <a:pt x="4108189" y="0"/>
                </a:lnTo>
                <a:lnTo>
                  <a:pt x="5408669" y="0"/>
                </a:lnTo>
                <a:cubicBezTo>
                  <a:pt x="5561906" y="0"/>
                  <a:pt x="5686130" y="124224"/>
                  <a:pt x="5686130" y="277461"/>
                </a:cubicBezTo>
                <a:cubicBezTo>
                  <a:pt x="5686130" y="430698"/>
                  <a:pt x="5561906" y="554922"/>
                  <a:pt x="5408669" y="554922"/>
                </a:cubicBezTo>
                <a:lnTo>
                  <a:pt x="4108189" y="554922"/>
                </a:lnTo>
                <a:lnTo>
                  <a:pt x="3332480" y="554922"/>
                </a:lnTo>
                <a:lnTo>
                  <a:pt x="2076189" y="554922"/>
                </a:lnTo>
                <a:lnTo>
                  <a:pt x="2032000" y="554922"/>
                </a:lnTo>
                <a:lnTo>
                  <a:pt x="0" y="554922"/>
                </a:lnTo>
                <a:close/>
              </a:path>
            </a:pathLst>
          </a:custGeom>
          <a:solidFill>
            <a:srgbClr val="D5EBFB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charset="-122"/>
              <a:ea typeface="微软雅黑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529080" y="589915"/>
            <a:ext cx="3049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亚里士多德的观点</a:t>
            </a:r>
            <a:endParaRPr kumimoji="0" lang="zh-CN" altLang="en-US" sz="2800" b="1" i="0" kern="1200" cap="none" spc="0" normalizeH="0" baseline="0" noProof="0">
              <a:solidFill>
                <a:schemeClr val="tx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809623" y="596573"/>
            <a:ext cx="775542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kern="1200" cap="none" spc="0" normalizeH="0" baseline="0" noProof="0">
                <a:solidFill>
                  <a:prstClr val="white"/>
                </a:solidFill>
                <a:latin typeface="微软雅黑" charset="-122"/>
                <a:ea typeface="微软雅黑" charset="-122"/>
              </a:rPr>
              <a:t>02.</a:t>
            </a:r>
            <a:endParaRPr kumimoji="0" lang="zh-CN" altLang="en-US" sz="2400" b="1" i="0" kern="1200" cap="none" spc="0" normalizeH="0" baseline="0" noProof="0">
              <a:solidFill>
                <a:prstClr val="white"/>
              </a:solidFill>
              <a:latin typeface="微软雅黑" charset="-122"/>
              <a:ea typeface="微软雅黑" charset="-122"/>
            </a:endParaRPr>
          </a:p>
        </p:txBody>
      </p:sp>
      <p:grpSp>
        <p:nvGrpSpPr>
          <p:cNvPr id="28" name="组合 27"/>
          <p:cNvGrpSpPr/>
          <p:nvPr>
            <p:custDataLst>
              <p:tags r:id="rId5"/>
            </p:custDataLst>
          </p:nvPr>
        </p:nvGrpSpPr>
        <p:grpSpPr>
          <a:xfrm>
            <a:off x="1144905" y="1421130"/>
            <a:ext cx="6069965" cy="2092325"/>
            <a:chOff x="6045" y="3315"/>
            <a:chExt cx="7108" cy="4170"/>
          </a:xfrm>
        </p:grpSpPr>
        <p:grpSp>
          <p:nvGrpSpPr>
            <p:cNvPr id="29" name="组合 28"/>
            <p:cNvGrpSpPr/>
            <p:nvPr>
              <p:custDataLst>
                <p:tags r:id="rId6"/>
              </p:custDataLst>
            </p:nvPr>
          </p:nvGrpSpPr>
          <p:grpSpPr>
            <a:xfrm>
              <a:off x="6045" y="3315"/>
              <a:ext cx="7108" cy="4170"/>
              <a:chOff x="3838575" y="2105025"/>
              <a:chExt cx="4513896" cy="2647949"/>
            </a:xfrm>
          </p:grpSpPr>
          <p:sp>
            <p:nvSpPr>
              <p:cNvPr id="30" name="图形 5"/>
              <p:cNvSpPr/>
              <p:nvPr>
                <p:custDataLst>
                  <p:tags r:id="rId7"/>
                </p:custDataLst>
              </p:nvPr>
            </p:nvSpPr>
            <p:spPr>
              <a:xfrm>
                <a:off x="3838575" y="2439352"/>
                <a:ext cx="4278630" cy="2184082"/>
              </a:xfrm>
              <a:custGeom>
                <a:avLst/>
                <a:gdLst>
                  <a:gd name="connsiteX0" fmla="*/ 0 w 4278630"/>
                  <a:gd name="connsiteY0" fmla="*/ 0 h 2184082"/>
                  <a:gd name="connsiteX1" fmla="*/ 4278630 w 4278630"/>
                  <a:gd name="connsiteY1" fmla="*/ 0 h 2184082"/>
                  <a:gd name="connsiteX2" fmla="*/ 4278630 w 4278630"/>
                  <a:gd name="connsiteY2" fmla="*/ 2184083 h 2184082"/>
                  <a:gd name="connsiteX3" fmla="*/ 0 w 4278630"/>
                  <a:gd name="connsiteY3" fmla="*/ 2184083 h 2184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8630" h="2184082">
                    <a:moveTo>
                      <a:pt x="0" y="0"/>
                    </a:moveTo>
                    <a:lnTo>
                      <a:pt x="4278630" y="0"/>
                    </a:lnTo>
                    <a:lnTo>
                      <a:pt x="4278630" y="2184083"/>
                    </a:lnTo>
                    <a:lnTo>
                      <a:pt x="0" y="2184083"/>
                    </a:lnTo>
                    <a:close/>
                  </a:path>
                </a:pathLst>
              </a:custGeom>
              <a:solidFill>
                <a:srgbClr val="E8E8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图形 5"/>
              <p:cNvSpPr/>
              <p:nvPr>
                <p:custDataLst>
                  <p:tags r:id="rId8"/>
                </p:custDataLst>
              </p:nvPr>
            </p:nvSpPr>
            <p:spPr>
              <a:xfrm>
                <a:off x="7632382" y="2110740"/>
                <a:ext cx="218122" cy="501967"/>
              </a:xfrm>
              <a:custGeom>
                <a:avLst/>
                <a:gdLst>
                  <a:gd name="connsiteX0" fmla="*/ 184785 w 218122"/>
                  <a:gd name="connsiteY0" fmla="*/ 501968 h 501967"/>
                  <a:gd name="connsiteX1" fmla="*/ 0 w 218122"/>
                  <a:gd name="connsiteY1" fmla="*/ 482918 h 501967"/>
                  <a:gd name="connsiteX2" fmla="*/ 33338 w 218122"/>
                  <a:gd name="connsiteY2" fmla="*/ 0 h 501967"/>
                  <a:gd name="connsiteX3" fmla="*/ 218123 w 218122"/>
                  <a:gd name="connsiteY3" fmla="*/ 18098 h 50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122" h="501967">
                    <a:moveTo>
                      <a:pt x="184785" y="501968"/>
                    </a:moveTo>
                    <a:lnTo>
                      <a:pt x="0" y="482918"/>
                    </a:lnTo>
                    <a:lnTo>
                      <a:pt x="33338" y="0"/>
                    </a:lnTo>
                    <a:lnTo>
                      <a:pt x="218123" y="18098"/>
                    </a:lnTo>
                    <a:close/>
                  </a:path>
                </a:pathLst>
              </a:custGeom>
              <a:solidFill>
                <a:srgbClr val="DEBF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图形 5"/>
              <p:cNvSpPr/>
              <p:nvPr>
                <p:custDataLst>
                  <p:tags r:id="rId9"/>
                </p:custDataLst>
              </p:nvPr>
            </p:nvSpPr>
            <p:spPr>
              <a:xfrm>
                <a:off x="4259580" y="2110740"/>
                <a:ext cx="217169" cy="501967"/>
              </a:xfrm>
              <a:custGeom>
                <a:avLst/>
                <a:gdLst>
                  <a:gd name="connsiteX0" fmla="*/ 32385 w 217169"/>
                  <a:gd name="connsiteY0" fmla="*/ 501968 h 501967"/>
                  <a:gd name="connsiteX1" fmla="*/ 217170 w 217169"/>
                  <a:gd name="connsiteY1" fmla="*/ 482918 h 501967"/>
                  <a:gd name="connsiteX2" fmla="*/ 183833 w 217169"/>
                  <a:gd name="connsiteY2" fmla="*/ 0 h 501967"/>
                  <a:gd name="connsiteX3" fmla="*/ 0 w 217169"/>
                  <a:gd name="connsiteY3" fmla="*/ 18098 h 50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69" h="501967">
                    <a:moveTo>
                      <a:pt x="32385" y="501968"/>
                    </a:moveTo>
                    <a:lnTo>
                      <a:pt x="217170" y="482918"/>
                    </a:lnTo>
                    <a:lnTo>
                      <a:pt x="183833" y="0"/>
                    </a:lnTo>
                    <a:lnTo>
                      <a:pt x="0" y="18098"/>
                    </a:lnTo>
                    <a:close/>
                  </a:path>
                </a:pathLst>
              </a:custGeom>
              <a:solidFill>
                <a:srgbClr val="DEBF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图形 5"/>
              <p:cNvSpPr/>
              <p:nvPr>
                <p:custDataLst>
                  <p:tags r:id="rId10"/>
                </p:custDataLst>
              </p:nvPr>
            </p:nvSpPr>
            <p:spPr>
              <a:xfrm>
                <a:off x="3915727" y="2358390"/>
                <a:ext cx="4278630" cy="2184082"/>
              </a:xfrm>
              <a:custGeom>
                <a:avLst/>
                <a:gdLst>
                  <a:gd name="connsiteX0" fmla="*/ 0 w 4278630"/>
                  <a:gd name="connsiteY0" fmla="*/ 0 h 2184082"/>
                  <a:gd name="connsiteX1" fmla="*/ 4278630 w 4278630"/>
                  <a:gd name="connsiteY1" fmla="*/ 0 h 2184082"/>
                  <a:gd name="connsiteX2" fmla="*/ 4278630 w 4278630"/>
                  <a:gd name="connsiteY2" fmla="*/ 2184083 h 2184082"/>
                  <a:gd name="connsiteX3" fmla="*/ 0 w 4278630"/>
                  <a:gd name="connsiteY3" fmla="*/ 2184083 h 2184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8630" h="2184082">
                    <a:moveTo>
                      <a:pt x="0" y="0"/>
                    </a:moveTo>
                    <a:lnTo>
                      <a:pt x="4278630" y="0"/>
                    </a:lnTo>
                    <a:lnTo>
                      <a:pt x="4278630" y="2184083"/>
                    </a:lnTo>
                    <a:lnTo>
                      <a:pt x="0" y="21840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" name="图形 5"/>
              <p:cNvSpPr/>
              <p:nvPr>
                <p:custDataLst>
                  <p:tags r:id="rId11"/>
                </p:custDataLst>
              </p:nvPr>
            </p:nvSpPr>
            <p:spPr>
              <a:xfrm>
                <a:off x="7632382" y="2105025"/>
                <a:ext cx="244792" cy="507682"/>
              </a:xfrm>
              <a:custGeom>
                <a:avLst/>
                <a:gdLst>
                  <a:gd name="connsiteX0" fmla="*/ 184785 w 244792"/>
                  <a:gd name="connsiteY0" fmla="*/ 507683 h 507682"/>
                  <a:gd name="connsiteX1" fmla="*/ 0 w 244792"/>
                  <a:gd name="connsiteY1" fmla="*/ 488633 h 507682"/>
                  <a:gd name="connsiteX2" fmla="*/ 60960 w 244792"/>
                  <a:gd name="connsiteY2" fmla="*/ 0 h 507682"/>
                  <a:gd name="connsiteX3" fmla="*/ 244793 w 244792"/>
                  <a:gd name="connsiteY3" fmla="*/ 19050 h 507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792" h="507682">
                    <a:moveTo>
                      <a:pt x="184785" y="507683"/>
                    </a:moveTo>
                    <a:lnTo>
                      <a:pt x="0" y="488633"/>
                    </a:lnTo>
                    <a:lnTo>
                      <a:pt x="60960" y="0"/>
                    </a:lnTo>
                    <a:lnTo>
                      <a:pt x="244793" y="19050"/>
                    </a:lnTo>
                    <a:close/>
                  </a:path>
                </a:pathLst>
              </a:custGeom>
              <a:solidFill>
                <a:srgbClr val="FFDB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" name="图形 5"/>
              <p:cNvSpPr/>
              <p:nvPr>
                <p:custDataLst>
                  <p:tags r:id="rId12"/>
                </p:custDataLst>
              </p:nvPr>
            </p:nvSpPr>
            <p:spPr>
              <a:xfrm>
                <a:off x="7632382" y="2105025"/>
                <a:ext cx="65722" cy="489585"/>
              </a:xfrm>
              <a:custGeom>
                <a:avLst/>
                <a:gdLst>
                  <a:gd name="connsiteX0" fmla="*/ 60960 w 65722"/>
                  <a:gd name="connsiteY0" fmla="*/ 0 h 489585"/>
                  <a:gd name="connsiteX1" fmla="*/ 0 w 65722"/>
                  <a:gd name="connsiteY1" fmla="*/ 488633 h 489585"/>
                  <a:gd name="connsiteX2" fmla="*/ 5715 w 65722"/>
                  <a:gd name="connsiteY2" fmla="*/ 489585 h 489585"/>
                  <a:gd name="connsiteX3" fmla="*/ 65723 w 65722"/>
                  <a:gd name="connsiteY3" fmla="*/ 953 h 48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" h="489584">
                    <a:moveTo>
                      <a:pt x="60960" y="0"/>
                    </a:moveTo>
                    <a:lnTo>
                      <a:pt x="0" y="488633"/>
                    </a:lnTo>
                    <a:lnTo>
                      <a:pt x="5715" y="489585"/>
                    </a:lnTo>
                    <a:lnTo>
                      <a:pt x="65723" y="953"/>
                    </a:lnTo>
                    <a:close/>
                  </a:path>
                </a:pathLst>
              </a:custGeom>
              <a:solidFill>
                <a:srgbClr val="EBCA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图形 5"/>
              <p:cNvSpPr/>
              <p:nvPr>
                <p:custDataLst>
                  <p:tags r:id="rId13"/>
                </p:custDataLst>
              </p:nvPr>
            </p:nvSpPr>
            <p:spPr>
              <a:xfrm>
                <a:off x="4231957" y="2105025"/>
                <a:ext cx="244792" cy="507682"/>
              </a:xfrm>
              <a:custGeom>
                <a:avLst/>
                <a:gdLst>
                  <a:gd name="connsiteX0" fmla="*/ 60007 w 244792"/>
                  <a:gd name="connsiteY0" fmla="*/ 507683 h 507682"/>
                  <a:gd name="connsiteX1" fmla="*/ 244793 w 244792"/>
                  <a:gd name="connsiteY1" fmla="*/ 488633 h 507682"/>
                  <a:gd name="connsiteX2" fmla="*/ 184785 w 244792"/>
                  <a:gd name="connsiteY2" fmla="*/ 0 h 507682"/>
                  <a:gd name="connsiteX3" fmla="*/ 0 w 244792"/>
                  <a:gd name="connsiteY3" fmla="*/ 19050 h 507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792" h="507682">
                    <a:moveTo>
                      <a:pt x="60007" y="507683"/>
                    </a:moveTo>
                    <a:lnTo>
                      <a:pt x="244793" y="488633"/>
                    </a:lnTo>
                    <a:lnTo>
                      <a:pt x="184785" y="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FFDB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图形 5"/>
              <p:cNvSpPr/>
              <p:nvPr>
                <p:custDataLst>
                  <p:tags r:id="rId14"/>
                </p:custDataLst>
              </p:nvPr>
            </p:nvSpPr>
            <p:spPr>
              <a:xfrm>
                <a:off x="4411980" y="2105025"/>
                <a:ext cx="64769" cy="489585"/>
              </a:xfrm>
              <a:custGeom>
                <a:avLst/>
                <a:gdLst>
                  <a:gd name="connsiteX0" fmla="*/ 4763 w 64769"/>
                  <a:gd name="connsiteY0" fmla="*/ 0 h 489585"/>
                  <a:gd name="connsiteX1" fmla="*/ 64770 w 64769"/>
                  <a:gd name="connsiteY1" fmla="*/ 488633 h 489585"/>
                  <a:gd name="connsiteX2" fmla="*/ 60007 w 64769"/>
                  <a:gd name="connsiteY2" fmla="*/ 489585 h 489585"/>
                  <a:gd name="connsiteX3" fmla="*/ 0 w 64769"/>
                  <a:gd name="connsiteY3" fmla="*/ 953 h 48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769" h="489584">
                    <a:moveTo>
                      <a:pt x="4763" y="0"/>
                    </a:moveTo>
                    <a:lnTo>
                      <a:pt x="64770" y="488633"/>
                    </a:lnTo>
                    <a:lnTo>
                      <a:pt x="60007" y="489585"/>
                    </a:lnTo>
                    <a:lnTo>
                      <a:pt x="0" y="953"/>
                    </a:lnTo>
                    <a:close/>
                  </a:path>
                </a:pathLst>
              </a:custGeom>
              <a:solidFill>
                <a:srgbClr val="EBCA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图形 5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59580" y="2331720"/>
                <a:ext cx="180022" cy="18097"/>
              </a:xfrm>
              <a:custGeom>
                <a:avLst/>
                <a:gdLst>
                  <a:gd name="connsiteX0" fmla="*/ 0 w 180022"/>
                  <a:gd name="connsiteY0" fmla="*/ 18098 h 18097"/>
                  <a:gd name="connsiteX1" fmla="*/ 180022 w 180022"/>
                  <a:gd name="connsiteY1" fmla="*/ 0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0022" h="18097">
                    <a:moveTo>
                      <a:pt x="0" y="18098"/>
                    </a:moveTo>
                    <a:lnTo>
                      <a:pt x="180022" y="0"/>
                    </a:lnTo>
                  </a:path>
                </a:pathLst>
              </a:custGeom>
              <a:ln w="9525" cap="flat">
                <a:solidFill>
                  <a:srgbClr val="EBC99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" name="图形 5"/>
              <p:cNvSpPr/>
              <p:nvPr>
                <p:custDataLst>
                  <p:tags r:id="rId16"/>
                </p:custDataLst>
              </p:nvPr>
            </p:nvSpPr>
            <p:spPr>
              <a:xfrm>
                <a:off x="7669530" y="2331720"/>
                <a:ext cx="180022" cy="18097"/>
              </a:xfrm>
              <a:custGeom>
                <a:avLst/>
                <a:gdLst>
                  <a:gd name="connsiteX0" fmla="*/ 180023 w 180022"/>
                  <a:gd name="connsiteY0" fmla="*/ 18098 h 18097"/>
                  <a:gd name="connsiteX1" fmla="*/ 0 w 180022"/>
                  <a:gd name="connsiteY1" fmla="*/ 0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0022" h="18097">
                    <a:moveTo>
                      <a:pt x="180023" y="18098"/>
                    </a:moveTo>
                    <a:lnTo>
                      <a:pt x="0" y="0"/>
                    </a:lnTo>
                  </a:path>
                </a:pathLst>
              </a:custGeom>
              <a:ln w="9525" cap="flat">
                <a:solidFill>
                  <a:srgbClr val="EBC99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40" name="图形 5"/>
              <p:cNvGrpSpPr/>
              <p:nvPr>
                <p:custDataLst>
                  <p:tags r:id="rId17"/>
                </p:custDataLst>
              </p:nvPr>
            </p:nvGrpSpPr>
            <p:grpSpPr>
              <a:xfrm>
                <a:off x="7719059" y="4139565"/>
                <a:ext cx="633412" cy="613409"/>
                <a:chOff x="7719059" y="4139565"/>
                <a:chExt cx="633412" cy="613409"/>
              </a:xfrm>
            </p:grpSpPr>
            <p:sp>
              <p:nvSpPr>
                <p:cNvPr id="41" name="图形 5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7719059" y="4139565"/>
                  <a:ext cx="468630" cy="496252"/>
                </a:xfrm>
                <a:custGeom>
                  <a:avLst/>
                  <a:gdLst>
                    <a:gd name="connsiteX0" fmla="*/ 468630 w 468630"/>
                    <a:gd name="connsiteY0" fmla="*/ 496253 h 496252"/>
                    <a:gd name="connsiteX1" fmla="*/ 344805 w 468630"/>
                    <a:gd name="connsiteY1" fmla="*/ 400050 h 496252"/>
                    <a:gd name="connsiteX2" fmla="*/ 0 w 468630"/>
                    <a:gd name="connsiteY2" fmla="*/ 0 h 496252"/>
                    <a:gd name="connsiteX3" fmla="*/ 443865 w 468630"/>
                    <a:gd name="connsiteY3" fmla="*/ 293370 h 496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630" h="496251">
                      <a:moveTo>
                        <a:pt x="468630" y="496253"/>
                      </a:moveTo>
                      <a:lnTo>
                        <a:pt x="344805" y="400050"/>
                      </a:lnTo>
                      <a:lnTo>
                        <a:pt x="0" y="0"/>
                      </a:lnTo>
                      <a:lnTo>
                        <a:pt x="443865" y="293370"/>
                      </a:lnTo>
                      <a:close/>
                    </a:path>
                  </a:pathLst>
                </a:custGeom>
                <a:solidFill>
                  <a:srgbClr val="57A9D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2" name="图形 5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7719059" y="4139565"/>
                  <a:ext cx="366712" cy="613409"/>
                </a:xfrm>
                <a:custGeom>
                  <a:avLst/>
                  <a:gdLst>
                    <a:gd name="connsiteX0" fmla="*/ 0 w 366712"/>
                    <a:gd name="connsiteY0" fmla="*/ 0 h 613409"/>
                    <a:gd name="connsiteX1" fmla="*/ 366713 w 366712"/>
                    <a:gd name="connsiteY1" fmla="*/ 364807 h 613409"/>
                    <a:gd name="connsiteX2" fmla="*/ 250508 w 366712"/>
                    <a:gd name="connsiteY2" fmla="*/ 613410 h 613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66712" h="613409">
                      <a:moveTo>
                        <a:pt x="0" y="0"/>
                      </a:moveTo>
                      <a:lnTo>
                        <a:pt x="366713" y="364807"/>
                      </a:lnTo>
                      <a:lnTo>
                        <a:pt x="250508" y="613410"/>
                      </a:lnTo>
                      <a:close/>
                    </a:path>
                  </a:pathLst>
                </a:custGeom>
                <a:solidFill>
                  <a:srgbClr val="96E8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图形 5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7719059" y="4139565"/>
                  <a:ext cx="633412" cy="293369"/>
                </a:xfrm>
                <a:custGeom>
                  <a:avLst/>
                  <a:gdLst>
                    <a:gd name="connsiteX0" fmla="*/ 443865 w 633412"/>
                    <a:gd name="connsiteY0" fmla="*/ 293370 h 293369"/>
                    <a:gd name="connsiteX1" fmla="*/ 0 w 633412"/>
                    <a:gd name="connsiteY1" fmla="*/ 0 h 293369"/>
                    <a:gd name="connsiteX2" fmla="*/ 633413 w 633412"/>
                    <a:gd name="connsiteY2" fmla="*/ 194310 h 293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33412" h="293369">
                      <a:moveTo>
                        <a:pt x="443865" y="293370"/>
                      </a:moveTo>
                      <a:lnTo>
                        <a:pt x="0" y="0"/>
                      </a:lnTo>
                      <a:lnTo>
                        <a:pt x="633413" y="194310"/>
                      </a:lnTo>
                      <a:close/>
                    </a:path>
                  </a:pathLst>
                </a:custGeom>
                <a:solidFill>
                  <a:srgbClr val="96E8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2" name="图形 5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7719059" y="4139565"/>
                  <a:ext cx="468630" cy="496252"/>
                </a:xfrm>
                <a:custGeom>
                  <a:avLst/>
                  <a:gdLst>
                    <a:gd name="connsiteX0" fmla="*/ 468630 w 468630"/>
                    <a:gd name="connsiteY0" fmla="*/ 496253 h 496252"/>
                    <a:gd name="connsiteX1" fmla="*/ 366713 w 468630"/>
                    <a:gd name="connsiteY1" fmla="*/ 364807 h 496252"/>
                    <a:gd name="connsiteX2" fmla="*/ 0 w 468630"/>
                    <a:gd name="connsiteY2" fmla="*/ 0 h 496252"/>
                    <a:gd name="connsiteX3" fmla="*/ 443865 w 468630"/>
                    <a:gd name="connsiteY3" fmla="*/ 293370 h 496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630" h="496251">
                      <a:moveTo>
                        <a:pt x="468630" y="496253"/>
                      </a:moveTo>
                      <a:lnTo>
                        <a:pt x="366713" y="364807"/>
                      </a:lnTo>
                      <a:lnTo>
                        <a:pt x="0" y="0"/>
                      </a:lnTo>
                      <a:lnTo>
                        <a:pt x="443865" y="293370"/>
                      </a:lnTo>
                      <a:close/>
                    </a:path>
                  </a:pathLst>
                </a:custGeom>
                <a:solidFill>
                  <a:srgbClr val="67BE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4" name="图形 5"/>
              <p:cNvGrpSpPr/>
              <p:nvPr>
                <p:custDataLst>
                  <p:tags r:id="rId22"/>
                </p:custDataLst>
              </p:nvPr>
            </p:nvGrpSpPr>
            <p:grpSpPr>
              <a:xfrm>
                <a:off x="7449502" y="4239577"/>
                <a:ext cx="333375" cy="401954"/>
                <a:chOff x="7449502" y="4239577"/>
                <a:chExt cx="333375" cy="401954"/>
              </a:xfrm>
            </p:grpSpPr>
            <p:sp>
              <p:nvSpPr>
                <p:cNvPr id="65" name="图形 5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7512367" y="4239577"/>
                  <a:ext cx="140969" cy="401954"/>
                </a:xfrm>
                <a:custGeom>
                  <a:avLst/>
                  <a:gdLst>
                    <a:gd name="connsiteX0" fmla="*/ 92392 w 140969"/>
                    <a:gd name="connsiteY0" fmla="*/ 401955 h 401954"/>
                    <a:gd name="connsiteX1" fmla="*/ 57150 w 140969"/>
                    <a:gd name="connsiteY1" fmla="*/ 314325 h 401954"/>
                    <a:gd name="connsiteX2" fmla="*/ 0 w 140969"/>
                    <a:gd name="connsiteY2" fmla="*/ 0 h 401954"/>
                    <a:gd name="connsiteX3" fmla="*/ 140970 w 140969"/>
                    <a:gd name="connsiteY3" fmla="*/ 288607 h 401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969" h="401954">
                      <a:moveTo>
                        <a:pt x="92392" y="401955"/>
                      </a:moveTo>
                      <a:lnTo>
                        <a:pt x="57150" y="314325"/>
                      </a:lnTo>
                      <a:lnTo>
                        <a:pt x="0" y="0"/>
                      </a:lnTo>
                      <a:lnTo>
                        <a:pt x="140970" y="288607"/>
                      </a:lnTo>
                      <a:close/>
                    </a:path>
                  </a:pathLst>
                </a:custGeom>
                <a:solidFill>
                  <a:srgbClr val="D9C0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6" name="图形 5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7449502" y="4239577"/>
                  <a:ext cx="142875" cy="346709"/>
                </a:xfrm>
                <a:custGeom>
                  <a:avLst/>
                  <a:gdLst>
                    <a:gd name="connsiteX0" fmla="*/ 62865 w 142875"/>
                    <a:gd name="connsiteY0" fmla="*/ 0 h 346709"/>
                    <a:gd name="connsiteX1" fmla="*/ 142875 w 142875"/>
                    <a:gd name="connsiteY1" fmla="*/ 301942 h 346709"/>
                    <a:gd name="connsiteX2" fmla="*/ 0 w 142875"/>
                    <a:gd name="connsiteY2" fmla="*/ 346710 h 346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2875" h="346709">
                      <a:moveTo>
                        <a:pt x="62865" y="0"/>
                      </a:moveTo>
                      <a:lnTo>
                        <a:pt x="142875" y="301942"/>
                      </a:lnTo>
                      <a:lnTo>
                        <a:pt x="0" y="346710"/>
                      </a:lnTo>
                      <a:close/>
                    </a:path>
                  </a:pathLst>
                </a:custGeom>
                <a:solidFill>
                  <a:srgbClr val="FFE77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8" name="图形 5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7512367" y="4239577"/>
                  <a:ext cx="270509" cy="295275"/>
                </a:xfrm>
                <a:custGeom>
                  <a:avLst/>
                  <a:gdLst>
                    <a:gd name="connsiteX0" fmla="*/ 140970 w 270509"/>
                    <a:gd name="connsiteY0" fmla="*/ 288607 h 295275"/>
                    <a:gd name="connsiteX1" fmla="*/ 0 w 270509"/>
                    <a:gd name="connsiteY1" fmla="*/ 0 h 295275"/>
                    <a:gd name="connsiteX2" fmla="*/ 270510 w 270509"/>
                    <a:gd name="connsiteY2" fmla="*/ 295275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0509" h="295275">
                      <a:moveTo>
                        <a:pt x="140970" y="288607"/>
                      </a:moveTo>
                      <a:lnTo>
                        <a:pt x="0" y="0"/>
                      </a:lnTo>
                      <a:lnTo>
                        <a:pt x="270510" y="295275"/>
                      </a:lnTo>
                      <a:close/>
                    </a:path>
                  </a:pathLst>
                </a:custGeom>
                <a:solidFill>
                  <a:srgbClr val="FFE77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9" name="图形 5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7512367" y="4239577"/>
                  <a:ext cx="140969" cy="401954"/>
                </a:xfrm>
                <a:custGeom>
                  <a:avLst/>
                  <a:gdLst>
                    <a:gd name="connsiteX0" fmla="*/ 92392 w 140969"/>
                    <a:gd name="connsiteY0" fmla="*/ 401955 h 401954"/>
                    <a:gd name="connsiteX1" fmla="*/ 80010 w 140969"/>
                    <a:gd name="connsiteY1" fmla="*/ 301942 h 401954"/>
                    <a:gd name="connsiteX2" fmla="*/ 0 w 140969"/>
                    <a:gd name="connsiteY2" fmla="*/ 0 h 401954"/>
                    <a:gd name="connsiteX3" fmla="*/ 140970 w 140969"/>
                    <a:gd name="connsiteY3" fmla="*/ 288607 h 401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969" h="401954">
                      <a:moveTo>
                        <a:pt x="92392" y="401955"/>
                      </a:moveTo>
                      <a:lnTo>
                        <a:pt x="80010" y="301942"/>
                      </a:lnTo>
                      <a:lnTo>
                        <a:pt x="0" y="0"/>
                      </a:lnTo>
                      <a:lnTo>
                        <a:pt x="140970" y="288607"/>
                      </a:lnTo>
                      <a:close/>
                    </a:path>
                  </a:pathLst>
                </a:custGeom>
                <a:solidFill>
                  <a:srgbClr val="E6CB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70" name="文本框 69"/>
            <p:cNvSpPr txBox="1"/>
            <p:nvPr>
              <p:custDataLst>
                <p:tags r:id="rId27"/>
              </p:custDataLst>
            </p:nvPr>
          </p:nvSpPr>
          <p:spPr>
            <a:xfrm>
              <a:off x="6443" y="4114"/>
              <a:ext cx="5961" cy="286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l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600" b="1" smtClean="0">
                  <a:latin typeface="宋体" pitchFamily="2" charset="-122"/>
                  <a:ea typeface="宋体" pitchFamily="2" charset="-122"/>
                  <a:cs typeface="宋体" pitchFamily="2" charset="-122"/>
                  <a:sym typeface="+mn-ea"/>
                </a:rPr>
                <a:t>      </a:t>
              </a:r>
              <a:r>
                <a:rPr lang="zh-CN" altLang="en-US" sz="2600" b="1" smtClean="0">
                  <a:latin typeface="宋体" pitchFamily="2" charset="-122"/>
                  <a:ea typeface="宋体" pitchFamily="2" charset="-122"/>
                  <a:cs typeface="宋体" pitchFamily="2" charset="-122"/>
                  <a:sym typeface="+mn-ea"/>
                </a:rPr>
                <a:t>最早研究这个问题的，大概要算古希腊的学者亚里士多德了。</a:t>
              </a:r>
              <a:endParaRPr lang="zh-CN" altLang="en-US" sz="2600" b="1" smtClean="0"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461885" y="1236345"/>
            <a:ext cx="2162810" cy="2312035"/>
          </a:xfrm>
          <a:prstGeom prst="rect">
            <a:avLst/>
          </a:prstGeom>
        </p:spPr>
      </p:pic>
      <p:sp>
        <p:nvSpPr>
          <p:cNvPr id="8" name="矩形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192530" y="3749675"/>
            <a:ext cx="9924415" cy="2491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solidFill>
                  <a:prstClr val="black"/>
                </a:solidFill>
                <a:latin typeface="宋体" charset="0"/>
                <a:ea typeface="宋体" charset="0"/>
                <a:cs typeface="宋体" charset="0"/>
              </a:rPr>
              <a:t>平常</a:t>
            </a:r>
            <a:r>
              <a:rPr lang="zh-CN" altLang="en-US" sz="2600" b="1">
                <a:solidFill>
                  <a:prstClr val="black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日常观察到的事实，如一块石头比一片树叶落得快些</a:t>
            </a:r>
            <a:r>
              <a:rPr lang="en-US" altLang="zh-CN" sz="2600" b="1">
                <a:solidFill>
                  <a:prstClr val="black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……</a:t>
            </a:r>
            <a:r>
              <a:rPr lang="zh-CN" altLang="en-US" sz="2600" b="1">
                <a:solidFill>
                  <a:prstClr val="black"/>
                </a:solidFill>
                <a:latin typeface="宋体" charset="0"/>
                <a:ea typeface="宋体" charset="0"/>
                <a:cs typeface="宋体" charset="0"/>
              </a:rPr>
              <a:t>二千多年前，古希腊哲学家亚里士多德认为物体下落的快慢跟它的轻重有关，</a:t>
            </a:r>
            <a:r>
              <a:rPr lang="zh-CN" altLang="en-US" sz="2600" b="1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重的物体下落得快</a:t>
            </a:r>
            <a:r>
              <a:rPr lang="zh-CN" altLang="en-US" sz="2600" b="1">
                <a:solidFill>
                  <a:prstClr val="black"/>
                </a:solidFill>
                <a:latin typeface="宋体" charset="0"/>
                <a:ea typeface="宋体" charset="0"/>
                <a:cs typeface="宋体" charset="0"/>
              </a:rPr>
              <a:t>。</a:t>
            </a:r>
            <a:r>
              <a:rPr lang="zh-CN" altLang="en-US" sz="2600" b="1">
                <a:solidFill>
                  <a:prstClr val="black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他的这一论断符合人们的常识，以至于其后两千年的时间里，大家都奉为“</a:t>
            </a:r>
            <a:r>
              <a:rPr lang="zh-CN" altLang="en-US" sz="2600" b="1">
                <a:solidFill>
                  <a:prstClr val="black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真理”。</a:t>
            </a:r>
            <a:endParaRPr lang="zh-CN" altLang="en-US" sz="2600" b="1">
              <a:solidFill>
                <a:prstClr val="black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" name="线形标注 2(带强调线) 9"/>
          <p:cNvSpPr/>
          <p:nvPr>
            <p:custDataLst>
              <p:tags r:id="rId31"/>
            </p:custDataLst>
          </p:nvPr>
        </p:nvSpPr>
        <p:spPr>
          <a:xfrm>
            <a:off x="9921875" y="1759585"/>
            <a:ext cx="944880" cy="1725930"/>
          </a:xfrm>
          <a:prstGeom prst="accentCallout2">
            <a:avLst>
              <a:gd name="adj1" fmla="val 101287"/>
              <a:gd name="adj2" fmla="val -9811"/>
              <a:gd name="adj3" fmla="val 103605"/>
              <a:gd name="adj4" fmla="val -26814"/>
              <a:gd name="adj5" fmla="val 104562"/>
              <a:gd name="adj6" fmla="val -184206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b="1">
                <a:latin typeface="宋体" charset="0"/>
                <a:ea typeface="宋体" charset="0"/>
              </a:rPr>
              <a:t>权威</a:t>
            </a:r>
            <a:endParaRPr lang="zh-CN" altLang="en-US" sz="2600" b="1">
              <a:latin typeface="宋体" charset="0"/>
              <a:ea typeface="宋体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8" name="文本框 16457"/>
          <p:cNvSpPr txBox="1">
            <a:spLocks noChangeArrowheads="1"/>
          </p:cNvSpPr>
          <p:nvPr/>
        </p:nvSpPr>
        <p:spPr bwMode="auto">
          <a:xfrm>
            <a:off x="4478973" y="825501"/>
            <a:ext cx="323405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800" b="1">
                <a:solidFill>
                  <a:srgbClr val="FF0000"/>
                </a:solidFill>
                <a:latin typeface="黑体" charset="0"/>
                <a:ea typeface="黑体" charset="0"/>
              </a:rPr>
              <a:t>逻辑的力量</a:t>
            </a:r>
            <a:endParaRPr lang="zh-CN" altLang="en-US" sz="4800" b="1">
              <a:solidFill>
                <a:srgbClr val="FF0000"/>
              </a:solidFill>
              <a:latin typeface="黑体" charset="0"/>
              <a:ea typeface="黑体" charset="0"/>
            </a:endParaRPr>
          </a:p>
        </p:txBody>
      </p:sp>
      <p:grpSp>
        <p:nvGrpSpPr>
          <p:cNvPr id="16459" name="组合 16458"/>
          <p:cNvGrpSpPr/>
          <p:nvPr/>
        </p:nvGrpSpPr>
        <p:grpSpPr>
          <a:xfrm>
            <a:off x="6540500" y="1739901"/>
            <a:ext cx="762000" cy="1198563"/>
            <a:chOff x="0" y="0"/>
            <a:chExt cx="480" cy="755"/>
          </a:xfrm>
        </p:grpSpPr>
        <p:pic>
          <p:nvPicPr>
            <p:cNvPr id="2" name="图片 16459" descr="NA00178_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336"/>
              <a:ext cx="480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60" name="图片 16460" descr="NA00178_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" y="0"/>
              <a:ext cx="19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1" name="直接连接符 16461"/>
            <p:cNvSpPr>
              <a:spLocks noChangeShapeType="1"/>
            </p:cNvSpPr>
            <p:nvPr/>
          </p:nvSpPr>
          <p:spPr bwMode="auto">
            <a:xfrm flipH="1">
              <a:off x="240" y="144"/>
              <a:ext cx="0" cy="24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6463" name="图片 1646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900" y="2273301"/>
            <a:ext cx="762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4" name="图片 1646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4100" y="2660651"/>
            <a:ext cx="3048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65" name="直接连接符 16464"/>
          <p:cNvSpPr>
            <a:spLocks noChangeShapeType="1"/>
          </p:cNvSpPr>
          <p:nvPr/>
        </p:nvSpPr>
        <p:spPr bwMode="auto">
          <a:xfrm>
            <a:off x="3187700" y="2930525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66" name="直接连接符 16465"/>
          <p:cNvSpPr>
            <a:spLocks noChangeShapeType="1"/>
          </p:cNvSpPr>
          <p:nvPr/>
        </p:nvSpPr>
        <p:spPr bwMode="auto">
          <a:xfrm flipH="1">
            <a:off x="3568700" y="2930525"/>
            <a:ext cx="0" cy="213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67" name="直接连接符 16466"/>
          <p:cNvSpPr>
            <a:spLocks noChangeShapeType="1"/>
          </p:cNvSpPr>
          <p:nvPr/>
        </p:nvSpPr>
        <p:spPr bwMode="auto">
          <a:xfrm flipH="1">
            <a:off x="5016500" y="2930525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68" name="直接连接符 16467"/>
          <p:cNvSpPr>
            <a:spLocks noChangeShapeType="1"/>
          </p:cNvSpPr>
          <p:nvPr/>
        </p:nvSpPr>
        <p:spPr bwMode="auto">
          <a:xfrm flipH="1">
            <a:off x="6997700" y="2930525"/>
            <a:ext cx="0" cy="1447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69" name="矩形 16468"/>
          <p:cNvSpPr>
            <a:spLocks noChangeArrowheads="1"/>
          </p:cNvSpPr>
          <p:nvPr/>
        </p:nvSpPr>
        <p:spPr bwMode="auto">
          <a:xfrm>
            <a:off x="6997700" y="5856289"/>
            <a:ext cx="1666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V</a:t>
            </a:r>
            <a:r>
              <a:rPr lang="en-US" altLang="zh-CN" sz="2400" baseline="-25000">
                <a:latin typeface="华文新魏" panose="02010800040101010101" pitchFamily="2" charset="-122"/>
                <a:ea typeface="华文新魏" panose="02010800040101010101" pitchFamily="2" charset="-122"/>
              </a:rPr>
              <a:t>12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&gt;8m/s</a:t>
            </a:r>
            <a:endParaRPr lang="en-US" altLang="zh-CN" sz="24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470" name="文本框 16469"/>
          <p:cNvSpPr txBox="1">
            <a:spLocks noChangeArrowheads="1"/>
          </p:cNvSpPr>
          <p:nvPr/>
        </p:nvSpPr>
        <p:spPr bwMode="auto">
          <a:xfrm>
            <a:off x="3721100" y="4866005"/>
            <a:ext cx="21678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V</a:t>
            </a:r>
            <a:r>
              <a:rPr lang="en-US" altLang="zh-CN" sz="2400" baseline="-2500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=8m/s</a:t>
            </a:r>
            <a:endParaRPr lang="en-US" altLang="zh-CN" sz="24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471" name="文本框 16470"/>
          <p:cNvSpPr txBox="1">
            <a:spLocks noChangeArrowheads="1"/>
          </p:cNvSpPr>
          <p:nvPr/>
        </p:nvSpPr>
        <p:spPr bwMode="auto">
          <a:xfrm>
            <a:off x="4671060" y="3511550"/>
            <a:ext cx="20980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V</a:t>
            </a:r>
            <a:r>
              <a:rPr lang="en-US" altLang="zh-CN" sz="2400" baseline="-2500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=4m/s</a:t>
            </a:r>
            <a:endParaRPr lang="en-US" altLang="zh-CN" sz="24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472" name="直接连接符 16471"/>
          <p:cNvSpPr>
            <a:spLocks noChangeShapeType="1"/>
          </p:cNvSpPr>
          <p:nvPr/>
        </p:nvSpPr>
        <p:spPr bwMode="auto">
          <a:xfrm flipH="1">
            <a:off x="6692900" y="2930525"/>
            <a:ext cx="0" cy="3505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73" name="文本框 16472"/>
          <p:cNvSpPr txBox="1">
            <a:spLocks noChangeArrowheads="1"/>
          </p:cNvSpPr>
          <p:nvPr/>
        </p:nvSpPr>
        <p:spPr bwMode="auto">
          <a:xfrm>
            <a:off x="7073900" y="3797300"/>
            <a:ext cx="24009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400">
                <a:ea typeface="宋体" pitchFamily="2" charset="-122"/>
              </a:rPr>
              <a:t>4m/s&lt;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V</a:t>
            </a:r>
            <a:r>
              <a:rPr lang="en-US" altLang="zh-CN" sz="2400" baseline="-2500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12</a:t>
            </a:r>
            <a:r>
              <a:rPr lang="en-US" altLang="zh-CN" sz="2400">
                <a:ea typeface="宋体" pitchFamily="2" charset="-122"/>
              </a:rPr>
              <a:t>&lt;8m/s</a:t>
            </a:r>
            <a:endParaRPr lang="en-US" altLang="zh-CN" sz="2400"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8" grpId="0"/>
      <p:bldP spid="16469" grpId="0"/>
      <p:bldP spid="16470" grpId="0"/>
      <p:bldP spid="16471" grpId="0"/>
      <p:bldP spid="164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43010"/>
          <p:cNvSpPr txBox="1">
            <a:spLocks noChangeArrowheads="1"/>
          </p:cNvSpPr>
          <p:nvPr/>
        </p:nvSpPr>
        <p:spPr bwMode="auto">
          <a:xfrm>
            <a:off x="5317490" y="970915"/>
            <a:ext cx="6546850" cy="526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575945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latin typeface="华文细黑" panose="02010600040101010101" pitchFamily="2" charset="-122"/>
                <a:ea typeface="华文细黑" panose="02010600040101010101" pitchFamily="2" charset="-122"/>
              </a:rPr>
              <a:t>   </a:t>
            </a:r>
            <a:r>
              <a:rPr lang="zh-CN" altLang="en-US" sz="3200" b="1">
                <a:latin typeface="华文细黑" panose="02010600040101010101" pitchFamily="2" charset="-122"/>
                <a:ea typeface="华文细黑" panose="02010600040101010101" pitchFamily="2" charset="-122"/>
              </a:rPr>
              <a:t>为了纪念伽利略的伟大贡献，</a:t>
            </a:r>
            <a:r>
              <a:rPr lang="en-US" altLang="zh-CN" sz="3200" b="1">
                <a:latin typeface="华文细黑" panose="02010600040101010101" pitchFamily="2" charset="-122"/>
                <a:ea typeface="华文细黑" panose="02010600040101010101" pitchFamily="2" charset="-122"/>
              </a:rPr>
              <a:t>1993</a:t>
            </a:r>
            <a:r>
              <a:rPr lang="zh-CN" altLang="en-US" sz="3200" b="1">
                <a:latin typeface="华文细黑" panose="02010600040101010101" pitchFamily="2" charset="-122"/>
                <a:ea typeface="华文细黑" panose="02010600040101010101" pitchFamily="2" charset="-122"/>
              </a:rPr>
              <a:t>年</a:t>
            </a:r>
            <a:r>
              <a:rPr lang="en-US" altLang="zh-CN" sz="3200" b="1"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r>
              <a:rPr lang="zh-CN" altLang="en-US" sz="3200" b="1"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  <a:r>
              <a:rPr lang="en-US" altLang="zh-CN" sz="3200" b="1">
                <a:latin typeface="华文细黑" panose="02010600040101010101" pitchFamily="2" charset="-122"/>
                <a:ea typeface="华文细黑" panose="02010600040101010101" pitchFamily="2" charset="-122"/>
              </a:rPr>
              <a:t>8</a:t>
            </a:r>
            <a:r>
              <a:rPr lang="zh-CN" altLang="en-US" sz="3200" b="1">
                <a:latin typeface="华文细黑" panose="02010600040101010101" pitchFamily="2" charset="-122"/>
                <a:ea typeface="华文细黑" panose="02010600040101010101" pitchFamily="2" charset="-122"/>
              </a:rPr>
              <a:t>日，来自世界各地的科学家把木球、铝球、塑料球等不同材料制成的小球从比萨斜塔上</a:t>
            </a:r>
            <a:r>
              <a:rPr lang="en-US" altLang="zh-CN" sz="3200" b="1">
                <a:latin typeface="华文细黑" panose="02010600040101010101" pitchFamily="2" charset="-122"/>
                <a:ea typeface="华文细黑" panose="02010600040101010101" pitchFamily="2" charset="-122"/>
              </a:rPr>
              <a:t>44 m</a:t>
            </a:r>
            <a:r>
              <a:rPr lang="zh-CN" altLang="en-US" sz="3200" b="1">
                <a:latin typeface="华文细黑" panose="02010600040101010101" pitchFamily="2" charset="-122"/>
                <a:ea typeface="华文细黑" panose="02010600040101010101" pitchFamily="2" charset="-122"/>
              </a:rPr>
              <a:t>高处同时静止释放，用精密电子仪器和摄像机记录，结果发现所有小球几乎同时落地 。</a:t>
            </a:r>
            <a:endParaRPr lang="zh-CN" altLang="en-US" sz="3200" b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9458" name="图片 430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68" y="365455"/>
            <a:ext cx="4084101" cy="61261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文本占位符 4198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8" y="2349500"/>
            <a:ext cx="3071812" cy="3816350"/>
          </a:xfrm>
          <a:ln w="76200" cmpd="tri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8434" name="图片 419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2264" y="2420938"/>
            <a:ext cx="3024187" cy="3744912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文本框 41987"/>
          <p:cNvSpPr txBox="1">
            <a:spLocks noChangeArrowheads="1"/>
          </p:cNvSpPr>
          <p:nvPr/>
        </p:nvSpPr>
        <p:spPr bwMode="auto">
          <a:xfrm>
            <a:off x="2424113" y="6178550"/>
            <a:ext cx="30591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亚里士多德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8436" name="文本框 41988"/>
          <p:cNvSpPr txBox="1">
            <a:spLocks noChangeArrowheads="1"/>
          </p:cNvSpPr>
          <p:nvPr/>
        </p:nvSpPr>
        <p:spPr bwMode="auto">
          <a:xfrm>
            <a:off x="7580314" y="6135689"/>
            <a:ext cx="1728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伽利略</a:t>
            </a:r>
            <a:endParaRPr lang="zh-CN" altLang="en-US" sz="32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437" name="文本框 41997"/>
          <p:cNvSpPr txBox="1">
            <a:spLocks noChangeArrowheads="1"/>
          </p:cNvSpPr>
          <p:nvPr/>
        </p:nvSpPr>
        <p:spPr bwMode="auto">
          <a:xfrm>
            <a:off x="5584707" y="2565400"/>
            <a:ext cx="800219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ea typeface="方正舒体" panose="02010601030101010101" pitchFamily="2" charset="-122"/>
              </a:rPr>
              <a:t>历史的争论</a:t>
            </a:r>
            <a:r>
              <a:rPr lang="en-US" altLang="zh-CN" sz="4000" b="1">
                <a:ea typeface="方正舒体" panose="02010601030101010101" pitchFamily="2" charset="-122"/>
              </a:rPr>
              <a:t>!</a:t>
            </a:r>
            <a:endParaRPr lang="en-US" altLang="zh-CN" sz="4000" b="1">
              <a:ea typeface="方正舒体" panose="02010601030101010101" pitchFamily="2" charset="-122"/>
            </a:endParaRPr>
          </a:p>
        </p:txBody>
      </p:sp>
      <p:grpSp>
        <p:nvGrpSpPr>
          <p:cNvPr id="42007" name="组合 42006"/>
          <p:cNvGrpSpPr/>
          <p:nvPr/>
        </p:nvGrpSpPr>
        <p:grpSpPr>
          <a:xfrm>
            <a:off x="6527800" y="217489"/>
            <a:ext cx="3671888" cy="2001837"/>
            <a:chOff x="3152" y="137"/>
            <a:chExt cx="2313" cy="1261"/>
          </a:xfrm>
        </p:grpSpPr>
        <p:sp>
          <p:nvSpPr>
            <p:cNvPr id="18439" name="文本框 41994"/>
            <p:cNvSpPr txBox="1">
              <a:spLocks noChangeArrowheads="1"/>
            </p:cNvSpPr>
            <p:nvPr/>
          </p:nvSpPr>
          <p:spPr bwMode="auto">
            <a:xfrm>
              <a:off x="3152" y="1071"/>
              <a:ext cx="231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重物和轻物同时落地</a:t>
              </a:r>
              <a:endParaRPr lang="zh-CN" altLang="en-US" sz="2800" b="1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8440" name="文本框 42000"/>
            <p:cNvSpPr txBox="1">
              <a:spLocks noChangeArrowheads="1"/>
            </p:cNvSpPr>
            <p:nvPr/>
          </p:nvSpPr>
          <p:spPr bwMode="auto">
            <a:xfrm>
              <a:off x="3560" y="137"/>
              <a:ext cx="158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latin typeface="华文细黑" panose="02010600040101010101" pitchFamily="2" charset="-122"/>
                  <a:ea typeface="华文细黑" panose="02010600040101010101" pitchFamily="2" charset="-122"/>
                  <a:sym typeface="+mn-ea"/>
                </a:rPr>
                <a:t>逻辑</a:t>
              </a:r>
              <a:r>
                <a:rPr lang="en-US" altLang="zh-CN" sz="2800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+</a:t>
              </a:r>
              <a:r>
                <a:rPr lang="zh-CN" altLang="en-US" sz="2800" b="1">
                  <a:latin typeface="华文细黑" panose="02010600040101010101" pitchFamily="2" charset="-122"/>
                  <a:ea typeface="华文细黑" panose="02010600040101010101" pitchFamily="2" charset="-122"/>
                  <a:sym typeface="+mn-ea"/>
                </a:rPr>
                <a:t>实验</a:t>
              </a:r>
              <a:endParaRPr lang="zh-CN" altLang="en-US" sz="2800" b="1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8441" name="下箭头 42003"/>
            <p:cNvSpPr>
              <a:spLocks noChangeArrowheads="1"/>
            </p:cNvSpPr>
            <p:nvPr/>
          </p:nvSpPr>
          <p:spPr bwMode="auto">
            <a:xfrm>
              <a:off x="3923" y="527"/>
              <a:ext cx="590" cy="499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2006" name="组合 42005"/>
          <p:cNvGrpSpPr/>
          <p:nvPr/>
        </p:nvGrpSpPr>
        <p:grpSpPr>
          <a:xfrm>
            <a:off x="2063751" y="188913"/>
            <a:ext cx="3732213" cy="2030412"/>
            <a:chOff x="340" y="119"/>
            <a:chExt cx="2351" cy="1279"/>
          </a:xfrm>
        </p:grpSpPr>
        <p:sp>
          <p:nvSpPr>
            <p:cNvPr id="18443" name="文本框 41991"/>
            <p:cNvSpPr txBox="1">
              <a:spLocks noChangeArrowheads="1"/>
            </p:cNvSpPr>
            <p:nvPr/>
          </p:nvSpPr>
          <p:spPr bwMode="auto">
            <a:xfrm>
              <a:off x="659" y="119"/>
              <a:ext cx="1485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观察</a:t>
              </a:r>
              <a:r>
                <a:rPr lang="en-US" altLang="zh-CN" sz="2800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+</a:t>
              </a:r>
              <a:r>
                <a:rPr lang="zh-CN" altLang="en-US" sz="2800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直觉</a:t>
              </a:r>
              <a:endParaRPr lang="zh-CN" altLang="en-US" sz="2800" b="1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8444" name="文本框 41993"/>
            <p:cNvSpPr txBox="1">
              <a:spLocks noChangeArrowheads="1"/>
            </p:cNvSpPr>
            <p:nvPr/>
          </p:nvSpPr>
          <p:spPr bwMode="auto">
            <a:xfrm>
              <a:off x="340" y="1071"/>
              <a:ext cx="23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华文细黑" panose="02010600040101010101" pitchFamily="2" charset="-122"/>
                  <a:ea typeface="华文细黑" panose="02010600040101010101" pitchFamily="2" charset="-122"/>
                </a:rPr>
                <a:t>重物比轻物下落的快</a:t>
              </a:r>
              <a:endParaRPr lang="zh-CN" altLang="en-US" sz="2800" b="1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8445" name="下箭头 42004"/>
            <p:cNvSpPr>
              <a:spLocks noChangeArrowheads="1"/>
            </p:cNvSpPr>
            <p:nvPr/>
          </p:nvSpPr>
          <p:spPr bwMode="auto">
            <a:xfrm>
              <a:off x="1028" y="490"/>
              <a:ext cx="590" cy="499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200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200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43010"/>
          <p:cNvSpPr txBox="1">
            <a:spLocks noChangeArrowheads="1"/>
          </p:cNvSpPr>
          <p:nvPr/>
        </p:nvSpPr>
        <p:spPr bwMode="auto">
          <a:xfrm>
            <a:off x="1789430" y="2599055"/>
            <a:ext cx="890206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575945">
              <a:lnSpc>
                <a:spcPct val="150000"/>
              </a:lnSpc>
              <a:spcBef>
                <a:spcPct val="50000"/>
              </a:spcBef>
            </a:pPr>
            <a:r>
              <a:rPr lang="zh-CN" altLang="en-US" sz="3600" b="1">
                <a:latin typeface="宋体" charset="0"/>
                <a:ea typeface="宋体" charset="0"/>
                <a:cs typeface="宋体" charset="0"/>
              </a:rPr>
              <a:t>是什么因素影响了亚里士多德的判断呢？</a:t>
            </a:r>
            <a:r>
              <a:rPr lang="en-US" altLang="zh-CN" sz="3600" b="1">
                <a:latin typeface="宋体" charset="0"/>
                <a:ea typeface="宋体" charset="0"/>
                <a:cs typeface="宋体" charset="0"/>
              </a:rPr>
              <a:t>  </a:t>
            </a:r>
            <a:endParaRPr lang="zh-CN" altLang="en-US" sz="3600" b="1"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矩形 4"/>
          <p:cNvSpPr>
            <a:spLocks noChangeArrowheads="1"/>
          </p:cNvSpPr>
          <p:nvPr/>
        </p:nvSpPr>
        <p:spPr bwMode="auto">
          <a:xfrm>
            <a:off x="1210310" y="2599055"/>
            <a:ext cx="993267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indent="720090">
              <a:lnSpc>
                <a:spcPct val="150000"/>
              </a:lnSpc>
            </a:pPr>
            <a:r>
              <a:rPr lang="zh-CN" altLang="en-US" sz="3600" b="1">
                <a:latin typeface="宋体" charset="0"/>
                <a:ea typeface="宋体" charset="0"/>
              </a:rPr>
              <a:t>如何消除空气阻力对物理下落快慢的影响呢？</a:t>
            </a:r>
            <a:endParaRPr lang="zh-CN" altLang="en-US" sz="3600" b="1">
              <a:latin typeface="宋体" charset="0"/>
              <a:ea typeface="宋体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525" y="693420"/>
            <a:ext cx="277876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文本框 7"/>
          <p:cNvSpPr txBox="1">
            <a:spLocks noChangeArrowheads="1"/>
          </p:cNvSpPr>
          <p:nvPr/>
        </p:nvSpPr>
        <p:spPr bwMode="auto">
          <a:xfrm>
            <a:off x="1060450" y="752475"/>
            <a:ext cx="201422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684530" indent="-2273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1730" indent="-2273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598930" indent="-2273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6130" indent="-2273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33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05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77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4930" indent="-2273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latin typeface="思源黑体 CN Heavy" pitchFamily="34" charset="-122"/>
                <a:ea typeface="思源黑体 CN Heavy" pitchFamily="34" charset="-122"/>
              </a:rPr>
              <a:t>实验探究</a:t>
            </a:r>
            <a:endParaRPr lang="zh-CN" altLang="en-US" sz="3600" b="1"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12293" name="矩形 1"/>
          <p:cNvSpPr>
            <a:spLocks noChangeArrowheads="1"/>
          </p:cNvSpPr>
          <p:nvPr/>
        </p:nvSpPr>
        <p:spPr bwMode="auto">
          <a:xfrm>
            <a:off x="657860" y="1704340"/>
            <a:ext cx="10297795" cy="186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、牛顿管实验</a:t>
            </a:r>
            <a:r>
              <a:rPr lang="zh-CN" altLang="en-US" sz="32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玻璃管中有羽毛、小铁片，玻璃管中抽成了真空，将物体聚于一端，再将玻璃管倒立，让所有物体同时下落．看到什么现象？说明什么问题？</a:t>
            </a:r>
            <a:endParaRPr lang="zh-CN" altLang="en-US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2295" name="矩形 4"/>
          <p:cNvSpPr>
            <a:spLocks noChangeArrowheads="1"/>
          </p:cNvSpPr>
          <p:nvPr/>
        </p:nvSpPr>
        <p:spPr bwMode="auto">
          <a:xfrm>
            <a:off x="5319713" y="2608263"/>
            <a:ext cx="5199062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tags/tag1.xml><?xml version="1.0" encoding="utf-8"?>
<p:tagLst xmlns:p="http://schemas.openxmlformats.org/presentationml/2006/main">
  <p:tag name="AS_UNIQUEID" val="3911"/>
</p:tagLst>
</file>

<file path=ppt/tags/tag10.xml><?xml version="1.0" encoding="utf-8"?>
<p:tagLst xmlns:p="http://schemas.openxmlformats.org/presentationml/2006/main">
  <p:tag name="AS_UNIQUEID" val="3930"/>
</p:tagLst>
</file>

<file path=ppt/tags/tag100.xml><?xml version="1.0" encoding="utf-8"?>
<p:tagLst xmlns:p="http://schemas.openxmlformats.org/presentationml/2006/main">
  <p:tag name="AS_UNIQUEID" val="991"/>
</p:tagLst>
</file>

<file path=ppt/tags/tag101.xml><?xml version="1.0" encoding="utf-8"?>
<p:tagLst xmlns:p="http://schemas.openxmlformats.org/presentationml/2006/main">
  <p:tag name="AS_UNIQUEID" val="992"/>
</p:tagLst>
</file>

<file path=ppt/tags/tag102.xml><?xml version="1.0" encoding="utf-8"?>
<p:tagLst xmlns:p="http://schemas.openxmlformats.org/presentationml/2006/main">
  <p:tag name="AS_UNIQUEID" val="993"/>
</p:tagLst>
</file>

<file path=ppt/tags/tag103.xml><?xml version="1.0" encoding="utf-8"?>
<p:tagLst xmlns:p="http://schemas.openxmlformats.org/presentationml/2006/main">
  <p:tag name="AS_UNIQUEID" val="994"/>
</p:tagLst>
</file>

<file path=ppt/tags/tag104.xml><?xml version="1.0" encoding="utf-8"?>
<p:tagLst xmlns:p="http://schemas.openxmlformats.org/presentationml/2006/main">
  <p:tag name="AS_UNIQUEID" val="995"/>
</p:tagLst>
</file>

<file path=ppt/tags/tag105.xml><?xml version="1.0" encoding="utf-8"?>
<p:tagLst xmlns:p="http://schemas.openxmlformats.org/presentationml/2006/main">
  <p:tag name="AS_UNIQUEID" val="981"/>
</p:tagLst>
</file>

<file path=ppt/tags/tag106.xml><?xml version="1.0" encoding="utf-8"?>
<p:tagLst xmlns:p="http://schemas.openxmlformats.org/presentationml/2006/main">
  <p:tag name="AS_UNIQUEID" val="5041"/>
</p:tagLst>
</file>

<file path=ppt/tags/tag107.xml><?xml version="1.0" encoding="utf-8"?>
<p:tagLst xmlns:p="http://schemas.openxmlformats.org/presentationml/2006/main">
  <p:tag name="AS_UNIQUEID" val="5042"/>
</p:tagLst>
</file>

<file path=ppt/tags/tag108.xml><?xml version="1.0" encoding="utf-8"?>
<p:tagLst xmlns:p="http://schemas.openxmlformats.org/presentationml/2006/main">
  <p:tag name="AS_UNIQUEID" val="5043"/>
</p:tagLst>
</file>

<file path=ppt/tags/tag109.xml><?xml version="1.0" encoding="utf-8"?>
<p:tagLst xmlns:p="http://schemas.openxmlformats.org/presentationml/2006/main">
  <p:tag name="AS_UNIQUEID" val="5044"/>
</p:tagLst>
</file>

<file path=ppt/tags/tag11.xml><?xml version="1.0" encoding="utf-8"?>
<p:tagLst xmlns:p="http://schemas.openxmlformats.org/presentationml/2006/main">
  <p:tag name="AS_UNIQUEID" val="3931"/>
</p:tagLst>
</file>

<file path=ppt/tags/tag110.xml><?xml version="1.0" encoding="utf-8"?>
<p:tagLst xmlns:p="http://schemas.openxmlformats.org/presentationml/2006/main">
  <p:tag name="AS_UNIQUEID" val="1025"/>
</p:tagLst>
</file>

<file path=ppt/tags/tag111.xml><?xml version="1.0" encoding="utf-8"?>
<p:tagLst xmlns:p="http://schemas.openxmlformats.org/presentationml/2006/main">
  <p:tag name="AS_UNIQUEID" val="1026"/>
</p:tagLst>
</file>

<file path=ppt/tags/tag112.xml><?xml version="1.0" encoding="utf-8"?>
<p:tagLst xmlns:p="http://schemas.openxmlformats.org/presentationml/2006/main">
  <p:tag name="AS_UNIQUEID" val="1027"/>
</p:tagLst>
</file>

<file path=ppt/tags/tag113.xml><?xml version="1.0" encoding="utf-8"?>
<p:tagLst xmlns:p="http://schemas.openxmlformats.org/presentationml/2006/main">
  <p:tag name="AS_UNIQUEID" val="1028"/>
</p:tagLst>
</file>

<file path=ppt/tags/tag114.xml><?xml version="1.0" encoding="utf-8"?>
<p:tagLst xmlns:p="http://schemas.openxmlformats.org/presentationml/2006/main">
  <p:tag name="AS_UNIQUEID" val="1029"/>
</p:tagLst>
</file>

<file path=ppt/tags/tag115.xml><?xml version="1.0" encoding="utf-8"?>
<p:tagLst xmlns:p="http://schemas.openxmlformats.org/presentationml/2006/main">
  <p:tag name="AS_UNIQUEID" val="1030"/>
</p:tagLst>
</file>

<file path=ppt/tags/tag116.xml><?xml version="1.0" encoding="utf-8"?>
<p:tagLst xmlns:p="http://schemas.openxmlformats.org/presentationml/2006/main">
  <p:tag name="AS_UNIQUEID" val="981"/>
</p:tagLst>
</file>

<file path=ppt/tags/tag117.xml><?xml version="1.0" encoding="utf-8"?>
<p:tagLst xmlns:p="http://schemas.openxmlformats.org/presentationml/2006/main">
  <p:tag name="AS_UNIQUEID" val="983"/>
</p:tagLst>
</file>

<file path=ppt/tags/tag118.xml><?xml version="1.0" encoding="utf-8"?>
<p:tagLst xmlns:p="http://schemas.openxmlformats.org/presentationml/2006/main">
  <p:tag name="AS_UNIQUEID" val="984"/>
</p:tagLst>
</file>

<file path=ppt/tags/tag119.xml><?xml version="1.0" encoding="utf-8"?>
<p:tagLst xmlns:p="http://schemas.openxmlformats.org/presentationml/2006/main">
  <p:tag name="AS_UNIQUEID" val="985"/>
</p:tagLst>
</file>

<file path=ppt/tags/tag12.xml><?xml version="1.0" encoding="utf-8"?>
<p:tagLst xmlns:p="http://schemas.openxmlformats.org/presentationml/2006/main">
  <p:tag name="AS_UNIQUEID" val="3932"/>
</p:tagLst>
</file>

<file path=ppt/tags/tag120.xml><?xml version="1.0" encoding="utf-8"?>
<p:tagLst xmlns:p="http://schemas.openxmlformats.org/presentationml/2006/main">
  <p:tag name="AS_UNIQUEID" val="986"/>
</p:tagLst>
</file>

<file path=ppt/tags/tag121.xml><?xml version="1.0" encoding="utf-8"?>
<p:tagLst xmlns:p="http://schemas.openxmlformats.org/presentationml/2006/main">
  <p:tag name="AS_UNIQUEID" val="987"/>
</p:tagLst>
</file>

<file path=ppt/tags/tag122.xml><?xml version="1.0" encoding="utf-8"?>
<p:tagLst xmlns:p="http://schemas.openxmlformats.org/presentationml/2006/main">
  <p:tag name="AS_UNIQUEID" val="988"/>
</p:tagLst>
</file>

<file path=ppt/tags/tag123.xml><?xml version="1.0" encoding="utf-8"?>
<p:tagLst xmlns:p="http://schemas.openxmlformats.org/presentationml/2006/main">
  <p:tag name="AS_UNIQUEID" val="989"/>
</p:tagLst>
</file>

<file path=ppt/tags/tag124.xml><?xml version="1.0" encoding="utf-8"?>
<p:tagLst xmlns:p="http://schemas.openxmlformats.org/presentationml/2006/main">
  <p:tag name="AS_UNIQUEID" val="990"/>
</p:tagLst>
</file>

<file path=ppt/tags/tag125.xml><?xml version="1.0" encoding="utf-8"?>
<p:tagLst xmlns:p="http://schemas.openxmlformats.org/presentationml/2006/main">
  <p:tag name="AS_UNIQUEID" val="991"/>
</p:tagLst>
</file>

<file path=ppt/tags/tag126.xml><?xml version="1.0" encoding="utf-8"?>
<p:tagLst xmlns:p="http://schemas.openxmlformats.org/presentationml/2006/main">
  <p:tag name="AS_UNIQUEID" val="992"/>
</p:tagLst>
</file>

<file path=ppt/tags/tag127.xml><?xml version="1.0" encoding="utf-8"?>
<p:tagLst xmlns:p="http://schemas.openxmlformats.org/presentationml/2006/main">
  <p:tag name="AS_UNIQUEID" val="993"/>
</p:tagLst>
</file>

<file path=ppt/tags/tag128.xml><?xml version="1.0" encoding="utf-8"?>
<p:tagLst xmlns:p="http://schemas.openxmlformats.org/presentationml/2006/main">
  <p:tag name="AS_UNIQUEID" val="994"/>
</p:tagLst>
</file>

<file path=ppt/tags/tag129.xml><?xml version="1.0" encoding="utf-8"?>
<p:tagLst xmlns:p="http://schemas.openxmlformats.org/presentationml/2006/main">
  <p:tag name="AS_UNIQUEID" val="995"/>
</p:tagLst>
</file>

<file path=ppt/tags/tag13.xml><?xml version="1.0" encoding="utf-8"?>
<p:tagLst xmlns:p="http://schemas.openxmlformats.org/presentationml/2006/main">
  <p:tag name="AS_UNIQUEID" val="3933"/>
</p:tagLst>
</file>

<file path=ppt/tags/tag130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jZhYjIzNGRjY2FhNDA2MDFlMzI2YmUzYzFjNzRjMGEifQ=="/>
</p:tagLst>
</file>

<file path=ppt/tags/tag14.xml><?xml version="1.0" encoding="utf-8"?>
<p:tagLst xmlns:p="http://schemas.openxmlformats.org/presentationml/2006/main">
  <p:tag name="AS_UNIQUEID" val="3934"/>
</p:tagLst>
</file>

<file path=ppt/tags/tag15.xml><?xml version="1.0" encoding="utf-8"?>
<p:tagLst xmlns:p="http://schemas.openxmlformats.org/presentationml/2006/main">
  <p:tag name="AS_UNIQUEID" val="3935"/>
</p:tagLst>
</file>

<file path=ppt/tags/tag16.xml><?xml version="1.0" encoding="utf-8"?>
<p:tagLst xmlns:p="http://schemas.openxmlformats.org/presentationml/2006/main">
  <p:tag name="AS_UNIQUEID" val="3936"/>
</p:tagLst>
</file>

<file path=ppt/tags/tag17.xml><?xml version="1.0" encoding="utf-8"?>
<p:tagLst xmlns:p="http://schemas.openxmlformats.org/presentationml/2006/main">
  <p:tag name="AS_UNIQUEID" val="3937"/>
</p:tagLst>
</file>

<file path=ppt/tags/tag18.xml><?xml version="1.0" encoding="utf-8"?>
<p:tagLst xmlns:p="http://schemas.openxmlformats.org/presentationml/2006/main">
  <p:tag name="AS_UNIQUEID" val="3938"/>
</p:tagLst>
</file>

<file path=ppt/tags/tag19.xml><?xml version="1.0" encoding="utf-8"?>
<p:tagLst xmlns:p="http://schemas.openxmlformats.org/presentationml/2006/main">
  <p:tag name="AS_UNIQUEID" val="3939"/>
</p:tagLst>
</file>

<file path=ppt/tags/tag2.xml><?xml version="1.0" encoding="utf-8"?>
<p:tagLst xmlns:p="http://schemas.openxmlformats.org/presentationml/2006/main">
  <p:tag name="AS_UNIQUEID" val="3912"/>
</p:tagLst>
</file>

<file path=ppt/tags/tag20.xml><?xml version="1.0" encoding="utf-8"?>
<p:tagLst xmlns:p="http://schemas.openxmlformats.org/presentationml/2006/main">
  <p:tag name="AS_UNIQUEID" val="3940"/>
</p:tagLst>
</file>

<file path=ppt/tags/tag21.xml><?xml version="1.0" encoding="utf-8"?>
<p:tagLst xmlns:p="http://schemas.openxmlformats.org/presentationml/2006/main">
  <p:tag name="AS_UNIQUEID" val="3941"/>
</p:tagLst>
</file>

<file path=ppt/tags/tag22.xml><?xml version="1.0" encoding="utf-8"?>
<p:tagLst xmlns:p="http://schemas.openxmlformats.org/presentationml/2006/main">
  <p:tag name="AS_UNIQUEID" val="3942"/>
</p:tagLst>
</file>

<file path=ppt/tags/tag23.xml><?xml version="1.0" encoding="utf-8"?>
<p:tagLst xmlns:p="http://schemas.openxmlformats.org/presentationml/2006/main">
  <p:tag name="AS_UNIQUEID" val="3943"/>
</p:tagLst>
</file>

<file path=ppt/tags/tag24.xml><?xml version="1.0" encoding="utf-8"?>
<p:tagLst xmlns:p="http://schemas.openxmlformats.org/presentationml/2006/main">
  <p:tag name="AS_UNIQUEID" val="3944"/>
</p:tagLst>
</file>

<file path=ppt/tags/tag25.xml><?xml version="1.0" encoding="utf-8"?>
<p:tagLst xmlns:p="http://schemas.openxmlformats.org/presentationml/2006/main">
  <p:tag name="AS_UNIQUEID" val="3945"/>
</p:tagLst>
</file>

<file path=ppt/tags/tag26.xml><?xml version="1.0" encoding="utf-8"?>
<p:tagLst xmlns:p="http://schemas.openxmlformats.org/presentationml/2006/main">
  <p:tag name="AS_UNIQUEID" val="3946"/>
</p:tagLst>
</file>

<file path=ppt/tags/tag27.xml><?xml version="1.0" encoding="utf-8"?>
<p:tagLst xmlns:p="http://schemas.openxmlformats.org/presentationml/2006/main">
  <p:tag name="AS_UNIQUEID" val="3947"/>
</p:tagLst>
</file>

<file path=ppt/tags/tag28.xml><?xml version="1.0" encoding="utf-8"?>
<p:tagLst xmlns:p="http://schemas.openxmlformats.org/presentationml/2006/main">
  <p:tag name="AS_UNIQUEID" val="3948"/>
</p:tagLst>
</file>

<file path=ppt/tags/tag29.xml><?xml version="1.0" encoding="utf-8"?>
<p:tagLst xmlns:p="http://schemas.openxmlformats.org/presentationml/2006/main">
  <p:tag name="AS_UNIQUEID" val="3949"/>
</p:tagLst>
</file>

<file path=ppt/tags/tag3.xml><?xml version="1.0" encoding="utf-8"?>
<p:tagLst xmlns:p="http://schemas.openxmlformats.org/presentationml/2006/main">
  <p:tag name="AS_UNIQUEID" val="3913"/>
</p:tagLst>
</file>

<file path=ppt/tags/tag30.xml><?xml version="1.0" encoding="utf-8"?>
<p:tagLst xmlns:p="http://schemas.openxmlformats.org/presentationml/2006/main">
  <p:tag name="AS_UNIQUEID" val="3950"/>
</p:tagLst>
</file>

<file path=ppt/tags/tag31.xml><?xml version="1.0" encoding="utf-8"?>
<p:tagLst xmlns:p="http://schemas.openxmlformats.org/presentationml/2006/main">
  <p:tag name="AS_UNIQUEID" val="3951"/>
</p:tagLst>
</file>

<file path=ppt/tags/tag32.xml><?xml version="1.0" encoding="utf-8"?>
<p:tagLst xmlns:p="http://schemas.openxmlformats.org/presentationml/2006/main">
  <p:tag name="AS_UNIQUEID" val="3952"/>
</p:tagLst>
</file>

<file path=ppt/tags/tag33.xml><?xml version="1.0" encoding="utf-8"?>
<p:tagLst xmlns:p="http://schemas.openxmlformats.org/presentationml/2006/main">
  <p:tag name="AS_UNIQUEID" val="3953"/>
</p:tagLst>
</file>

<file path=ppt/tags/tag34.xml><?xml version="1.0" encoding="utf-8"?>
<p:tagLst xmlns:p="http://schemas.openxmlformats.org/presentationml/2006/main">
  <p:tag name="AS_UNIQUEID" val="1543"/>
</p:tagLst>
</file>

<file path=ppt/tags/tag35.xml><?xml version="1.0" encoding="utf-8"?>
<p:tagLst xmlns:p="http://schemas.openxmlformats.org/presentationml/2006/main">
  <p:tag name="AS_UNIQUEID" val="3957"/>
</p:tagLst>
</file>

<file path=ppt/tags/tag36.xml><?xml version="1.0" encoding="utf-8"?>
<p:tagLst xmlns:p="http://schemas.openxmlformats.org/presentationml/2006/main">
  <p:tag name="AS_UNIQUEID" val="5014"/>
</p:tagLst>
</file>

<file path=ppt/tags/tag37.xml><?xml version="1.0" encoding="utf-8"?>
<p:tagLst xmlns:p="http://schemas.openxmlformats.org/presentationml/2006/main">
  <p:tag name="AS_UNIQUEID" val="5015"/>
</p:tagLst>
</file>

<file path=ppt/tags/tag38.xml><?xml version="1.0" encoding="utf-8"?>
<p:tagLst xmlns:p="http://schemas.openxmlformats.org/presentationml/2006/main">
  <p:tag name="AS_UNIQUEID" val="5016"/>
</p:tagLst>
</file>

<file path=ppt/tags/tag39.xml><?xml version="1.0" encoding="utf-8"?>
<p:tagLst xmlns:p="http://schemas.openxmlformats.org/presentationml/2006/main">
  <p:tag name="AS_UNIQUEID" val="5017"/>
</p:tagLst>
</file>

<file path=ppt/tags/tag4.xml><?xml version="1.0" encoding="utf-8"?>
<p:tagLst xmlns:p="http://schemas.openxmlformats.org/presentationml/2006/main">
  <p:tag name="AS_UNIQUEID" val="3914"/>
</p:tagLst>
</file>

<file path=ppt/tags/tag40.xml><?xml version="1.0" encoding="utf-8"?>
<p:tagLst xmlns:p="http://schemas.openxmlformats.org/presentationml/2006/main">
  <p:tag name="AS_UNIQUEID" val="981"/>
</p:tagLst>
</file>

<file path=ppt/tags/tag41.xml><?xml version="1.0" encoding="utf-8"?>
<p:tagLst xmlns:p="http://schemas.openxmlformats.org/presentationml/2006/main">
  <p:tag name="AS_UNIQUEID" val="982"/>
</p:tagLst>
</file>

<file path=ppt/tags/tag42.xml><?xml version="1.0" encoding="utf-8"?>
<p:tagLst xmlns:p="http://schemas.openxmlformats.org/presentationml/2006/main">
  <p:tag name="AS_UNIQUEID" val="983"/>
</p:tagLst>
</file>

<file path=ppt/tags/tag43.xml><?xml version="1.0" encoding="utf-8"?>
<p:tagLst xmlns:p="http://schemas.openxmlformats.org/presentationml/2006/main">
  <p:tag name="AS_UNIQUEID" val="984"/>
</p:tagLst>
</file>

<file path=ppt/tags/tag44.xml><?xml version="1.0" encoding="utf-8"?>
<p:tagLst xmlns:p="http://schemas.openxmlformats.org/presentationml/2006/main">
  <p:tag name="AS_UNIQUEID" val="985"/>
</p:tagLst>
</file>

<file path=ppt/tags/tag45.xml><?xml version="1.0" encoding="utf-8"?>
<p:tagLst xmlns:p="http://schemas.openxmlformats.org/presentationml/2006/main">
  <p:tag name="AS_UNIQUEID" val="986"/>
</p:tagLst>
</file>

<file path=ppt/tags/tag46.xml><?xml version="1.0" encoding="utf-8"?>
<p:tagLst xmlns:p="http://schemas.openxmlformats.org/presentationml/2006/main">
  <p:tag name="AS_UNIQUEID" val="987"/>
</p:tagLst>
</file>

<file path=ppt/tags/tag47.xml><?xml version="1.0" encoding="utf-8"?>
<p:tagLst xmlns:p="http://schemas.openxmlformats.org/presentationml/2006/main">
  <p:tag name="AS_UNIQUEID" val="988"/>
</p:tagLst>
</file>

<file path=ppt/tags/tag48.xml><?xml version="1.0" encoding="utf-8"?>
<p:tagLst xmlns:p="http://schemas.openxmlformats.org/presentationml/2006/main">
  <p:tag name="AS_UNIQUEID" val="989"/>
</p:tagLst>
</file>

<file path=ppt/tags/tag49.xml><?xml version="1.0" encoding="utf-8"?>
<p:tagLst xmlns:p="http://schemas.openxmlformats.org/presentationml/2006/main">
  <p:tag name="AS_UNIQUEID" val="990"/>
</p:tagLst>
</file>

<file path=ppt/tags/tag5.xml><?xml version="1.0" encoding="utf-8"?>
<p:tagLst xmlns:p="http://schemas.openxmlformats.org/presentationml/2006/main">
  <p:tag name="AS_UNIQUEID" val="3924"/>
</p:tagLst>
</file>

<file path=ppt/tags/tag50.xml><?xml version="1.0" encoding="utf-8"?>
<p:tagLst xmlns:p="http://schemas.openxmlformats.org/presentationml/2006/main">
  <p:tag name="AS_UNIQUEID" val="991"/>
</p:tagLst>
</file>

<file path=ppt/tags/tag51.xml><?xml version="1.0" encoding="utf-8"?>
<p:tagLst xmlns:p="http://schemas.openxmlformats.org/presentationml/2006/main">
  <p:tag name="AS_UNIQUEID" val="992"/>
</p:tagLst>
</file>

<file path=ppt/tags/tag52.xml><?xml version="1.0" encoding="utf-8"?>
<p:tagLst xmlns:p="http://schemas.openxmlformats.org/presentationml/2006/main">
  <p:tag name="AS_UNIQUEID" val="993"/>
</p:tagLst>
</file>

<file path=ppt/tags/tag53.xml><?xml version="1.0" encoding="utf-8"?>
<p:tagLst xmlns:p="http://schemas.openxmlformats.org/presentationml/2006/main">
  <p:tag name="AS_UNIQUEID" val="994"/>
</p:tagLst>
</file>

<file path=ppt/tags/tag54.xml><?xml version="1.0" encoding="utf-8"?>
<p:tagLst xmlns:p="http://schemas.openxmlformats.org/presentationml/2006/main">
  <p:tag name="AS_UNIQUEID" val="995"/>
</p:tagLst>
</file>

<file path=ppt/tags/tag55.xml><?xml version="1.0" encoding="utf-8"?>
<p:tagLst xmlns:p="http://schemas.openxmlformats.org/presentationml/2006/main">
  <p:tag name="AS_UNIQUEID" val="996"/>
</p:tagLst>
</file>

<file path=ppt/tags/tag56.xml><?xml version="1.0" encoding="utf-8"?>
<p:tagLst xmlns:p="http://schemas.openxmlformats.org/presentationml/2006/main">
  <p:tag name="AS_UNIQUEID" val="997"/>
</p:tagLst>
</file>

<file path=ppt/tags/tag57.xml><?xml version="1.0" encoding="utf-8"?>
<p:tagLst xmlns:p="http://schemas.openxmlformats.org/presentationml/2006/main">
  <p:tag name="AS_UNIQUEID" val="998"/>
</p:tagLst>
</file>

<file path=ppt/tags/tag58.xml><?xml version="1.0" encoding="utf-8"?>
<p:tagLst xmlns:p="http://schemas.openxmlformats.org/presentationml/2006/main">
  <p:tag name="AS_UNIQUEID" val="999"/>
</p:tagLst>
</file>

<file path=ppt/tags/tag59.xml><?xml version="1.0" encoding="utf-8"?>
<p:tagLst xmlns:p="http://schemas.openxmlformats.org/presentationml/2006/main">
  <p:tag name="AS_UNIQUEID" val="5025"/>
</p:tagLst>
</file>

<file path=ppt/tags/tag6.xml><?xml version="1.0" encoding="utf-8"?>
<p:tagLst xmlns:p="http://schemas.openxmlformats.org/presentationml/2006/main">
  <p:tag name="AS_UNIQUEID" val="3926"/>
</p:tagLst>
</file>

<file path=ppt/tags/tag60.xml><?xml version="1.0" encoding="utf-8"?>
<p:tagLst xmlns:p="http://schemas.openxmlformats.org/presentationml/2006/main">
  <p:tag name="AS_UNIQUEID" val="5026"/>
</p:tagLst>
</file>

<file path=ppt/tags/tag61.xml><?xml version="1.0" encoding="utf-8"?>
<p:tagLst xmlns:p="http://schemas.openxmlformats.org/presentationml/2006/main">
  <p:tag name="AS_UNIQUEID" val="5027"/>
</p:tagLst>
</file>

<file path=ppt/tags/tag62.xml><?xml version="1.0" encoding="utf-8"?>
<p:tagLst xmlns:p="http://schemas.openxmlformats.org/presentationml/2006/main">
  <p:tag name="AS_UNIQUEID" val="5028"/>
</p:tagLst>
</file>

<file path=ppt/tags/tag63.xml><?xml version="1.0" encoding="utf-8"?>
<p:tagLst xmlns:p="http://schemas.openxmlformats.org/presentationml/2006/main">
  <p:tag name="AS_UNIQUEID" val="1000"/>
</p:tagLst>
</file>

<file path=ppt/tags/tag64.xml><?xml version="1.0" encoding="utf-8"?>
<p:tagLst xmlns:p="http://schemas.openxmlformats.org/presentationml/2006/main">
  <p:tag name="AS_UNIQUEID" val="1001"/>
</p:tagLst>
</file>

<file path=ppt/tags/tag65.xml><?xml version="1.0" encoding="utf-8"?>
<p:tagLst xmlns:p="http://schemas.openxmlformats.org/presentationml/2006/main">
  <p:tag name="AS_UNIQUEID" val="1002"/>
</p:tagLst>
</file>

<file path=ppt/tags/tag66.xml><?xml version="1.0" encoding="utf-8"?>
<p:tagLst xmlns:p="http://schemas.openxmlformats.org/presentationml/2006/main">
  <p:tag name="AS_UNIQUEID" val="1003"/>
</p:tagLst>
</file>

<file path=ppt/tags/tag67.xml><?xml version="1.0" encoding="utf-8"?>
<p:tagLst xmlns:p="http://schemas.openxmlformats.org/presentationml/2006/main">
  <p:tag name="AS_UNIQUEID" val="1004"/>
</p:tagLst>
</file>

<file path=ppt/tags/tag68.xml><?xml version="1.0" encoding="utf-8"?>
<p:tagLst xmlns:p="http://schemas.openxmlformats.org/presentationml/2006/main">
  <p:tag name="AS_UNIQUEID" val="1005"/>
</p:tagLst>
</file>

<file path=ppt/tags/tag69.xml><?xml version="1.0" encoding="utf-8"?>
<p:tagLst xmlns:p="http://schemas.openxmlformats.org/presentationml/2006/main">
  <p:tag name="AS_UNIQUEID" val="981"/>
</p:tagLst>
</file>

<file path=ppt/tags/tag7.xml><?xml version="1.0" encoding="utf-8"?>
<p:tagLst xmlns:p="http://schemas.openxmlformats.org/presentationml/2006/main">
  <p:tag name="AS_UNIQUEID" val="3927"/>
</p:tagLst>
</file>

<file path=ppt/tags/tag70.xml><?xml version="1.0" encoding="utf-8"?>
<p:tagLst xmlns:p="http://schemas.openxmlformats.org/presentationml/2006/main">
  <p:tag name="AS_UNIQUEID" val="983"/>
</p:tagLst>
</file>

<file path=ppt/tags/tag71.xml><?xml version="1.0" encoding="utf-8"?>
<p:tagLst xmlns:p="http://schemas.openxmlformats.org/presentationml/2006/main">
  <p:tag name="AS_UNIQUEID" val="984"/>
</p:tagLst>
</file>

<file path=ppt/tags/tag72.xml><?xml version="1.0" encoding="utf-8"?>
<p:tagLst xmlns:p="http://schemas.openxmlformats.org/presentationml/2006/main">
  <p:tag name="AS_UNIQUEID" val="985"/>
</p:tagLst>
</file>

<file path=ppt/tags/tag73.xml><?xml version="1.0" encoding="utf-8"?>
<p:tagLst xmlns:p="http://schemas.openxmlformats.org/presentationml/2006/main">
  <p:tag name="AS_UNIQUEID" val="986"/>
</p:tagLst>
</file>

<file path=ppt/tags/tag74.xml><?xml version="1.0" encoding="utf-8"?>
<p:tagLst xmlns:p="http://schemas.openxmlformats.org/presentationml/2006/main">
  <p:tag name="AS_UNIQUEID" val="987"/>
</p:tagLst>
</file>

<file path=ppt/tags/tag75.xml><?xml version="1.0" encoding="utf-8"?>
<p:tagLst xmlns:p="http://schemas.openxmlformats.org/presentationml/2006/main">
  <p:tag name="AS_UNIQUEID" val="988"/>
</p:tagLst>
</file>

<file path=ppt/tags/tag76.xml><?xml version="1.0" encoding="utf-8"?>
<p:tagLst xmlns:p="http://schemas.openxmlformats.org/presentationml/2006/main">
  <p:tag name="AS_UNIQUEID" val="989"/>
</p:tagLst>
</file>

<file path=ppt/tags/tag77.xml><?xml version="1.0" encoding="utf-8"?>
<p:tagLst xmlns:p="http://schemas.openxmlformats.org/presentationml/2006/main">
  <p:tag name="AS_UNIQUEID" val="990"/>
</p:tagLst>
</file>

<file path=ppt/tags/tag78.xml><?xml version="1.0" encoding="utf-8"?>
<p:tagLst xmlns:p="http://schemas.openxmlformats.org/presentationml/2006/main">
  <p:tag name="AS_UNIQUEID" val="991"/>
</p:tagLst>
</file>

<file path=ppt/tags/tag79.xml><?xml version="1.0" encoding="utf-8"?>
<p:tagLst xmlns:p="http://schemas.openxmlformats.org/presentationml/2006/main">
  <p:tag name="AS_UNIQUEID" val="992"/>
</p:tagLst>
</file>

<file path=ppt/tags/tag8.xml><?xml version="1.0" encoding="utf-8"?>
<p:tagLst xmlns:p="http://schemas.openxmlformats.org/presentationml/2006/main">
  <p:tag name="AS_UNIQUEID" val="3928"/>
</p:tagLst>
</file>

<file path=ppt/tags/tag80.xml><?xml version="1.0" encoding="utf-8"?>
<p:tagLst xmlns:p="http://schemas.openxmlformats.org/presentationml/2006/main">
  <p:tag name="AS_UNIQUEID" val="993"/>
</p:tagLst>
</file>

<file path=ppt/tags/tag81.xml><?xml version="1.0" encoding="utf-8"?>
<p:tagLst xmlns:p="http://schemas.openxmlformats.org/presentationml/2006/main">
  <p:tag name="AS_UNIQUEID" val="994"/>
</p:tagLst>
</file>

<file path=ppt/tags/tag82.xml><?xml version="1.0" encoding="utf-8"?>
<p:tagLst xmlns:p="http://schemas.openxmlformats.org/presentationml/2006/main">
  <p:tag name="AS_UNIQUEID" val="995"/>
</p:tagLst>
</file>

<file path=ppt/tags/tag83.xml><?xml version="1.0" encoding="utf-8"?>
<p:tagLst xmlns:p="http://schemas.openxmlformats.org/presentationml/2006/main">
  <p:tag name="AS_UNIQUEID" val="5033"/>
</p:tagLst>
</file>

<file path=ppt/tags/tag84.xml><?xml version="1.0" encoding="utf-8"?>
<p:tagLst xmlns:p="http://schemas.openxmlformats.org/presentationml/2006/main">
  <p:tag name="AS_UNIQUEID" val="5034"/>
</p:tagLst>
</file>

<file path=ppt/tags/tag85.xml><?xml version="1.0" encoding="utf-8"?>
<p:tagLst xmlns:p="http://schemas.openxmlformats.org/presentationml/2006/main">
  <p:tag name="AS_UNIQUEID" val="5035"/>
</p:tagLst>
</file>

<file path=ppt/tags/tag86.xml><?xml version="1.0" encoding="utf-8"?>
<p:tagLst xmlns:p="http://schemas.openxmlformats.org/presentationml/2006/main">
  <p:tag name="AS_UNIQUEID" val="5036"/>
</p:tagLst>
</file>

<file path=ppt/tags/tag87.xml><?xml version="1.0" encoding="utf-8"?>
<p:tagLst xmlns:p="http://schemas.openxmlformats.org/presentationml/2006/main">
  <p:tag name="AS_UNIQUEID" val="1020"/>
</p:tagLst>
</file>

<file path=ppt/tags/tag88.xml><?xml version="1.0" encoding="utf-8"?>
<p:tagLst xmlns:p="http://schemas.openxmlformats.org/presentationml/2006/main">
  <p:tag name="AS_UNIQUEID" val="1021"/>
</p:tagLst>
</file>

<file path=ppt/tags/tag89.xml><?xml version="1.0" encoding="utf-8"?>
<p:tagLst xmlns:p="http://schemas.openxmlformats.org/presentationml/2006/main">
  <p:tag name="AS_UNIQUEID" val="1022"/>
</p:tagLst>
</file>

<file path=ppt/tags/tag9.xml><?xml version="1.0" encoding="utf-8"?>
<p:tagLst xmlns:p="http://schemas.openxmlformats.org/presentationml/2006/main">
  <p:tag name="AS_UNIQUEID" val="3929"/>
</p:tagLst>
</file>

<file path=ppt/tags/tag90.xml><?xml version="1.0" encoding="utf-8"?>
<p:tagLst xmlns:p="http://schemas.openxmlformats.org/presentationml/2006/main">
  <p:tag name="AS_UNIQUEID" val="1023"/>
</p:tagLst>
</file>

<file path=ppt/tags/tag91.xml><?xml version="1.0" encoding="utf-8"?>
<p:tagLst xmlns:p="http://schemas.openxmlformats.org/presentationml/2006/main">
  <p:tag name="AS_UNIQUEID" val="1024"/>
</p:tagLst>
</file>

<file path=ppt/tags/tag92.xml><?xml version="1.0" encoding="utf-8"?>
<p:tagLst xmlns:p="http://schemas.openxmlformats.org/presentationml/2006/main">
  <p:tag name="AS_UNIQUEID" val="983"/>
</p:tagLst>
</file>

<file path=ppt/tags/tag93.xml><?xml version="1.0" encoding="utf-8"?>
<p:tagLst xmlns:p="http://schemas.openxmlformats.org/presentationml/2006/main">
  <p:tag name="AS_UNIQUEID" val="984"/>
</p:tagLst>
</file>

<file path=ppt/tags/tag94.xml><?xml version="1.0" encoding="utf-8"?>
<p:tagLst xmlns:p="http://schemas.openxmlformats.org/presentationml/2006/main">
  <p:tag name="AS_UNIQUEID" val="985"/>
</p:tagLst>
</file>

<file path=ppt/tags/tag95.xml><?xml version="1.0" encoding="utf-8"?>
<p:tagLst xmlns:p="http://schemas.openxmlformats.org/presentationml/2006/main">
  <p:tag name="AS_UNIQUEID" val="986"/>
</p:tagLst>
</file>

<file path=ppt/tags/tag96.xml><?xml version="1.0" encoding="utf-8"?>
<p:tagLst xmlns:p="http://schemas.openxmlformats.org/presentationml/2006/main">
  <p:tag name="AS_UNIQUEID" val="987"/>
</p:tagLst>
</file>

<file path=ppt/tags/tag97.xml><?xml version="1.0" encoding="utf-8"?>
<p:tagLst xmlns:p="http://schemas.openxmlformats.org/presentationml/2006/main">
  <p:tag name="AS_UNIQUEID" val="988"/>
</p:tagLst>
</file>

<file path=ppt/tags/tag98.xml><?xml version="1.0" encoding="utf-8"?>
<p:tagLst xmlns:p="http://schemas.openxmlformats.org/presentationml/2006/main">
  <p:tag name="AS_UNIQUEID" val="989"/>
</p:tagLst>
</file>

<file path=ppt/tags/tag99.xml><?xml version="1.0" encoding="utf-8"?>
<p:tagLst xmlns:p="http://schemas.openxmlformats.org/presentationml/2006/main">
  <p:tag name="AS_UNIQUEID" val="990"/>
</p:tagLst>
</file>

<file path=ppt/theme/theme1.xml><?xml version="1.0" encoding="utf-8"?>
<a:theme xmlns:a="http://schemas.openxmlformats.org/drawingml/2006/main" name="物理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2520</Words>
  <Application>WPS 演示</Application>
  <PresentationFormat/>
  <Paragraphs>430</Paragraphs>
  <Slides>25</Slides>
  <Notes>0</Notes>
  <HiddenSlides>0</HiddenSlides>
  <MMClips>2</MMClips>
  <ScaleCrop>false</ScaleCrop>
  <HeadingPairs>
    <vt:vector size="8" baseType="variant">
      <vt:variant>
        <vt:lpstr>已用的字体</vt:lpstr>
      </vt:variant>
      <vt:variant>
        <vt:i4>42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25</vt:i4>
      </vt:variant>
    </vt:vector>
  </HeadingPairs>
  <TitlesOfParts>
    <vt:vector size="74" baseType="lpstr">
      <vt:lpstr>Arial</vt:lpstr>
      <vt:lpstr>宋体</vt:lpstr>
      <vt:lpstr>Wingdings</vt:lpstr>
      <vt:lpstr>楷体</vt:lpstr>
      <vt:lpstr>汉仪楷体KW</vt:lpstr>
      <vt:lpstr>Calibri Light</vt:lpstr>
      <vt:lpstr>Helvetica Neue</vt:lpstr>
      <vt:lpstr>汉仪书宋二KW</vt:lpstr>
      <vt:lpstr>Times New Roman</vt:lpstr>
      <vt:lpstr>黑体</vt:lpstr>
      <vt:lpstr>汉仪中黑KW</vt:lpstr>
      <vt:lpstr>微软雅黑</vt:lpstr>
      <vt:lpstr>汉仪旗黑</vt:lpstr>
      <vt:lpstr>Calibri</vt:lpstr>
      <vt:lpstr>宋体</vt:lpstr>
      <vt:lpstr>黑体</vt:lpstr>
      <vt:lpstr>华文新魏</vt:lpstr>
      <vt:lpstr>楷体_GB2312</vt:lpstr>
      <vt:lpstr>汉仪楷体简</vt:lpstr>
      <vt:lpstr>方正舒体</vt:lpstr>
      <vt:lpstr>华文细黑</vt:lpstr>
      <vt:lpstr>黑体-简</vt:lpstr>
      <vt:lpstr>Calibri</vt:lpstr>
      <vt:lpstr>思源黑体 CN Heavy</vt:lpstr>
      <vt:lpstr>Arial Unicode MS</vt:lpstr>
      <vt:lpstr>Arial</vt:lpstr>
      <vt:lpstr>宋体-简</vt:lpstr>
      <vt:lpstr>华文新魏</vt:lpstr>
      <vt:lpstr>华文细黑</vt:lpstr>
      <vt:lpstr>微软雅黑</vt:lpstr>
      <vt:lpstr>思源黑体 CN Heavy</vt:lpstr>
      <vt:lpstr>方正舒体</vt:lpstr>
      <vt:lpstr>楷体</vt:lpstr>
      <vt:lpstr>楷体_GB2312</vt:lpstr>
      <vt:lpstr>苹方-简</vt:lpstr>
      <vt:lpstr>华文宋体</vt:lpstr>
      <vt:lpstr>SimSong Regular</vt:lpstr>
      <vt:lpstr>华文楷体</vt:lpstr>
      <vt:lpstr>Heiti SC Light</vt:lpstr>
      <vt:lpstr>华文仿宋</vt:lpstr>
      <vt:lpstr>STHeiti Light</vt:lpstr>
      <vt:lpstr>Apple Symbols</vt:lpstr>
      <vt:lpstr>物理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WPS_1692707340</cp:lastModifiedBy>
  <cp:revision>13</cp:revision>
  <dcterms:created xsi:type="dcterms:W3CDTF">2023-10-06T05:23:11Z</dcterms:created>
  <dcterms:modified xsi:type="dcterms:W3CDTF">2023-10-06T05:23:11Z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D4075CDC6F81FA2C3F4D1565748C5344_43</vt:lpwstr>
  </property>
  <property fmtid="{D5CDD505-2E9C-101B-9397-08002B2CF9AE}" pid="7" name="KSOProductBuildVer">
    <vt:lpwstr>2052-6.0.2.8225</vt:lpwstr>
  </property>
</Properties>
</file>