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"/>
  </p:notesMasterIdLst>
  <p:sldIdLst>
    <p:sldId id="350" r:id="rId3"/>
    <p:sldId id="467" r:id="rId5"/>
    <p:sldId id="459" r:id="rId6"/>
    <p:sldId id="462" r:id="rId7"/>
    <p:sldId id="471" r:id="rId8"/>
    <p:sldId id="472" r:id="rId9"/>
    <p:sldId id="463" r:id="rId10"/>
    <p:sldId id="473" r:id="rId11"/>
    <p:sldId id="465" r:id="rId12"/>
    <p:sldId id="466" r:id="rId13"/>
    <p:sldId id="468" r:id="rId14"/>
    <p:sldId id="469" r:id="rId15"/>
    <p:sldId id="470" r:id="rId16"/>
    <p:sldId id="481" r:id="rId17"/>
    <p:sldId id="405" r:id="rId18"/>
  </p:sldIdLst>
  <p:sldSz cx="9144000" cy="6858000" type="screen4x3"/>
  <p:notesSz cx="6858000" cy="9144000"/>
  <p:embeddedFontLst>
    <p:embeddedFont>
      <p:font typeface="Comic Sans MS" panose="030F0702030302020204" pitchFamily="66" charset="0"/>
      <p:regular r:id="rId22"/>
      <p:bold r:id="rId23"/>
      <p:italic r:id="rId24"/>
      <p:boldItalic r:id="rId25"/>
    </p:embeddedFont>
  </p:embeddedFontLst>
  <p:custDataLst>
    <p:tags r:id="rId26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92" userDrawn="1">
          <p15:clr>
            <a:srgbClr val="A4A3A4"/>
          </p15:clr>
        </p15:guide>
        <p15:guide id="2" pos="289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E0F2FC"/>
    <a:srgbClr val="6600FF"/>
    <a:srgbClr val="CCFF66"/>
    <a:srgbClr val="ABDCF7"/>
    <a:srgbClr val="2D91B9"/>
    <a:srgbClr val="6666FF"/>
    <a:srgbClr val="9933FF"/>
    <a:srgbClr val="3366CC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207" autoAdjust="0"/>
  </p:normalViewPr>
  <p:slideViewPr>
    <p:cSldViewPr showGuides="1">
      <p:cViewPr>
        <p:scale>
          <a:sx n="50" d="100"/>
          <a:sy n="50" d="100"/>
        </p:scale>
        <p:origin x="2314" y="595"/>
      </p:cViewPr>
      <p:guideLst>
        <p:guide orient="horz" pos="2092"/>
        <p:guide pos="289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6" Type="http://schemas.openxmlformats.org/officeDocument/2006/relationships/tags" Target="tags/tag3.xml"/><Relationship Id="rId25" Type="http://schemas.openxmlformats.org/officeDocument/2006/relationships/font" Target="fonts/font4.fntdata"/><Relationship Id="rId24" Type="http://schemas.openxmlformats.org/officeDocument/2006/relationships/font" Target="fonts/font3.fntdata"/><Relationship Id="rId23" Type="http://schemas.openxmlformats.org/officeDocument/2006/relationships/font" Target="fonts/font2.fntdata"/><Relationship Id="rId22" Type="http://schemas.openxmlformats.org/officeDocument/2006/relationships/font" Target="fonts/font1.fntdata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3025" y="0"/>
            <a:ext cx="2973388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4580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0213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3025" y="8685213"/>
            <a:ext cx="2973388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b" anchorCtr="0" compatLnSpc="1"/>
          <a:lstStyle/>
          <a:p>
            <a:pPr lvl="0" algn="r" eaLnBrk="1" hangingPunct="1">
              <a:buNone/>
            </a:pPr>
            <a:fld id="{9A0DB2DC-4C9A-4742-B13C-FB6460FD3503}" type="slidenum">
              <a:rPr lang="en-US" altLang="zh-CN" sz="1200" dirty="0"/>
            </a:fld>
            <a:endParaRPr lang="en-US" altLang="zh-CN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1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6.jpeg"/><Relationship Id="rId2" Type="http://schemas.openxmlformats.org/officeDocument/2006/relationships/tags" Target="../tags/tag2.xml"/><Relationship Id="rId1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.jpeg"/><Relationship Id="rId1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1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.xml"/><Relationship Id="rId1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C:\Users\hp\Desktop\PPT-1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448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1" name="标题 1"/>
          <p:cNvSpPr txBox="1"/>
          <p:nvPr/>
        </p:nvSpPr>
        <p:spPr>
          <a:xfrm>
            <a:off x="360362" y="4210977"/>
            <a:ext cx="8423275" cy="1902747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algn="ctr"/>
            <a:r>
              <a:rPr lang="en-US" altLang="zh-CN" sz="55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 1 Back to school</a:t>
            </a:r>
            <a:endParaRPr lang="en-US" altLang="zh-CN" sz="55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zh-CN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Integrated skills (I)</a:t>
            </a:r>
            <a:endParaRPr lang="en-US" altLang="zh-CN" sz="40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hp\Desktop\PPT-2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9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7720" y="666031"/>
            <a:ext cx="2736304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800" b="1" dirty="0"/>
              <a:t>Before reading</a:t>
            </a:r>
            <a:endParaRPr lang="zh-CN" altLang="en-US" sz="2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966595" y="2074545"/>
            <a:ext cx="5418455" cy="460375"/>
          </a:xfrm>
          <a:prstGeom prst="rect">
            <a:avLst/>
          </a:prstGeom>
          <a:solidFill>
            <a:srgbClr val="E0F2F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Predict what Maggie’s proposal covers</a:t>
            </a:r>
            <a:endParaRPr lang="zh-CN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直接连接符 15"/>
          <p:cNvCxnSpPr/>
          <p:nvPr/>
        </p:nvCxnSpPr>
        <p:spPr bwMode="auto">
          <a:xfrm>
            <a:off x="1111424" y="3630558"/>
            <a:ext cx="7128792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" name="直接连接符 17"/>
          <p:cNvCxnSpPr/>
          <p:nvPr/>
        </p:nvCxnSpPr>
        <p:spPr bwMode="auto">
          <a:xfrm>
            <a:off x="1111424" y="4278630"/>
            <a:ext cx="7128792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1" name="直接连接符 20"/>
          <p:cNvCxnSpPr/>
          <p:nvPr/>
        </p:nvCxnSpPr>
        <p:spPr bwMode="auto">
          <a:xfrm>
            <a:off x="1111424" y="4926702"/>
            <a:ext cx="7128792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4" name="TextBox 23"/>
          <p:cNvSpPr txBox="1"/>
          <p:nvPr/>
        </p:nvSpPr>
        <p:spPr>
          <a:xfrm>
            <a:off x="1039416" y="3198510"/>
            <a:ext cx="1800200" cy="46166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CN" sz="2400" dirty="0"/>
              <a:t>Club name </a:t>
            </a:r>
            <a:endParaRPr lang="zh-CN" altLang="en-US" sz="2400" dirty="0"/>
          </a:p>
        </p:txBody>
      </p:sp>
      <p:sp>
        <p:nvSpPr>
          <p:cNvPr id="25" name="TextBox 24"/>
          <p:cNvSpPr txBox="1"/>
          <p:nvPr/>
        </p:nvSpPr>
        <p:spPr>
          <a:xfrm>
            <a:off x="1039416" y="3883794"/>
            <a:ext cx="1800200" cy="46166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CN" sz="2400" dirty="0"/>
              <a:t>Club leader</a:t>
            </a:r>
            <a:endParaRPr lang="zh-CN" altLang="en-US" sz="2400" dirty="0"/>
          </a:p>
        </p:txBody>
      </p:sp>
      <p:sp>
        <p:nvSpPr>
          <p:cNvPr id="33" name="TextBox 32"/>
          <p:cNvSpPr txBox="1"/>
          <p:nvPr/>
        </p:nvSpPr>
        <p:spPr>
          <a:xfrm>
            <a:off x="1039416" y="4494654"/>
            <a:ext cx="1800200" cy="46166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CN" sz="2400" dirty="0"/>
              <a:t>Club aim</a:t>
            </a:r>
            <a:endParaRPr lang="zh-CN" altLang="en-US" sz="2400" dirty="0"/>
          </a:p>
        </p:txBody>
      </p:sp>
      <p:cxnSp>
        <p:nvCxnSpPr>
          <p:cNvPr id="35" name="直接连接符 34"/>
          <p:cNvCxnSpPr/>
          <p:nvPr/>
        </p:nvCxnSpPr>
        <p:spPr bwMode="auto">
          <a:xfrm>
            <a:off x="1111424" y="5502766"/>
            <a:ext cx="7128792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6" name="TextBox 35"/>
          <p:cNvSpPr txBox="1"/>
          <p:nvPr/>
        </p:nvSpPr>
        <p:spPr>
          <a:xfrm>
            <a:off x="1039416" y="4998710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</a:rPr>
              <a:t>Anything else?</a:t>
            </a:r>
            <a:endParaRPr lang="en-US" altLang="zh-CN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bldLvl="0" animBg="1"/>
      <p:bldP spid="25" grpId="0" bldLvl="0" animBg="1"/>
      <p:bldP spid="33" grpId="0" bldLvl="0" animBg="1"/>
      <p:bldP spid="3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hp\Desktop\PPT-2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2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矩形 9"/>
          <p:cNvSpPr/>
          <p:nvPr/>
        </p:nvSpPr>
        <p:spPr bwMode="auto">
          <a:xfrm>
            <a:off x="0" y="2845435"/>
            <a:ext cx="9144000" cy="2520315"/>
          </a:xfrm>
          <a:prstGeom prst="rect">
            <a:avLst/>
          </a:prstGeom>
          <a:solidFill>
            <a:srgbClr val="E0F2FC"/>
          </a:solidFill>
          <a:ln>
            <a:noFill/>
          </a:ln>
        </p:spPr>
        <p:txBody>
          <a:bodyPr rtlCol="0" anchor="ctr"/>
          <a:lstStyle/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1530" y="3505354"/>
            <a:ext cx="8676456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Compare your version with Maggie’s proposal.</a:t>
            </a:r>
            <a:endParaRPr lang="zh-C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2793" y="4388371"/>
            <a:ext cx="8928992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Any difference? Which is better? State your reasons.</a:t>
            </a:r>
            <a:endParaRPr lang="zh-C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1530" y="771947"/>
            <a:ext cx="2808312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800" b="1" dirty="0"/>
              <a:t>Critical reading</a:t>
            </a:r>
            <a:endParaRPr lang="zh-CN" altLang="en-US" sz="2800" b="1" dirty="0"/>
          </a:p>
        </p:txBody>
      </p:sp>
      <p:pic>
        <p:nvPicPr>
          <p:cNvPr id="8" name="图片 7" descr="FUO68WP%HXY`5JRQ490GUXW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7715" y="247015"/>
            <a:ext cx="1738630" cy="22580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hp\Desktop\PPT-2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2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5605" y="548640"/>
            <a:ext cx="4544060" cy="52197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800" b="1" dirty="0"/>
              <a:t>Reading for the structure</a:t>
            </a:r>
            <a:endParaRPr lang="zh-CN" altLang="en-US" sz="2800" b="1" dirty="0"/>
          </a:p>
        </p:txBody>
      </p:sp>
      <p:sp>
        <p:nvSpPr>
          <p:cNvPr id="10" name="矩形 9"/>
          <p:cNvSpPr/>
          <p:nvPr/>
        </p:nvSpPr>
        <p:spPr bwMode="auto">
          <a:xfrm>
            <a:off x="1019175" y="1378585"/>
            <a:ext cx="6763385" cy="4848225"/>
          </a:xfrm>
          <a:prstGeom prst="rect">
            <a:avLst/>
          </a:prstGeom>
          <a:solidFill>
            <a:srgbClr val="E0F2FC"/>
          </a:solidFill>
          <a:ln>
            <a:noFill/>
          </a:ln>
        </p:spPr>
        <p:txBody>
          <a:bodyPr rtlCol="0" anchor="ctr"/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47106" y="1593751"/>
            <a:ext cx="6264696" cy="4632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Title</a:t>
            </a:r>
            <a:endParaRPr lang="en-US" altLang="zh-C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Club name</a:t>
            </a:r>
            <a:endParaRPr lang="en-US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Club leader</a:t>
            </a:r>
            <a:endParaRPr lang="en-US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Meeting time</a:t>
            </a:r>
            <a:endParaRPr lang="en-US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Club aim</a:t>
            </a:r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Club activities</a:t>
            </a:r>
            <a:endParaRPr lang="en-US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Materials needed</a:t>
            </a:r>
            <a:endParaRPr lang="en-US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Plan for finding new members</a:t>
            </a:r>
            <a:endParaRPr lang="en-US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Signature</a:t>
            </a:r>
            <a:endParaRPr lang="en-US" altLang="zh-C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/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hp\Desktop\PPT-2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0"/>
            <a:ext cx="9144000" cy="6858000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5" name="圆角矩形 4"/>
          <p:cNvSpPr/>
          <p:nvPr/>
        </p:nvSpPr>
        <p:spPr bwMode="auto">
          <a:xfrm>
            <a:off x="179512" y="1556792"/>
            <a:ext cx="8064896" cy="3528392"/>
          </a:xfrm>
          <a:prstGeom prst="roundRect">
            <a:avLst/>
          </a:prstGeom>
          <a:solidFill>
            <a:srgbClr val="E0F2FC"/>
          </a:solidFill>
          <a:ln>
            <a:noFill/>
          </a:ln>
        </p:spPr>
        <p:txBody>
          <a:bodyPr rtlCol="0" anchor="ctr"/>
          <a:lstStyle/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1844824"/>
            <a:ext cx="8028384" cy="31381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  ) Q1: Have you got a clear idea of how to start a school club? </a:t>
            </a:r>
            <a:endParaRPr lang="zh-CN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1800"/>
              </a:spcAft>
            </a:pP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  ) Q2: Do you have a good understanding of the structure of the proposal?</a:t>
            </a:r>
            <a:endParaRPr lang="zh-CN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1800"/>
              </a:spcAft>
            </a:pP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  ) Q3: Do you have any difficulty in words and expressions on pages 8</a:t>
            </a:r>
            <a:r>
              <a:rPr lang="en-US" altLang="zh-CN" sz="2800" dirty="0">
                <a:latin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9?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/>
              <a:t>	</a:t>
            </a:r>
            <a:endParaRPr lang="zh-CN" altLang="zh-CN" dirty="0"/>
          </a:p>
        </p:txBody>
      </p:sp>
      <p:sp>
        <p:nvSpPr>
          <p:cNvPr id="6" name="矩形 5"/>
          <p:cNvSpPr/>
          <p:nvPr/>
        </p:nvSpPr>
        <p:spPr bwMode="auto">
          <a:xfrm>
            <a:off x="251520" y="5517232"/>
            <a:ext cx="8064896" cy="50405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rtlCol="0" anchor="ctr"/>
          <a:lstStyle/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5517232"/>
            <a:ext cx="7848872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Absolutely yes.        B. Not really.          C. I am not sure.</a:t>
            </a:r>
            <a:endParaRPr lang="zh-CN" altLang="zh-C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528" y="692696"/>
            <a:ext cx="3240360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800" b="1" dirty="0"/>
              <a:t>Self-assessment</a:t>
            </a:r>
            <a:endParaRPr lang="zh-CN" altLang="en-US" sz="2800" b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hp\Desktop\PPT-2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2255" y="0"/>
            <a:ext cx="9406255" cy="6858000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5" name="圆角矩形 4"/>
          <p:cNvSpPr/>
          <p:nvPr/>
        </p:nvSpPr>
        <p:spPr bwMode="auto">
          <a:xfrm>
            <a:off x="323022" y="1518057"/>
            <a:ext cx="8064896" cy="3528392"/>
          </a:xfrm>
          <a:prstGeom prst="roundRect">
            <a:avLst/>
          </a:prstGeom>
          <a:solidFill>
            <a:srgbClr val="E0F2FC"/>
          </a:solidFill>
          <a:ln>
            <a:noFill/>
          </a:ln>
        </p:spPr>
        <p:txBody>
          <a:bodyPr rtlCol="0" anchor="ctr"/>
          <a:lstStyle/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60705" y="1670685"/>
            <a:ext cx="7457440" cy="2881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30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Collect some information about the club you join.</a:t>
            </a:r>
            <a:endParaRPr lang="en-US" altLang="zh-C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30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Underline important expressions of pages 8－9 and review them.</a:t>
            </a:r>
            <a:r>
              <a:rPr lang="en-US" altLang="zh-CN" sz="3200" dirty="0"/>
              <a:t>	</a:t>
            </a:r>
            <a:endParaRPr lang="zh-CN" altLang="zh-CN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323528" y="692696"/>
            <a:ext cx="3240360" cy="52197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800" b="1" dirty="0"/>
              <a:t>Homework</a:t>
            </a:r>
            <a:endParaRPr lang="en-US" altLang="zh-CN" sz="2800" b="1" dirty="0"/>
          </a:p>
        </p:txBody>
      </p:sp>
      <p:pic>
        <p:nvPicPr>
          <p:cNvPr id="8" name="图片 7" descr="dreamstime_l_94001080.jp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6360160" y="4206240"/>
            <a:ext cx="2174240" cy="20777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ext Box 4"/>
          <p:cNvSpPr txBox="1">
            <a:spLocks noChangeArrowheads="1"/>
          </p:cNvSpPr>
          <p:nvPr/>
        </p:nvSpPr>
        <p:spPr bwMode="auto">
          <a:xfrm>
            <a:off x="323850" y="909638"/>
            <a:ext cx="8594725" cy="762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R="0" defTabSz="914400">
              <a:buClrTx/>
              <a:buSzTx/>
              <a:defRPr/>
            </a:pPr>
            <a:r>
              <a:rPr kumimoji="0" lang="zh-CN" altLang="en-US" sz="4400" b="1" kern="1200" cap="none" spc="0" normalizeH="0" baseline="0" noProof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sz="3600" b="1" kern="1200" cap="none" spc="0" normalizeH="0" baseline="0" noProof="0">
                <a:solidFill>
                  <a:srgbClr val="00CC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            </a:t>
            </a:r>
            <a:endParaRPr kumimoji="0" lang="zh-CN" altLang="en-US" sz="3600" b="1" kern="1200" cap="none" spc="0" normalizeH="0" baseline="0" noProof="0">
              <a:solidFill>
                <a:srgbClr val="00CCFF"/>
              </a:solidFill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hp\Desktop\PPT-2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2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9552" y="1196752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pic>
        <p:nvPicPr>
          <p:cNvPr id="4" name="图片 3" descr="dreamstime_l_4987219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3728" y="1412776"/>
            <a:ext cx="4776740" cy="311644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72488" y="5482813"/>
            <a:ext cx="7272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is your feeling about your new school life?</a:t>
            </a:r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476672"/>
            <a:ext cx="1656184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800" b="1" dirty="0"/>
              <a:t>Free talk</a:t>
            </a:r>
            <a:endParaRPr lang="zh-CN" alt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hp\Desktop\PPT-2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2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827584" y="4293096"/>
            <a:ext cx="55547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you want to join any school club?</a:t>
            </a:r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863080" y="4921865"/>
            <a:ext cx="82809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possible, what kind of club do you want to start? </a:t>
            </a:r>
            <a:endParaRPr lang="en-US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图片 6" descr="comp_TOP2214495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03400" y="642620"/>
            <a:ext cx="5358765" cy="32683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827584" y="5517232"/>
            <a:ext cx="496855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you know how to start a club?</a:t>
            </a:r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CN" altLang="en-US" dirty="0"/>
          </a:p>
        </p:txBody>
      </p:sp>
      <p:sp>
        <p:nvSpPr>
          <p:cNvPr id="9" name="十字星 8"/>
          <p:cNvSpPr/>
          <p:nvPr/>
        </p:nvSpPr>
        <p:spPr bwMode="auto">
          <a:xfrm>
            <a:off x="179512" y="4221088"/>
            <a:ext cx="504056" cy="576064"/>
          </a:xfrm>
          <a:prstGeom prst="star4">
            <a:avLst/>
          </a:prstGeom>
          <a:solidFill>
            <a:schemeClr val="accent1"/>
          </a:solidFill>
          <a:ln>
            <a:noFill/>
          </a:ln>
        </p:spPr>
        <p:txBody>
          <a:bodyPr rtlCol="0" anchor="ctr"/>
          <a:lstStyle/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1" name="十字星 10"/>
          <p:cNvSpPr/>
          <p:nvPr/>
        </p:nvSpPr>
        <p:spPr bwMode="auto">
          <a:xfrm>
            <a:off x="179512" y="4869160"/>
            <a:ext cx="504056" cy="576064"/>
          </a:xfrm>
          <a:prstGeom prst="star4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rtlCol="0" anchor="ctr"/>
          <a:lstStyle/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2" name="十字星 11"/>
          <p:cNvSpPr/>
          <p:nvPr/>
        </p:nvSpPr>
        <p:spPr bwMode="auto">
          <a:xfrm>
            <a:off x="179512" y="5517232"/>
            <a:ext cx="504056" cy="576064"/>
          </a:xfrm>
          <a:prstGeom prst="star4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txBody>
          <a:bodyPr rtlCol="0" anchor="ctr"/>
          <a:lstStyle/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hp\Desktop\PPT-2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876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圆角矩形 4"/>
          <p:cNvSpPr/>
          <p:nvPr/>
        </p:nvSpPr>
        <p:spPr bwMode="auto">
          <a:xfrm>
            <a:off x="539750" y="1769745"/>
            <a:ext cx="8281035" cy="4121785"/>
          </a:xfrm>
          <a:prstGeom prst="roundRect">
            <a:avLst/>
          </a:prstGeom>
          <a:solidFill>
            <a:srgbClr val="E0F2FC"/>
          </a:solidFill>
          <a:ln>
            <a:noFill/>
          </a:ln>
        </p:spPr>
        <p:txBody>
          <a:bodyPr rtlCol="0" anchor="ctr"/>
          <a:lstStyle/>
          <a:p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Guess the relationship between Maggie and Mr Zhou.</a:t>
            </a:r>
            <a:endParaRPr lang="en-US" altLang="zh-CN" sz="2400" b="1" dirty="0"/>
          </a:p>
          <a:p>
            <a:endParaRPr lang="en-US" altLang="zh-CN" sz="2400" b="1" dirty="0"/>
          </a:p>
          <a:p>
            <a:endParaRPr lang="en-US" altLang="zh-CN" sz="2400" b="1" dirty="0"/>
          </a:p>
          <a:p>
            <a:endParaRPr lang="en-US" altLang="zh-CN" sz="2400" b="1" dirty="0"/>
          </a:p>
          <a:p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 through the steps of part A1 and circle the key information.</a:t>
            </a:r>
            <a:endParaRPr lang="en-US" altLang="zh-C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2400" b="1" dirty="0"/>
          </a:p>
          <a:p>
            <a:endParaRPr lang="en-US" altLang="zh-CN" sz="2400" b="1" dirty="0"/>
          </a:p>
          <a:p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Put the steps in your own order.</a:t>
            </a:r>
            <a:endParaRPr lang="en-US" altLang="zh-C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39750" y="692785"/>
            <a:ext cx="2369820" cy="52197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rgbClr val="000000"/>
                </a:solidFill>
              </a:rPr>
              <a:t>Pre-listening</a:t>
            </a:r>
            <a:endParaRPr lang="zh-CN" altLang="en-US" sz="2800" b="1" dirty="0"/>
          </a:p>
        </p:txBody>
      </p:sp>
      <p:sp>
        <p:nvSpPr>
          <p:cNvPr id="12" name="下箭头 11"/>
          <p:cNvSpPr/>
          <p:nvPr/>
        </p:nvSpPr>
        <p:spPr bwMode="auto">
          <a:xfrm>
            <a:off x="3885704" y="4233168"/>
            <a:ext cx="360040" cy="648072"/>
          </a:xfrm>
          <a:prstGeom prst="downArrow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rtlCol="0" anchor="ctr"/>
          <a:lstStyle/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" name="下箭头 1"/>
          <p:cNvSpPr/>
          <p:nvPr/>
        </p:nvSpPr>
        <p:spPr bwMode="auto">
          <a:xfrm>
            <a:off x="3885704" y="2775843"/>
            <a:ext cx="360040" cy="648072"/>
          </a:xfrm>
          <a:prstGeom prst="downArrow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rtlCol="0" anchor="ctr"/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  <p:bldP spid="2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hp\Desktop\PPT-2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96" y="2856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矩形 6"/>
          <p:cNvSpPr/>
          <p:nvPr/>
        </p:nvSpPr>
        <p:spPr>
          <a:xfrm>
            <a:off x="539750" y="692785"/>
            <a:ext cx="2404745" cy="52197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rgbClr val="000000"/>
                </a:solidFill>
              </a:rPr>
              <a:t>Pre-listening</a:t>
            </a:r>
            <a:endParaRPr lang="zh-CN" altLang="en-US" sz="2800" b="1" dirty="0"/>
          </a:p>
        </p:txBody>
      </p:sp>
      <p:sp>
        <p:nvSpPr>
          <p:cNvPr id="17" name="文本框 16"/>
          <p:cNvSpPr txBox="1"/>
          <p:nvPr/>
        </p:nvSpPr>
        <p:spPr>
          <a:xfrm>
            <a:off x="683568" y="5050936"/>
            <a:ext cx="70567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/>
              <a:t>Your order is ___________________.</a:t>
            </a:r>
            <a:endParaRPr lang="zh-CN" altLang="en-US" sz="3200" dirty="0"/>
          </a:p>
        </p:txBody>
      </p:sp>
      <p:pic>
        <p:nvPicPr>
          <p:cNvPr id="5" name="图片 4" descr="TA@~TZ2GS%7`H{3S]XJD9AJ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125" y="1948815"/>
            <a:ext cx="7982585" cy="270002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 bwMode="auto">
          <a:xfrm>
            <a:off x="1814195" y="2698750"/>
            <a:ext cx="1640205" cy="28829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rtlCol="0" anchor="ctr"/>
          <a:lstStyle/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0" name="矩形 9"/>
          <p:cNvSpPr/>
          <p:nvPr/>
        </p:nvSpPr>
        <p:spPr bwMode="auto">
          <a:xfrm>
            <a:off x="6975475" y="3080385"/>
            <a:ext cx="1267460" cy="28829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rtlCol="0" anchor="ctr"/>
          <a:lstStyle/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3" name="矩形 12"/>
          <p:cNvSpPr/>
          <p:nvPr/>
        </p:nvSpPr>
        <p:spPr bwMode="auto">
          <a:xfrm>
            <a:off x="920750" y="3471545"/>
            <a:ext cx="1686560" cy="33083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rtlCol="0" anchor="ctr"/>
          <a:lstStyle/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4" name="矩形 13"/>
          <p:cNvSpPr/>
          <p:nvPr/>
        </p:nvSpPr>
        <p:spPr bwMode="auto">
          <a:xfrm>
            <a:off x="3082925" y="3936365"/>
            <a:ext cx="1490980" cy="28829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rtlCol="0" anchor="ctr"/>
          <a:lstStyle/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5" name="矩形 14"/>
          <p:cNvSpPr/>
          <p:nvPr/>
        </p:nvSpPr>
        <p:spPr bwMode="auto">
          <a:xfrm>
            <a:off x="3734435" y="4360545"/>
            <a:ext cx="767715" cy="28829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rtlCol="0" anchor="ctr"/>
          <a:lstStyle/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3" grpId="0" animBg="1"/>
      <p:bldP spid="13" grpId="0" animBg="1"/>
      <p:bldP spid="14" grpId="0" animBg="1"/>
      <p:bldP spid="15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hp\Desktop\PPT-2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672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27050" y="530225"/>
            <a:ext cx="2898775" cy="52197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800" b="1" dirty="0"/>
              <a:t>While-listening</a:t>
            </a:r>
            <a:endParaRPr lang="zh-CN" altLang="en-US" sz="2800" b="1" dirty="0"/>
          </a:p>
        </p:txBody>
      </p:sp>
      <p:sp>
        <p:nvSpPr>
          <p:cNvPr id="5" name="圆角矩形 4"/>
          <p:cNvSpPr/>
          <p:nvPr/>
        </p:nvSpPr>
        <p:spPr bwMode="auto">
          <a:xfrm>
            <a:off x="3308985" y="1898015"/>
            <a:ext cx="2526665" cy="791845"/>
          </a:xfrm>
          <a:prstGeom prst="roundRect">
            <a:avLst/>
          </a:prstGeom>
          <a:solidFill>
            <a:srgbClr val="E0F2FC"/>
          </a:solidFill>
          <a:ln>
            <a:noFill/>
          </a:ln>
        </p:spPr>
        <p:txBody>
          <a:bodyPr rtlCol="0" anchor="ctr"/>
          <a:lstStyle/>
          <a:p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Listen and check.</a:t>
            </a:r>
            <a:endParaRPr lang="en-US" altLang="zh-C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图片 7" descr="dreamstime_l_9400108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54478" y="4652243"/>
            <a:ext cx="1403648" cy="13411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2974594"/>
            <a:ext cx="7114989" cy="1067892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1187624" y="3013501"/>
            <a:ext cx="7056784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        e        a        d        b</a:t>
            </a:r>
            <a:endParaRPr lang="zh-CN" alt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hp\Desktop\PPT-2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77899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圆角矩形 4"/>
          <p:cNvSpPr/>
          <p:nvPr/>
        </p:nvSpPr>
        <p:spPr bwMode="auto">
          <a:xfrm>
            <a:off x="2149475" y="1097915"/>
            <a:ext cx="4984750" cy="523240"/>
          </a:xfrm>
          <a:prstGeom prst="roundRect">
            <a:avLst/>
          </a:prstGeom>
          <a:solidFill>
            <a:srgbClr val="E0F2FC"/>
          </a:solidFill>
          <a:ln>
            <a:noFill/>
          </a:ln>
        </p:spPr>
        <p:txBody>
          <a:bodyPr rtlCol="0" anchor="ctr"/>
          <a:lstStyle/>
          <a:p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Listen again and complete the notes,</a:t>
            </a:r>
            <a:endParaRPr lang="en-US" altLang="zh-C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5"/>
          <p:cNvSpPr txBox="1"/>
          <p:nvPr/>
        </p:nvSpPr>
        <p:spPr>
          <a:xfrm>
            <a:off x="483235" y="163195"/>
            <a:ext cx="2882265" cy="52197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800" b="1" dirty="0"/>
              <a:t>While-listening</a:t>
            </a:r>
            <a:endParaRPr lang="zh-CN" altLang="en-US" sz="2800" b="1" dirty="0"/>
          </a:p>
        </p:txBody>
      </p:sp>
      <p:sp>
        <p:nvSpPr>
          <p:cNvPr id="3" name="文本框 2"/>
          <p:cNvSpPr txBox="1"/>
          <p:nvPr/>
        </p:nvSpPr>
        <p:spPr>
          <a:xfrm>
            <a:off x="5253980" y="2401354"/>
            <a:ext cx="3635896" cy="3105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zh-CN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________________</a:t>
            </a:r>
            <a:endParaRPr lang="en-US" altLang="zh-CN" sz="28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40000"/>
              </a:lnSpc>
            </a:pPr>
            <a:r>
              <a:rPr lang="en-US" altLang="zh-CN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________________</a:t>
            </a:r>
            <a:endParaRPr lang="zh-CN" altLang="en-US" sz="28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40000"/>
              </a:lnSpc>
            </a:pPr>
            <a:r>
              <a:rPr lang="en-US" altLang="zh-CN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________________</a:t>
            </a:r>
            <a:endParaRPr lang="zh-CN" altLang="en-US" sz="28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40000"/>
              </a:lnSpc>
            </a:pPr>
            <a:r>
              <a:rPr lang="en-US" altLang="zh-CN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________________</a:t>
            </a:r>
            <a:endParaRPr lang="zh-CN" altLang="en-US" sz="28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40000"/>
              </a:lnSpc>
            </a:pPr>
            <a:r>
              <a:rPr lang="en-US" altLang="zh-CN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________________</a:t>
            </a:r>
            <a:endParaRPr lang="en-US" altLang="zh-CN" sz="28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630284" y="2373600"/>
            <a:ext cx="3017173" cy="3105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lnSpc>
                <a:spcPct val="140000"/>
              </a:lnSpc>
            </a:pPr>
            <a:r>
              <a:rPr lang="en-US" altLang="zh-CN" dirty="0">
                <a:solidFill>
                  <a:schemeClr val="accent1">
                    <a:lumMod val="50000"/>
                  </a:schemeClr>
                </a:solidFill>
              </a:rPr>
              <a:t>learn a useful skill  </a:t>
            </a:r>
            <a:endParaRPr lang="en-US" altLang="zh-CN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lnSpc>
                <a:spcPct val="140000"/>
              </a:lnSpc>
            </a:pPr>
            <a:r>
              <a:rPr lang="en-US" altLang="zh-CN" dirty="0">
                <a:solidFill>
                  <a:schemeClr val="accent1">
                    <a:lumMod val="50000"/>
                  </a:schemeClr>
                </a:solidFill>
              </a:rPr>
              <a:t>short story writing  </a:t>
            </a:r>
            <a:endParaRPr lang="en-US" altLang="zh-CN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lnSpc>
                <a:spcPct val="140000"/>
              </a:lnSpc>
            </a:pPr>
            <a:r>
              <a:rPr lang="en-US" altLang="zh-CN" dirty="0">
                <a:solidFill>
                  <a:schemeClr val="accent1">
                    <a:lumMod val="50000"/>
                  </a:schemeClr>
                </a:solidFill>
              </a:rPr>
              <a:t>club leader  </a:t>
            </a:r>
            <a:endParaRPr lang="en-US" altLang="zh-CN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lnSpc>
                <a:spcPct val="140000"/>
              </a:lnSpc>
            </a:pPr>
            <a:r>
              <a:rPr lang="en-US" altLang="zh-CN" dirty="0">
                <a:solidFill>
                  <a:schemeClr val="accent1">
                    <a:lumMod val="50000"/>
                  </a:schemeClr>
                </a:solidFill>
              </a:rPr>
              <a:t>activities  </a:t>
            </a:r>
            <a:endParaRPr lang="en-US" altLang="zh-CN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lnSpc>
                <a:spcPct val="140000"/>
              </a:lnSpc>
            </a:pPr>
            <a:r>
              <a:rPr lang="en-US" altLang="zh-CN" dirty="0">
                <a:solidFill>
                  <a:schemeClr val="accent1">
                    <a:lumMod val="50000"/>
                  </a:schemeClr>
                </a:solidFill>
              </a:rPr>
              <a:t>find new members</a:t>
            </a:r>
            <a:endParaRPr lang="en-US" altLang="zh-CN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060" y="1737360"/>
            <a:ext cx="4207510" cy="48298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hp\Desktop\PPT-2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4624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5"/>
          <p:cNvSpPr txBox="1"/>
          <p:nvPr/>
        </p:nvSpPr>
        <p:spPr>
          <a:xfrm>
            <a:off x="393700" y="479425"/>
            <a:ext cx="2910205" cy="52197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800" b="1" dirty="0"/>
              <a:t>While-listening</a:t>
            </a:r>
            <a:endParaRPr lang="zh-CN" altLang="en-US" sz="2800" b="1" dirty="0"/>
          </a:p>
        </p:txBody>
      </p:sp>
      <p:sp>
        <p:nvSpPr>
          <p:cNvPr id="2" name="文本框 1"/>
          <p:cNvSpPr txBox="1"/>
          <p:nvPr/>
        </p:nvSpPr>
        <p:spPr>
          <a:xfrm>
            <a:off x="1254125" y="1715770"/>
            <a:ext cx="6843395" cy="1012190"/>
          </a:xfrm>
          <a:prstGeom prst="rect">
            <a:avLst/>
          </a:prstGeom>
          <a:solidFill>
            <a:srgbClr val="E0F2FC"/>
          </a:solidFill>
          <a:ln>
            <a:noFill/>
          </a:ln>
        </p:spPr>
        <p:txBody>
          <a:bodyPr rtlCol="0" anchor="ctr"/>
          <a:lstStyle>
            <a:defPPr>
              <a:defRPr lang="zh-CN"/>
            </a:defPPr>
            <a:lvl1pPr>
              <a:defRPr sz="2400" b="1"/>
            </a:lvl1pPr>
          </a:lstStyle>
          <a:p>
            <a:pPr>
              <a:lnSpc>
                <a:spcPct val="120000"/>
              </a:lnSpc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Listen for emotions and personalities 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according to the wording and their intonation. 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表格 13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575112" y="3127264"/>
          <a:ext cx="7992888" cy="23869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4296"/>
                <a:gridCol w="2664296"/>
                <a:gridCol w="2664296"/>
              </a:tblGrid>
              <a:tr h="795655">
                <a:tc>
                  <a:txBody>
                    <a:bodyPr/>
                    <a:lstStyle/>
                    <a:p>
                      <a:pPr algn="ctr"/>
                      <a:endParaRPr lang="zh-CN" altLang="en-US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Identity</a:t>
                      </a:r>
                      <a:endParaRPr lang="zh-CN" altLang="en-US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Personality</a:t>
                      </a:r>
                      <a:endParaRPr lang="zh-CN" altLang="en-US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79551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Maggie</a:t>
                      </a:r>
                      <a:r>
                        <a:rPr lang="en-US" altLang="zh-CN" sz="2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zh-CN" altLang="en-US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student </a:t>
                      </a:r>
                      <a:endParaRPr lang="zh-CN" altLang="en-US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respectful, …</a:t>
                      </a:r>
                      <a:endParaRPr lang="zh-CN" altLang="en-US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795519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Mr Zhou</a:t>
                      </a:r>
                      <a:endParaRPr lang="zh-CN" altLang="en-US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zh-CN" altLang="en-US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zh-CN" altLang="en-US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hp\Desktop\PPT-2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9255" y="467360"/>
            <a:ext cx="2711450" cy="52197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800" b="1" dirty="0"/>
              <a:t>Post-listening</a:t>
            </a:r>
            <a:endParaRPr lang="zh-CN" alt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043608" y="1772816"/>
            <a:ext cx="49685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dirty="0"/>
          </a:p>
          <a:p>
            <a:endParaRPr lang="en-US" altLang="zh-CN" dirty="0"/>
          </a:p>
          <a:p>
            <a:endParaRPr lang="zh-CN" alt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4689475" y="3757295"/>
            <a:ext cx="3484245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600"/>
            </a:lvl1pPr>
          </a:lstStyle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Prediction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Intonation 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Note-taking 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043261" y="2046899"/>
            <a:ext cx="31300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i="1" dirty="0">
                <a:solidFill>
                  <a:srgbClr val="FF0000"/>
                </a:solidFill>
              </a:rPr>
              <a:t>Retelling </a:t>
            </a:r>
            <a:endParaRPr lang="en-US" altLang="zh-CN" sz="2800" b="1" i="1" dirty="0">
              <a:solidFill>
                <a:srgbClr val="FF0000"/>
              </a:solidFill>
            </a:endParaRPr>
          </a:p>
          <a:p>
            <a:r>
              <a:rPr lang="en-US" altLang="zh-CN" sz="2800" b="1" i="1" dirty="0">
                <a:solidFill>
                  <a:srgbClr val="FF0000"/>
                </a:solidFill>
              </a:rPr>
              <a:t>the main points</a:t>
            </a:r>
            <a:endParaRPr lang="zh-CN" altLang="en-US" sz="2800" b="1" i="1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17531" y="4214442"/>
            <a:ext cx="49685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i="1" dirty="0">
                <a:solidFill>
                  <a:srgbClr val="FF0000"/>
                </a:solidFill>
              </a:rPr>
              <a:t>Summarizing </a:t>
            </a:r>
            <a:endParaRPr lang="en-US" altLang="zh-CN" sz="2800" b="1" i="1" dirty="0">
              <a:solidFill>
                <a:srgbClr val="FF0000"/>
              </a:solidFill>
            </a:endParaRPr>
          </a:p>
          <a:p>
            <a:r>
              <a:rPr lang="en-US" altLang="zh-CN" sz="2800" b="1" i="1" dirty="0">
                <a:solidFill>
                  <a:srgbClr val="FF0000"/>
                </a:solidFill>
              </a:rPr>
              <a:t>listening strategies</a:t>
            </a:r>
            <a:endParaRPr lang="en-US" altLang="zh-CN" sz="2800" b="1" i="1" dirty="0">
              <a:solidFill>
                <a:srgbClr val="FF0000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593982" y="1356831"/>
            <a:ext cx="2417440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Who? </a:t>
            </a:r>
            <a:endParaRPr lang="en-US" altLang="zh-C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What? </a:t>
            </a:r>
            <a:endParaRPr lang="en-US" altLang="zh-C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How?</a:t>
            </a:r>
            <a:endParaRPr lang="zh-CN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6" grpId="0"/>
    </p:bldLst>
  </p:timing>
</p:sld>
</file>

<file path=ppt/tags/tag1.xml><?xml version="1.0" encoding="utf-8"?>
<p:tagLst xmlns:p="http://schemas.openxmlformats.org/presentationml/2006/main">
  <p:tag name="KSO_WM_UNIT_TABLE_BEAUTIFY" val="smartTable{5c5c95ce-3827-4412-ad62-cb828d214d5b}"/>
</p:tagLst>
</file>

<file path=ppt/tags/tag2.xml><?xml version="1.0" encoding="utf-8"?>
<p:tagLst xmlns:p="http://schemas.openxmlformats.org/presentationml/2006/main">
  <p:tag name="REFSHAPE" val="710437516"/>
  <p:tag name="KSO_WM_UNIT_PLACING_PICTURE_USER_VIEWPORT" val="{&quot;height&quot;:2112.0283464566928,&quot;width&quot;:2210.4692913385825}"/>
</p:tagLst>
</file>

<file path=ppt/tags/tag3.xml><?xml version="1.0" encoding="utf-8"?>
<p:tagLst xmlns:p="http://schemas.openxmlformats.org/presentationml/2006/main">
  <p:tag name="KSO_WPP_MARK_KEY" val="f56e3767-82d2-4186-a139-9b8f62b1986e"/>
  <p:tag name="COMMONDATA" val="eyJoZGlkIjoiYzJjMWZhMWRhZGQ3MjY2ODM4MDk1NmNmNjM2MjgxMmEifQ=="/>
</p:tagLst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6">
            <a:lumMod val="60000"/>
            <a:lumOff val="40000"/>
          </a:schemeClr>
        </a:solidFill>
        <a:ln>
          <a:noFill/>
        </a:ln>
      </a:spPr>
      <a:bodyPr anchor="ctr"/>
      <a:lstStyle>
        <a:defPPr algn="ctr" eaLnBrk="1" hangingPunct="1">
          <a:lnSpc>
            <a:spcPct val="100000"/>
          </a:lnSpc>
          <a:spcBef>
            <a:spcPct val="0"/>
          </a:spcBef>
          <a:buFont typeface="Arial" panose="020B0604020202020204" pitchFamily="34" charset="0"/>
          <a:buNone/>
          <a:defRPr sz="1800">
            <a:solidFill>
              <a:srgbClr val="FFFFFF"/>
            </a:solidFill>
            <a:latin typeface="宋体" panose="02010600030101010101" pitchFamily="2" charset="-122"/>
            <a:sym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1787</Words>
  <Application>WPS 演示</Application>
  <PresentationFormat>全屏显示(4:3)</PresentationFormat>
  <Paragraphs>137</Paragraphs>
  <Slides>15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6" baseType="lpstr">
      <vt:lpstr>Arial</vt:lpstr>
      <vt:lpstr>宋体</vt:lpstr>
      <vt:lpstr>Wingdings</vt:lpstr>
      <vt:lpstr>Times New Roman</vt:lpstr>
      <vt:lpstr>方正北魏楷书简体</vt:lpstr>
      <vt:lpstr>华文楷体</vt:lpstr>
      <vt:lpstr>方正大标宋简体</vt:lpstr>
      <vt:lpstr>Comic Sans MS</vt:lpstr>
      <vt:lpstr>微软雅黑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China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User</dc:creator>
  <cp:lastModifiedBy>熊圳</cp:lastModifiedBy>
  <cp:revision>529</cp:revision>
  <dcterms:created xsi:type="dcterms:W3CDTF">2014-10-10T12:32:00Z</dcterms:created>
  <dcterms:modified xsi:type="dcterms:W3CDTF">2023-03-31T06:03:24Z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2052-11.1.0.13703</vt:lpwstr>
  </property>
  <property fmtid="{D5CDD505-2E9C-101B-9397-08002B2CF9AE}" pid="3" name="ICV">
    <vt:lpwstr>5A66EA4D9D5F4F3BAC3F6C5EEF0B7054</vt:lpwstr>
  </property>
</Properties>
</file>