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3" r:id="rId4"/>
    <p:sldId id="306" r:id="rId5"/>
    <p:sldId id="307" r:id="rId6"/>
    <p:sldId id="308" r:id="rId7"/>
    <p:sldId id="309" r:id="rId8"/>
    <p:sldId id="310" r:id="rId9"/>
    <p:sldId id="312" r:id="rId10"/>
    <p:sldId id="311" r:id="rId11"/>
    <p:sldId id="313" r:id="rId12"/>
    <p:sldId id="314" r:id="rId13"/>
    <p:sldId id="326" r:id="rId14"/>
    <p:sldId id="323" r:id="rId15"/>
    <p:sldId id="324" r:id="rId16"/>
    <p:sldId id="325" r:id="rId17"/>
  </p:sldIdLst>
  <p:sldSz cx="12192000" cy="6858000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itchFamily="2" charset="-122"/>
        <a:ea typeface="等线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itchFamily="2" charset="-122"/>
        <a:ea typeface="等线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itchFamily="2" charset="-122"/>
        <a:ea typeface="等线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itchFamily="2" charset="-122"/>
        <a:ea typeface="等线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itchFamily="2" charset="-122"/>
        <a:ea typeface="等线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itchFamily="2" charset="-122"/>
        <a:ea typeface="等线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itchFamily="2" charset="-122"/>
        <a:ea typeface="等线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itchFamily="2" charset="-122"/>
        <a:ea typeface="等线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itchFamily="2" charset="-122"/>
        <a:ea typeface="等线" pitchFamily="2" charset="-122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AE2368"/>
    <a:srgbClr val="96F909"/>
    <a:srgbClr val="F6DA6D"/>
    <a:srgbClr val="F0A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/>
    <p:restoredTop sz="94660"/>
  </p:normalViewPr>
  <p:slideViewPr>
    <p:cSldViewPr snapToGrid="0" showGuides="1">
      <p:cViewPr varScale="1">
        <p:scale>
          <a:sx n="92" d="100"/>
          <a:sy n="92" d="100"/>
        </p:scale>
        <p:origin x="44" y="264"/>
      </p:cViewPr>
      <p:guideLst>
        <p:guide orient="horz" pos="2173"/>
        <p:guide orient="horz" pos="322"/>
        <p:guide orient="horz" pos="4245"/>
        <p:guide pos="3689"/>
        <p:guide pos="33"/>
        <p:guide pos="74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35C734-07F4-4015-B915-BE0D68CEB51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19154-5485-447A-A5EF-22466CAE594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35C734-07F4-4015-B915-BE0D68CEB51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19154-5485-447A-A5EF-22466CAE594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35C734-07F4-4015-B915-BE0D68CEB51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19154-5485-447A-A5EF-22466CAE594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35C734-07F4-4015-B915-BE0D68CEB51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19154-5485-447A-A5EF-22466CAE594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35C734-07F4-4015-B915-BE0D68CEB51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19154-5485-447A-A5EF-22466CAE594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35C734-07F4-4015-B915-BE0D68CEB51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19154-5485-447A-A5EF-22466CAE594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35C734-07F4-4015-B915-BE0D68CEB51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19154-5485-447A-A5EF-22466CAE594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35C734-07F4-4015-B915-BE0D68CEB51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19154-5485-447A-A5EF-22466CAE594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35C734-07F4-4015-B915-BE0D68CEB51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19154-5485-447A-A5EF-22466CAE594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35C734-07F4-4015-B915-BE0D68CEB51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19154-5485-447A-A5EF-22466CAE594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35C734-07F4-4015-B915-BE0D68CEB51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19154-5485-447A-A5EF-22466CAE594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35C734-07F4-4015-B915-BE0D68CEB51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19154-5485-447A-A5EF-22466CAE594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1" name="图片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4613" y="90488"/>
            <a:ext cx="12022137" cy="66452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0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" y="5715"/>
            <a:ext cx="12183110" cy="68465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19"/>
          <p:cNvSpPr/>
          <p:nvPr/>
        </p:nvSpPr>
        <p:spPr>
          <a:xfrm>
            <a:off x="1408113" y="301466"/>
            <a:ext cx="8872537" cy="119888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第一单元　走近细胞和组成细胞的分子</a:t>
            </a:r>
            <a:endParaRPr lang="zh-CN" altLang="en-US" sz="4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　细胞中的无机物、糖类和脂质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52" name="矩形 4"/>
          <p:cNvSpPr/>
          <p:nvPr/>
        </p:nvSpPr>
        <p:spPr>
          <a:xfrm>
            <a:off x="797560" y="1703070"/>
            <a:ext cx="10673715" cy="17119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ts val="316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【课标解读】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just" eaLnBrk="1" hangingPunct="1">
              <a:lnSpc>
                <a:spcPts val="316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概念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细胞是生物体结构与生命活动的基本单位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just" eaLnBrk="1" hangingPunct="1">
              <a:lnSpc>
                <a:spcPts val="316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1.细胞由多种多样的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分子组成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，包括水、无机盐、糖类、脂质、蛋白质和核酸等，其中蛋白质和核酸是两类最重要的生物大分子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4370" y="3519170"/>
            <a:ext cx="11273790" cy="3333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just" eaLnBrk="1" hangingPunct="1">
              <a:lnSpc>
                <a:spcPts val="3160"/>
              </a:lnSpc>
              <a:spcBef>
                <a:spcPct val="0"/>
              </a:spcBef>
              <a:buFontTx/>
              <a:buNone/>
            </a:pPr>
            <a:r>
              <a:rPr kumimoji="0" lang="en-US" altLang="zh-CN" sz="22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(1)</a:t>
            </a:r>
            <a:r>
              <a:rPr lang="en-US" altLang="zh-CN" sz="2200" b="1" kern="1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说出细胞主要由C、H、O、N、P、S 等</a:t>
            </a:r>
            <a:r>
              <a:rPr lang="en-US" altLang="zh-CN" sz="2200" b="1" kern="1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元素构成</a:t>
            </a:r>
            <a:r>
              <a:rPr lang="en-US" altLang="zh-CN" sz="2200" b="1" kern="1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，它们以碳链为骨架形成复杂的</a:t>
            </a:r>
            <a:r>
              <a:rPr lang="en-US" altLang="zh-CN" sz="2200" b="1" kern="1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生物大分子</a:t>
            </a:r>
            <a:endParaRPr lang="en-US" altLang="zh-CN" sz="2200" b="1" kern="1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just" eaLnBrk="1" hangingPunct="1">
              <a:lnSpc>
                <a:spcPts val="3160"/>
              </a:lnSpc>
              <a:spcBef>
                <a:spcPct val="0"/>
              </a:spcBef>
              <a:buFontTx/>
              <a:buNone/>
            </a:pPr>
            <a:r>
              <a:rPr lang="en-US" altLang="zh-CN" sz="2200" b="1" kern="1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(2)指出</a:t>
            </a:r>
            <a:r>
              <a:rPr lang="en-US" altLang="zh-CN" sz="2200" b="1" kern="1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水</a:t>
            </a:r>
            <a:r>
              <a:rPr lang="en-US" altLang="zh-CN" sz="2200" b="1" kern="1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大约占细胞重量的2/3，以自由水和结合水的</a:t>
            </a:r>
            <a:r>
              <a:rPr lang="en-US" altLang="zh-CN" sz="2200" b="1" kern="1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形式</a:t>
            </a:r>
            <a:r>
              <a:rPr lang="en-US" altLang="zh-CN" sz="2200" b="1" kern="1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存在，赋予了细胞许多特性，在生命活动中具有</a:t>
            </a:r>
            <a:r>
              <a:rPr lang="en-US" altLang="zh-CN" sz="2200" b="1" kern="1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重要作用</a:t>
            </a:r>
            <a:endParaRPr lang="en-US" altLang="zh-CN" sz="2200" b="1" kern="1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just" eaLnBrk="1" hangingPunct="1">
              <a:lnSpc>
                <a:spcPts val="3160"/>
              </a:lnSpc>
              <a:spcBef>
                <a:spcPct val="0"/>
              </a:spcBef>
              <a:buFontTx/>
              <a:buNone/>
            </a:pPr>
            <a:r>
              <a:rPr lang="en-US" altLang="zh-CN" sz="2200" b="1" kern="1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(3)举例说出</a:t>
            </a:r>
            <a:r>
              <a:rPr lang="en-US" altLang="zh-CN" sz="2200" b="1" kern="1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无机盐</a:t>
            </a:r>
            <a:r>
              <a:rPr lang="en-US" altLang="zh-CN" sz="2200" b="1" kern="1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在细胞内含量虽少，但与生命活动密切相关</a:t>
            </a:r>
            <a:endParaRPr lang="en-US" altLang="zh-CN" sz="2200" b="1" kern="1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just" eaLnBrk="1" hangingPunct="1">
              <a:lnSpc>
                <a:spcPts val="3160"/>
              </a:lnSpc>
              <a:spcBef>
                <a:spcPct val="0"/>
              </a:spcBef>
              <a:buFontTx/>
              <a:buNone/>
            </a:pPr>
            <a:r>
              <a:rPr lang="en-US" altLang="zh-CN" sz="2200" b="1" kern="1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(4)概述</a:t>
            </a:r>
            <a:r>
              <a:rPr lang="en-US" altLang="zh-CN" sz="2200" b="1" kern="1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糖类</a:t>
            </a:r>
            <a:r>
              <a:rPr lang="en-US" altLang="zh-CN" sz="2200" b="1" kern="1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有多种类型，它们既是细胞的重要结构成分，又是生命活动的主要能源物质</a:t>
            </a:r>
            <a:endParaRPr lang="en-US" altLang="zh-CN" sz="2200" b="1" kern="1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just" eaLnBrk="1" hangingPunct="1">
              <a:lnSpc>
                <a:spcPts val="3160"/>
              </a:lnSpc>
              <a:spcBef>
                <a:spcPct val="0"/>
              </a:spcBef>
              <a:buFontTx/>
              <a:buNone/>
            </a:pPr>
            <a:r>
              <a:rPr lang="en-US" altLang="zh-CN" sz="2200" b="1" kern="1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(5)举例说出不同种类的</a:t>
            </a:r>
            <a:r>
              <a:rPr lang="en-US" altLang="zh-CN" sz="2200" b="1" kern="1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脂质</a:t>
            </a:r>
            <a:r>
              <a:rPr lang="en-US" altLang="zh-CN" sz="2200" b="1" kern="1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对维持细胞结构和功能有重要作用</a:t>
            </a:r>
            <a:endParaRPr lang="en-US" altLang="zh-CN" sz="2200" b="1" kern="1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just" eaLnBrk="1" hangingPunct="1">
              <a:lnSpc>
                <a:spcPts val="3160"/>
              </a:lnSpc>
              <a:spcBef>
                <a:spcPct val="0"/>
              </a:spcBef>
              <a:buFontTx/>
              <a:buNone/>
            </a:pPr>
            <a:endParaRPr kumimoji="0" lang="zh-CN" altLang="en-US" sz="2200" b="1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55" name="文本框 8"/>
          <p:cNvSpPr txBox="1"/>
          <p:nvPr/>
        </p:nvSpPr>
        <p:spPr>
          <a:xfrm flipH="1">
            <a:off x="8591550" y="6250305"/>
            <a:ext cx="38798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怀铁一中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届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高三生物备课组</a:t>
            </a: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5" name="矩形 34"/>
          <p:cNvSpPr/>
          <p:nvPr/>
        </p:nvSpPr>
        <p:spPr>
          <a:xfrm>
            <a:off x="273050" y="50800"/>
            <a:ext cx="20116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二、研析教材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34"/>
          <p:cNvSpPr/>
          <p:nvPr/>
        </p:nvSpPr>
        <p:spPr>
          <a:xfrm>
            <a:off x="536575" y="530225"/>
            <a:ext cx="25044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、细胞中的糖类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lum bright="-12000" contrast="30000"/>
          </a:blip>
          <a:srcRect l="4641" t="47633" r="11240" b="15086"/>
          <a:stretch>
            <a:fillRect/>
          </a:stretch>
        </p:blipFill>
        <p:spPr>
          <a:xfrm>
            <a:off x="52070" y="1751965"/>
            <a:ext cx="6515100" cy="51339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lum bright="-12000" contrast="30000"/>
          </a:blip>
          <a:srcRect l="7026" t="66846" r="5115" b="5916"/>
          <a:stretch>
            <a:fillRect/>
          </a:stretch>
        </p:blipFill>
        <p:spPr>
          <a:xfrm>
            <a:off x="5071110" y="50800"/>
            <a:ext cx="7049135" cy="1828165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lum bright="-24000" contrast="42000"/>
          </a:blip>
          <a:srcRect l="75250" t="2098" r="2872" b="45075"/>
          <a:stretch>
            <a:fillRect/>
          </a:stretch>
        </p:blipFill>
        <p:spPr>
          <a:xfrm>
            <a:off x="9740900" y="1897380"/>
            <a:ext cx="2379345" cy="480695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lum bright="-24000" contrast="42000"/>
          </a:blip>
          <a:srcRect t="8014" r="9981" b="15670"/>
          <a:stretch>
            <a:fillRect/>
          </a:stretch>
        </p:blipFill>
        <p:spPr>
          <a:xfrm>
            <a:off x="6783705" y="3171190"/>
            <a:ext cx="3366135" cy="1498600"/>
          </a:xfrm>
          <a:prstGeom prst="rect">
            <a:avLst/>
          </a:prstGeom>
          <a:ln w="76200">
            <a:solidFill>
              <a:srgbClr val="AE2368"/>
            </a:solidFill>
          </a:ln>
        </p:spPr>
      </p:pic>
      <p:sp>
        <p:nvSpPr>
          <p:cNvPr id="6" name="椭圆 5"/>
          <p:cNvSpPr/>
          <p:nvPr/>
        </p:nvSpPr>
        <p:spPr>
          <a:xfrm>
            <a:off x="8071485" y="3206115"/>
            <a:ext cx="868680" cy="128524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下箭头 6"/>
          <p:cNvSpPr/>
          <p:nvPr/>
        </p:nvSpPr>
        <p:spPr>
          <a:xfrm flipV="1">
            <a:off x="8268335" y="1897380"/>
            <a:ext cx="396875" cy="11715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直角上箭头 7"/>
          <p:cNvSpPr/>
          <p:nvPr/>
        </p:nvSpPr>
        <p:spPr>
          <a:xfrm>
            <a:off x="6585585" y="4878070"/>
            <a:ext cx="2139950" cy="1644650"/>
          </a:xfrm>
          <a:prstGeom prst="bentUpArrow">
            <a:avLst>
              <a:gd name="adj1" fmla="val 12779"/>
              <a:gd name="adj2" fmla="val 1492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34"/>
          <p:cNvSpPr/>
          <p:nvPr/>
        </p:nvSpPr>
        <p:spPr>
          <a:xfrm>
            <a:off x="770255" y="1045845"/>
            <a:ext cx="3230880" cy="82994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糖的分类依据：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水解情况、分布、功能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34"/>
          <p:cNvSpPr/>
          <p:nvPr/>
        </p:nvSpPr>
        <p:spPr>
          <a:xfrm>
            <a:off x="9765030" y="1569720"/>
            <a:ext cx="99568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单糖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34"/>
          <p:cNvSpPr/>
          <p:nvPr/>
        </p:nvSpPr>
        <p:spPr>
          <a:xfrm>
            <a:off x="6783705" y="4086225"/>
            <a:ext cx="99568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二糖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34"/>
          <p:cNvSpPr/>
          <p:nvPr/>
        </p:nvSpPr>
        <p:spPr>
          <a:xfrm>
            <a:off x="1109980" y="4086225"/>
            <a:ext cx="99568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多糖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715" y="4632960"/>
            <a:ext cx="2009775" cy="141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5" name="矩形 34"/>
          <p:cNvSpPr/>
          <p:nvPr/>
        </p:nvSpPr>
        <p:spPr>
          <a:xfrm>
            <a:off x="273050" y="50800"/>
            <a:ext cx="20116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二、研析教材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34"/>
          <p:cNvSpPr/>
          <p:nvPr/>
        </p:nvSpPr>
        <p:spPr>
          <a:xfrm>
            <a:off x="536575" y="659130"/>
            <a:ext cx="25044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、细胞中的脂质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lum bright="-12000" contrast="24000"/>
          </a:blip>
          <a:stretch>
            <a:fillRect/>
          </a:stretch>
        </p:blipFill>
        <p:spPr>
          <a:xfrm>
            <a:off x="26670" y="2651125"/>
            <a:ext cx="8565515" cy="4232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lum bright="-12000" contrast="24000"/>
          </a:blip>
          <a:stretch>
            <a:fillRect/>
          </a:stretch>
        </p:blipFill>
        <p:spPr>
          <a:xfrm>
            <a:off x="4958080" y="13970"/>
            <a:ext cx="7189470" cy="4277995"/>
          </a:xfrm>
          <a:prstGeom prst="rect">
            <a:avLst/>
          </a:prstGeom>
        </p:spPr>
      </p:pic>
      <p:sp>
        <p:nvSpPr>
          <p:cNvPr id="10" name="矩形 34"/>
          <p:cNvSpPr/>
          <p:nvPr/>
        </p:nvSpPr>
        <p:spPr>
          <a:xfrm>
            <a:off x="273050" y="1258570"/>
            <a:ext cx="4450080" cy="11988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脂质分为：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脂肪、磷脂、胆固醇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l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594215" y="3736340"/>
            <a:ext cx="2621280" cy="3034665"/>
            <a:chOff x="14636" y="5451"/>
            <a:chExt cx="4128" cy="498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lum bright="-36000" contrast="54000"/>
            </a:blip>
            <a:stretch>
              <a:fillRect/>
            </a:stretch>
          </p:blipFill>
          <p:spPr>
            <a:xfrm>
              <a:off x="14636" y="5451"/>
              <a:ext cx="4021" cy="4987"/>
            </a:xfrm>
            <a:prstGeom prst="rect">
              <a:avLst/>
            </a:prstGeom>
          </p:spPr>
        </p:pic>
        <p:sp>
          <p:nvSpPr>
            <p:cNvPr id="12" name="矩形 34"/>
            <p:cNvSpPr/>
            <p:nvPr/>
          </p:nvSpPr>
          <p:spPr>
            <a:xfrm>
              <a:off x="14636" y="7146"/>
              <a:ext cx="4128" cy="75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l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糖类和脂质的转化</a:t>
              </a:r>
              <a:endPara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lum bright="-24000" contrast="48000"/>
          </a:blip>
          <a:srcRect t="7941"/>
          <a:stretch>
            <a:fillRect/>
          </a:stretch>
        </p:blipFill>
        <p:spPr>
          <a:xfrm>
            <a:off x="236855" y="1285875"/>
            <a:ext cx="5619750" cy="41668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lum bright="-24000" contrast="48000"/>
          </a:blip>
          <a:stretch>
            <a:fillRect/>
          </a:stretch>
        </p:blipFill>
        <p:spPr>
          <a:xfrm>
            <a:off x="6077585" y="963295"/>
            <a:ext cx="5989955" cy="4888865"/>
          </a:xfrm>
          <a:prstGeom prst="rect">
            <a:avLst/>
          </a:prstGeom>
        </p:spPr>
      </p:pic>
      <p:sp>
        <p:nvSpPr>
          <p:cNvPr id="3075" name="矩形 34"/>
          <p:cNvSpPr/>
          <p:nvPr/>
        </p:nvSpPr>
        <p:spPr>
          <a:xfrm>
            <a:off x="273050" y="50800"/>
            <a:ext cx="20116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二、研析教材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34"/>
          <p:cNvSpPr/>
          <p:nvPr/>
        </p:nvSpPr>
        <p:spPr>
          <a:xfrm>
            <a:off x="536575" y="659130"/>
            <a:ext cx="25044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、细胞中的脂质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2021205" y="1254760"/>
            <a:ext cx="2275205" cy="4737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34"/>
          <p:cNvSpPr/>
          <p:nvPr/>
        </p:nvSpPr>
        <p:spPr>
          <a:xfrm>
            <a:off x="273050" y="1083310"/>
            <a:ext cx="854710" cy="73723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P27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517515" y="50800"/>
            <a:ext cx="6682740" cy="1344930"/>
            <a:chOff x="8689" y="80"/>
            <a:chExt cx="10524" cy="211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lum bright="-30000" contrast="90000"/>
            </a:blip>
            <a:srcRect t="22294"/>
            <a:stretch>
              <a:fillRect/>
            </a:stretch>
          </p:blipFill>
          <p:spPr>
            <a:xfrm>
              <a:off x="8689" y="80"/>
              <a:ext cx="10525" cy="1983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8" name="矩形 34"/>
            <p:cNvSpPr/>
            <p:nvPr/>
          </p:nvSpPr>
          <p:spPr>
            <a:xfrm>
              <a:off x="15186" y="1038"/>
              <a:ext cx="1346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l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P25</a:t>
              </a:r>
              <a:endPara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64490" y="5264785"/>
            <a:ext cx="11596370" cy="1553210"/>
            <a:chOff x="574" y="8291"/>
            <a:chExt cx="18262" cy="244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lum bright="-18000" contrast="48000"/>
            </a:blip>
            <a:stretch>
              <a:fillRect/>
            </a:stretch>
          </p:blipFill>
          <p:spPr>
            <a:xfrm>
              <a:off x="574" y="8291"/>
              <a:ext cx="18263" cy="2322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11" name="矩形 34"/>
            <p:cNvSpPr/>
            <p:nvPr/>
          </p:nvSpPr>
          <p:spPr>
            <a:xfrm>
              <a:off x="13614" y="9577"/>
              <a:ext cx="1346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l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P25</a:t>
              </a:r>
              <a:endPara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11150" y="570865"/>
            <a:ext cx="11800840" cy="63696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1.判断正误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(1)在酸性土壤中，小麦可吸收利用土壤中的N2和NO(2018·全国卷I,3A)(  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(2)蛋白质结合Mg2+形成的血红蛋白参与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2运输(2018·全国卷Ⅱ，1C)(  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(3)固醇类激素进入靶细胞的过程属于主动运输(2018·全国卷Ⅱ，2B)(  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(4)淀粉水解成葡萄糖时伴随有ATP的生成(2017·海南卷，5A)(  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(5)膜中的磷脂分子是由胆固醇、脂肪酸和磷酸组成的(2016·全国卷Ⅲ，1D)(  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(6)脂肪比相同质量的多糖彻底氧化产能少(2014·海南卷，2C)(   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2.(2020·江苏卷，1)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下列关于细胞中无机化合物的叙述，正确的是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A.自由水是生化反应的介质，不直接参与生化反应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B结合水是细胞结构的重要组成成分，主要存在于液泡中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C.无机盐参与维持细胞的酸碱平衡，不参与有机物的合成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D.无机盐多以离子形式存在，对维持生命活动有重要作用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3.(2017·海南卷，4)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下列有关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无机盐的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叙述，错误的是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A.蔬菜中的草酸不利于机体对食物中钙的吸收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B.缺铁会导致哺乳动物血液运输O2的能力下降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和ATP一样，KH</a:t>
            </a:r>
            <a:r>
              <a:rPr lang="zh-CN" altLang="en-US" sz="2400" b="1" baseline="-250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PO</a:t>
            </a:r>
            <a:r>
              <a:rPr lang="en-US" altLang="zh-CN" sz="2400" b="1" baseline="-250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也能为生物体提供能量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D.植物秸秆燃烧产生的灰烬中含有丰富的无机盐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矩形 34"/>
          <p:cNvSpPr/>
          <p:nvPr/>
        </p:nvSpPr>
        <p:spPr>
          <a:xfrm>
            <a:off x="180975" y="106045"/>
            <a:ext cx="40944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三、重温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真题，经典重组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330180" y="879475"/>
            <a:ext cx="11410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✘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154920" y="1289685"/>
            <a:ext cx="11410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✘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738360" y="1630680"/>
            <a:ext cx="11410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✘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12530" y="1965325"/>
            <a:ext cx="11410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✘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725150" y="2348865"/>
            <a:ext cx="11410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✘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12530" y="2688590"/>
            <a:ext cx="11410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✘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738360" y="3136900"/>
            <a:ext cx="11410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10830" y="4981575"/>
            <a:ext cx="11410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14325" y="294640"/>
            <a:ext cx="11499215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4.(2020·江苏卷，17)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生物学实验常呈现“五颜六色”的变化。下列实验中溶液颜色变化的叙述正确的是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A.在新鲜的梨汁中加入斐林试剂，混匀后在加热条件下由无色变成砖红色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B.在厌氧发酵的果汁中加入酸性重铬酸钾溶液，混匀后由蓝色变成灰绿色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C.在DNA溶液中加入二苯胺试剂，混匀后在沸水浴条件下逐渐变成蓝色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D在氨基酸溶液中加入双缩脲试剂，混匀后逐渐变成紫色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.(不定项)(2020·山东卷，16)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棉花纤维由纤维细胞形成。蔗糖经膜蛋白SUT转运进入纤维细胞后逐渐积累，在纤维细胞的加厚期被大量水解后参与纤维素的合成。研究人员用普通棉花品系培育了SUT表达水平高的品系F,检测两品系植株开花后纤维细胞中的蔗糖含量，结果如图所示。下列说法正确的是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A.纤维素的基本组成单位是葡萄糖和果糖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B.曲线甲表示品系F纤维细胞中的蔗糖含量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C.15~18天曲线乙下降的主要原因是蔗糖被水解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后参与纤维素的合成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D.提高SUT的表达水平会使纤维细胞加厚期延后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6490" y="3706495"/>
            <a:ext cx="4567555" cy="305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672445" y="634365"/>
            <a:ext cx="11410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40475" y="3980180"/>
            <a:ext cx="11360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BC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380365" y="3014980"/>
            <a:ext cx="2763520" cy="5219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组成细胞的分子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44595" y="1556385"/>
            <a:ext cx="25184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组成细胞的元素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左大括号 7"/>
          <p:cNvSpPr/>
          <p:nvPr/>
        </p:nvSpPr>
        <p:spPr>
          <a:xfrm>
            <a:off x="3385820" y="1360805"/>
            <a:ext cx="226695" cy="3549015"/>
          </a:xfrm>
          <a:prstGeom prst="leftBrace">
            <a:avLst/>
          </a:prstGeom>
          <a:ln w="476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/>
          <p:nvPr/>
        </p:nvCxnSpPr>
        <p:spPr>
          <a:xfrm>
            <a:off x="4940300" y="2180590"/>
            <a:ext cx="10795" cy="1612265"/>
          </a:xfrm>
          <a:prstGeom prst="straightConnector1">
            <a:avLst/>
          </a:prstGeom>
          <a:ln w="857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747770" y="3935730"/>
            <a:ext cx="27825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组成细胞的化合物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左大括号 9"/>
          <p:cNvSpPr/>
          <p:nvPr/>
        </p:nvSpPr>
        <p:spPr>
          <a:xfrm>
            <a:off x="6263005" y="1078230"/>
            <a:ext cx="497840" cy="1416050"/>
          </a:xfrm>
          <a:prstGeom prst="leftBrace">
            <a:avLst>
              <a:gd name="adj1" fmla="val 8333"/>
              <a:gd name="adj2" fmla="val 50000"/>
            </a:avLst>
          </a:prstGeom>
          <a:ln w="476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左大括号 16"/>
          <p:cNvSpPr/>
          <p:nvPr/>
        </p:nvSpPr>
        <p:spPr>
          <a:xfrm>
            <a:off x="6530340" y="2834640"/>
            <a:ext cx="283210" cy="2625090"/>
          </a:xfrm>
          <a:prstGeom prst="leftBrace">
            <a:avLst>
              <a:gd name="adj1" fmla="val 8333"/>
              <a:gd name="adj2" fmla="val 50000"/>
            </a:avLst>
          </a:prstGeom>
          <a:ln w="476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6760845" y="1133475"/>
            <a:ext cx="189547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大量元素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微量元素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977890" y="1169035"/>
            <a:ext cx="5524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量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898640" y="2834640"/>
            <a:ext cx="189547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无机物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有机物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8181340" y="2446020"/>
            <a:ext cx="303530" cy="1328420"/>
          </a:xfrm>
          <a:prstGeom prst="leftBrace">
            <a:avLst>
              <a:gd name="adj1" fmla="val 8333"/>
              <a:gd name="adj2" fmla="val 50000"/>
            </a:avLst>
          </a:prstGeom>
          <a:ln w="476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8484870" y="2498090"/>
            <a:ext cx="11779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无机盐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509000" y="4091305"/>
            <a:ext cx="136652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糖类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脂质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蛋白质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核酸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左大括号 25"/>
          <p:cNvSpPr/>
          <p:nvPr/>
        </p:nvSpPr>
        <p:spPr>
          <a:xfrm>
            <a:off x="8181340" y="4293235"/>
            <a:ext cx="303530" cy="1985645"/>
          </a:xfrm>
          <a:prstGeom prst="leftBrace">
            <a:avLst>
              <a:gd name="adj1" fmla="val 8333"/>
              <a:gd name="adj2" fmla="val 50000"/>
            </a:avLst>
          </a:prstGeom>
          <a:ln w="476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9076690" y="2735580"/>
            <a:ext cx="23469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存在形式、作用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403080" y="4449445"/>
            <a:ext cx="20389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种类、作用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342120" y="5654040"/>
            <a:ext cx="25285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          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结构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32" name="直接箭头连接符 31"/>
          <p:cNvCxnSpPr/>
          <p:nvPr/>
        </p:nvCxnSpPr>
        <p:spPr>
          <a:xfrm flipV="1">
            <a:off x="10060940" y="5881370"/>
            <a:ext cx="792480" cy="5715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34"/>
          <p:cNvSpPr/>
          <p:nvPr/>
        </p:nvSpPr>
        <p:spPr>
          <a:xfrm>
            <a:off x="273050" y="50800"/>
            <a:ext cx="20116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四、课堂小结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06190" y="4449445"/>
            <a:ext cx="26663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结构决定功能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380365" y="3014980"/>
            <a:ext cx="2763520" cy="5219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组成细胞的分子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44595" y="1556385"/>
            <a:ext cx="25184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组成细胞的元素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左大括号 7"/>
          <p:cNvSpPr/>
          <p:nvPr/>
        </p:nvSpPr>
        <p:spPr>
          <a:xfrm>
            <a:off x="3385820" y="1360805"/>
            <a:ext cx="226695" cy="3549015"/>
          </a:xfrm>
          <a:prstGeom prst="leftBrace">
            <a:avLst/>
          </a:prstGeom>
          <a:ln w="476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/>
          <p:nvPr/>
        </p:nvCxnSpPr>
        <p:spPr>
          <a:xfrm>
            <a:off x="4940300" y="2180590"/>
            <a:ext cx="10795" cy="1612265"/>
          </a:xfrm>
          <a:prstGeom prst="straightConnector1">
            <a:avLst/>
          </a:prstGeom>
          <a:ln w="857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" name="矩形 34"/>
          <p:cNvSpPr/>
          <p:nvPr/>
        </p:nvSpPr>
        <p:spPr>
          <a:xfrm>
            <a:off x="273050" y="50800"/>
            <a:ext cx="2646363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一、构建知识体系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47770" y="3935730"/>
            <a:ext cx="27825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组成细胞的化合物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左大括号 9"/>
          <p:cNvSpPr/>
          <p:nvPr/>
        </p:nvSpPr>
        <p:spPr>
          <a:xfrm>
            <a:off x="6263005" y="1078230"/>
            <a:ext cx="497840" cy="1416050"/>
          </a:xfrm>
          <a:prstGeom prst="leftBrace">
            <a:avLst>
              <a:gd name="adj1" fmla="val 8333"/>
              <a:gd name="adj2" fmla="val 50000"/>
            </a:avLst>
          </a:prstGeom>
          <a:ln w="476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左大括号 16"/>
          <p:cNvSpPr/>
          <p:nvPr/>
        </p:nvSpPr>
        <p:spPr>
          <a:xfrm>
            <a:off x="6530340" y="2834640"/>
            <a:ext cx="283210" cy="2625090"/>
          </a:xfrm>
          <a:prstGeom prst="leftBrace">
            <a:avLst>
              <a:gd name="adj1" fmla="val 8333"/>
              <a:gd name="adj2" fmla="val 50000"/>
            </a:avLst>
          </a:prstGeom>
          <a:ln w="476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6760845" y="1133475"/>
            <a:ext cx="189547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大量元素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微量元素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977890" y="1169035"/>
            <a:ext cx="5524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量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898640" y="2834640"/>
            <a:ext cx="189547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无机物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有机物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8181340" y="2446020"/>
            <a:ext cx="303530" cy="1328420"/>
          </a:xfrm>
          <a:prstGeom prst="leftBrace">
            <a:avLst>
              <a:gd name="adj1" fmla="val 8333"/>
              <a:gd name="adj2" fmla="val 50000"/>
            </a:avLst>
          </a:prstGeom>
          <a:ln w="476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8484870" y="2498090"/>
            <a:ext cx="11779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无机盐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509000" y="4091305"/>
            <a:ext cx="136652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糖类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脂质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蛋白质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核酸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左大括号 25"/>
          <p:cNvSpPr/>
          <p:nvPr/>
        </p:nvSpPr>
        <p:spPr>
          <a:xfrm>
            <a:off x="8181340" y="4293235"/>
            <a:ext cx="303530" cy="1985645"/>
          </a:xfrm>
          <a:prstGeom prst="leftBrace">
            <a:avLst>
              <a:gd name="adj1" fmla="val 8333"/>
              <a:gd name="adj2" fmla="val 50000"/>
            </a:avLst>
          </a:prstGeom>
          <a:ln w="476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9076690" y="2735580"/>
            <a:ext cx="23469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存在形式、作用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403080" y="4449445"/>
            <a:ext cx="20389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种类、作用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342120" y="5654040"/>
            <a:ext cx="25285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          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结构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32" name="直接箭头连接符 31"/>
          <p:cNvCxnSpPr/>
          <p:nvPr/>
        </p:nvCxnSpPr>
        <p:spPr>
          <a:xfrm flipV="1">
            <a:off x="10060940" y="5881370"/>
            <a:ext cx="792480" cy="5715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8" grpId="0" animBg="1"/>
      <p:bldP spid="9" grpId="0"/>
      <p:bldP spid="10" grpId="0" animBg="1"/>
      <p:bldP spid="17" grpId="0" animBg="1"/>
      <p:bldP spid="19" grpId="0"/>
      <p:bldP spid="20" grpId="0"/>
      <p:bldP spid="21" grpId="0"/>
      <p:bldP spid="23" grpId="0" animBg="1"/>
      <p:bldP spid="24" grpId="0"/>
      <p:bldP spid="25" grpId="0"/>
      <p:bldP spid="26" grpId="0" animBg="1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5" name="矩形 34"/>
          <p:cNvSpPr/>
          <p:nvPr/>
        </p:nvSpPr>
        <p:spPr>
          <a:xfrm>
            <a:off x="273050" y="50800"/>
            <a:ext cx="20116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二、研析教材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34"/>
          <p:cNvSpPr/>
          <p:nvPr/>
        </p:nvSpPr>
        <p:spPr>
          <a:xfrm>
            <a:off x="536575" y="732790"/>
            <a:ext cx="28092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组成细胞的元素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微信图片_202205061254101"/>
          <p:cNvPicPr>
            <a:picLocks noChangeAspect="1"/>
          </p:cNvPicPr>
          <p:nvPr/>
        </p:nvPicPr>
        <p:blipFill>
          <a:blip r:embed="rId1">
            <a:lum bright="-12000" contrast="24000"/>
          </a:blip>
          <a:stretch>
            <a:fillRect/>
          </a:stretch>
        </p:blipFill>
        <p:spPr>
          <a:xfrm>
            <a:off x="536575" y="2317115"/>
            <a:ext cx="4879340" cy="4161790"/>
          </a:xfrm>
          <a:prstGeom prst="rect">
            <a:avLst/>
          </a:prstGeom>
        </p:spPr>
      </p:pic>
      <p:pic>
        <p:nvPicPr>
          <p:cNvPr id="4" name="图片 3" descr="微信图片_202205061254104"/>
          <p:cNvPicPr>
            <a:picLocks noChangeAspect="1"/>
          </p:cNvPicPr>
          <p:nvPr/>
        </p:nvPicPr>
        <p:blipFill>
          <a:blip r:embed="rId2">
            <a:lum bright="-6000" contrast="30000"/>
          </a:blip>
          <a:srcRect l="24252" t="3760" r="23309" b="43664"/>
          <a:stretch>
            <a:fillRect/>
          </a:stretch>
        </p:blipFill>
        <p:spPr>
          <a:xfrm>
            <a:off x="6129655" y="151765"/>
            <a:ext cx="5843905" cy="65538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80770" y="1440815"/>
            <a:ext cx="34334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来源：无机自然界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76340" y="658495"/>
            <a:ext cx="5697855" cy="1512570"/>
          </a:xfrm>
          <a:prstGeom prst="rect">
            <a:avLst/>
          </a:prstGeom>
          <a:noFill/>
          <a:ln w="5715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129020" y="4958080"/>
            <a:ext cx="5844540" cy="460375"/>
          </a:xfrm>
          <a:prstGeom prst="rect">
            <a:avLst/>
          </a:prstGeom>
          <a:solidFill>
            <a:schemeClr val="bg1">
              <a:alpha val="88000"/>
            </a:schemeClr>
          </a:solidFill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细胞中各元素的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相对含量不同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于无机环境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72915" y="2317115"/>
            <a:ext cx="1143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P16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7671435" y="901065"/>
            <a:ext cx="1283970" cy="421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9161145" y="1175385"/>
            <a:ext cx="1283970" cy="421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bldLvl="0" animBg="1"/>
      <p:bldP spid="5" grpId="0" bldLvl="0" animBg="1"/>
      <p:bldP spid="2" grpId="0" bldLvl="0" animBg="1"/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5" name="矩形 34"/>
          <p:cNvSpPr/>
          <p:nvPr/>
        </p:nvSpPr>
        <p:spPr>
          <a:xfrm>
            <a:off x="273050" y="50800"/>
            <a:ext cx="20116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二、研析教材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34"/>
          <p:cNvSpPr/>
          <p:nvPr/>
        </p:nvSpPr>
        <p:spPr>
          <a:xfrm>
            <a:off x="536575" y="732790"/>
            <a:ext cx="28092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组成细胞的元素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微信图片_202205061254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775" y="1960880"/>
            <a:ext cx="3359785" cy="4483100"/>
          </a:xfrm>
          <a:prstGeom prst="rect">
            <a:avLst/>
          </a:prstGeom>
        </p:spPr>
      </p:pic>
      <p:pic>
        <p:nvPicPr>
          <p:cNvPr id="4" name="图片 3" descr="微信图片_202205061254104"/>
          <p:cNvPicPr>
            <a:picLocks noChangeAspect="1"/>
          </p:cNvPicPr>
          <p:nvPr/>
        </p:nvPicPr>
        <p:blipFill>
          <a:blip r:embed="rId2">
            <a:lum bright="-12000" contrast="30000"/>
          </a:blip>
          <a:srcRect l="19127" t="59192" r="21436"/>
          <a:stretch>
            <a:fillRect/>
          </a:stretch>
        </p:blipFill>
        <p:spPr>
          <a:xfrm>
            <a:off x="3535045" y="155575"/>
            <a:ext cx="8524240" cy="65462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676525" y="2181860"/>
            <a:ext cx="803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P16</a:t>
            </a:r>
            <a:endParaRPr lang="en-US" altLang="zh-CN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8295" y="1242060"/>
            <a:ext cx="882650" cy="452310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大量元素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166870" y="2644140"/>
            <a:ext cx="6644005" cy="3403600"/>
            <a:chOff x="6562" y="4164"/>
            <a:chExt cx="10463" cy="5360"/>
          </a:xfrm>
        </p:grpSpPr>
        <p:sp>
          <p:nvSpPr>
            <p:cNvPr id="10" name="矩形 9"/>
            <p:cNvSpPr/>
            <p:nvPr/>
          </p:nvSpPr>
          <p:spPr>
            <a:xfrm>
              <a:off x="6562" y="8988"/>
              <a:ext cx="5160" cy="53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圆角矩形标注 6"/>
            <p:cNvSpPr/>
            <p:nvPr/>
          </p:nvSpPr>
          <p:spPr>
            <a:xfrm>
              <a:off x="12831" y="4164"/>
              <a:ext cx="4195" cy="1338"/>
            </a:xfrm>
            <a:prstGeom prst="wedgeRoundRectCallout">
              <a:avLst>
                <a:gd name="adj1" fmla="val -85137"/>
                <a:gd name="adj2" fmla="val 33565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含量高</a:t>
              </a:r>
              <a:r>
                <a:rPr lang="zh-CN" altLang="en-US"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与组成细胞的</a:t>
              </a:r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化合物</a:t>
              </a:r>
              <a:r>
                <a:rPr lang="zh-CN" altLang="en-US"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有关</a:t>
              </a:r>
              <a:endPara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81330" y="6101715"/>
            <a:ext cx="2891155" cy="738505"/>
            <a:chOff x="758" y="9609"/>
            <a:chExt cx="4553" cy="1163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758" y="9609"/>
              <a:ext cx="1444" cy="12"/>
            </a:xfrm>
            <a:prstGeom prst="line">
              <a:avLst/>
            </a:prstGeom>
            <a:ln w="44450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34"/>
            <p:cNvSpPr/>
            <p:nvPr/>
          </p:nvSpPr>
          <p:spPr>
            <a:xfrm>
              <a:off x="3965" y="9667"/>
              <a:ext cx="1346" cy="110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ts val="238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微量元素</a:t>
              </a:r>
              <a:endPara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313555" y="50800"/>
            <a:ext cx="6395085" cy="6548755"/>
            <a:chOff x="531" y="1170"/>
            <a:chExt cx="10071" cy="9398"/>
          </a:xfrm>
        </p:grpSpPr>
        <p:grpSp>
          <p:nvGrpSpPr>
            <p:cNvPr id="14" name="组合 13"/>
            <p:cNvGrpSpPr/>
            <p:nvPr/>
          </p:nvGrpSpPr>
          <p:grpSpPr>
            <a:xfrm>
              <a:off x="531" y="1170"/>
              <a:ext cx="10071" cy="6506"/>
              <a:chOff x="531" y="1646"/>
              <a:chExt cx="8792" cy="6030"/>
            </a:xfrm>
          </p:grpSpPr>
          <p:pic>
            <p:nvPicPr>
              <p:cNvPr id="15" name="图片 14" descr="微信图片_20220506143114"/>
              <p:cNvPicPr>
                <a:picLocks noChangeAspect="1"/>
              </p:cNvPicPr>
              <p:nvPr/>
            </p:nvPicPr>
            <p:blipFill>
              <a:blip r:embed="rId3">
                <a:lum bright="-24000" contrast="42000"/>
              </a:blip>
              <a:srcRect t="51484" r="51303" b="30631"/>
              <a:stretch>
                <a:fillRect/>
              </a:stretch>
            </p:blipFill>
            <p:spPr>
              <a:xfrm>
                <a:off x="531" y="1646"/>
                <a:ext cx="8792" cy="5741"/>
              </a:xfrm>
              <a:prstGeom prst="rect">
                <a:avLst/>
              </a:prstGeom>
            </p:spPr>
          </p:pic>
          <p:pic>
            <p:nvPicPr>
              <p:cNvPr id="17" name="图片 16" descr="微信图片_20220506143114"/>
              <p:cNvPicPr>
                <a:picLocks noChangeAspect="1"/>
              </p:cNvPicPr>
              <p:nvPr/>
            </p:nvPicPr>
            <p:blipFill>
              <a:blip r:embed="rId3">
                <a:lum bright="-24000" contrast="42000"/>
              </a:blip>
              <a:srcRect l="50913" t="51980" r="1853" b="45842"/>
              <a:stretch>
                <a:fillRect/>
              </a:stretch>
            </p:blipFill>
            <p:spPr>
              <a:xfrm>
                <a:off x="625" y="6966"/>
                <a:ext cx="8669" cy="710"/>
              </a:xfrm>
              <a:prstGeom prst="rect">
                <a:avLst/>
              </a:prstGeom>
            </p:spPr>
          </p:pic>
        </p:grpSp>
        <p:pic>
          <p:nvPicPr>
            <p:cNvPr id="18" name="图片 17" descr="微信图片_20220506143123"/>
            <p:cNvPicPr>
              <a:picLocks noChangeAspect="1"/>
            </p:cNvPicPr>
            <p:nvPr/>
          </p:nvPicPr>
          <p:blipFill>
            <a:blip r:embed="rId4">
              <a:lum bright="-18000" contrast="36000"/>
            </a:blip>
            <a:srcRect l="53457" t="20852" b="71225"/>
            <a:stretch>
              <a:fillRect/>
            </a:stretch>
          </p:blipFill>
          <p:spPr>
            <a:xfrm>
              <a:off x="531" y="7530"/>
              <a:ext cx="10039" cy="303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8802" y="1170"/>
              <a:ext cx="1800" cy="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32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P19</a:t>
              </a:r>
              <a:endPara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205061254102"/>
          <p:cNvPicPr>
            <a:picLocks noChangeAspect="1"/>
          </p:cNvPicPr>
          <p:nvPr/>
        </p:nvPicPr>
        <p:blipFill>
          <a:blip r:embed="rId1">
            <a:lum bright="-18000" contrast="36000"/>
          </a:blip>
          <a:srcRect t="4228" r="6152"/>
          <a:stretch>
            <a:fillRect/>
          </a:stretch>
        </p:blipFill>
        <p:spPr>
          <a:xfrm>
            <a:off x="426720" y="1546860"/>
            <a:ext cx="5857875" cy="4356100"/>
          </a:xfrm>
          <a:prstGeom prst="rect">
            <a:avLst/>
          </a:prstGeom>
        </p:spPr>
      </p:pic>
      <p:pic>
        <p:nvPicPr>
          <p:cNvPr id="3" name="图片 2" descr="微信图片_202205061254103"/>
          <p:cNvPicPr>
            <a:picLocks noChangeAspect="1"/>
          </p:cNvPicPr>
          <p:nvPr/>
        </p:nvPicPr>
        <p:blipFill>
          <a:blip r:embed="rId2">
            <a:lum bright="-18000" contrast="36000"/>
          </a:blip>
          <a:srcRect t="29019" b="6769"/>
          <a:stretch>
            <a:fillRect/>
          </a:stretch>
        </p:blipFill>
        <p:spPr>
          <a:xfrm>
            <a:off x="7951470" y="1550035"/>
            <a:ext cx="4050030" cy="4427220"/>
          </a:xfrm>
          <a:prstGeom prst="rect">
            <a:avLst/>
          </a:prstGeom>
        </p:spPr>
      </p:pic>
      <p:sp>
        <p:nvSpPr>
          <p:cNvPr id="3075" name="矩形 34"/>
          <p:cNvSpPr/>
          <p:nvPr/>
        </p:nvSpPr>
        <p:spPr>
          <a:xfrm>
            <a:off x="273050" y="50800"/>
            <a:ext cx="20116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二、研析教材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34"/>
          <p:cNvSpPr/>
          <p:nvPr/>
        </p:nvSpPr>
        <p:spPr>
          <a:xfrm>
            <a:off x="536575" y="732790"/>
            <a:ext cx="31140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组成细胞的化合物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748655" y="1303655"/>
            <a:ext cx="5284470" cy="82994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水：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无机盐：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Na+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K+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Cl-</a:t>
            </a:r>
            <a:r>
              <a:rPr lang="zh-CN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HCO3-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endParaRPr 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34"/>
          <p:cNvSpPr/>
          <p:nvPr/>
        </p:nvSpPr>
        <p:spPr>
          <a:xfrm>
            <a:off x="5560695" y="5008245"/>
            <a:ext cx="927100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统计结果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67070" y="2134870"/>
            <a:ext cx="3942715" cy="15684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蛋白质：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S)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脂质：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、（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P)</a:t>
            </a:r>
            <a:endParaRPr 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核酸：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</a:t>
            </a:r>
            <a:endParaRPr 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糖类：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（一般）</a:t>
            </a:r>
            <a:endParaRPr 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1330" y="1546860"/>
            <a:ext cx="1143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P17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20506141950"/>
          <p:cNvPicPr>
            <a:picLocks noChangeAspect="1"/>
          </p:cNvPicPr>
          <p:nvPr/>
        </p:nvPicPr>
        <p:blipFill>
          <a:blip r:embed="rId1">
            <a:lum bright="-12000" contrast="30000"/>
          </a:blip>
          <a:stretch>
            <a:fillRect/>
          </a:stretch>
        </p:blipFill>
        <p:spPr>
          <a:xfrm>
            <a:off x="859155" y="1456690"/>
            <a:ext cx="10058400" cy="4008755"/>
          </a:xfrm>
          <a:prstGeom prst="rect">
            <a:avLst/>
          </a:prstGeom>
        </p:spPr>
      </p:pic>
      <p:sp>
        <p:nvSpPr>
          <p:cNvPr id="3075" name="矩形 34"/>
          <p:cNvSpPr/>
          <p:nvPr/>
        </p:nvSpPr>
        <p:spPr>
          <a:xfrm>
            <a:off x="273050" y="50800"/>
            <a:ext cx="20116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二、研析教材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34"/>
          <p:cNvSpPr/>
          <p:nvPr/>
        </p:nvSpPr>
        <p:spPr>
          <a:xfrm>
            <a:off x="536575" y="732790"/>
            <a:ext cx="31140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组成细胞的化合物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34"/>
          <p:cNvSpPr/>
          <p:nvPr/>
        </p:nvSpPr>
        <p:spPr>
          <a:xfrm>
            <a:off x="2988310" y="1456690"/>
            <a:ext cx="53644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检测生物组织中的糖类、脂肪和蛋白质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59685" y="4719320"/>
            <a:ext cx="687705" cy="39687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826000" y="4473575"/>
            <a:ext cx="650240" cy="39624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439660" y="5060950"/>
            <a:ext cx="913130" cy="34925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蛋白质</a:t>
            </a:r>
            <a:endParaRPr lang="zh-CN" altLang="en-US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59155" y="1456690"/>
            <a:ext cx="1143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P19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34"/>
          <p:cNvSpPr/>
          <p:nvPr/>
        </p:nvSpPr>
        <p:spPr>
          <a:xfrm>
            <a:off x="1122045" y="5465445"/>
            <a:ext cx="263080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实验原理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选材及试剂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步骤要点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bldLvl="0" animBg="1"/>
      <p:bldP spid="5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微信图片_20220506144232"/>
          <p:cNvPicPr>
            <a:picLocks noChangeAspect="1"/>
          </p:cNvPicPr>
          <p:nvPr/>
        </p:nvPicPr>
        <p:blipFill>
          <a:blip r:embed="rId1">
            <a:lum bright="-24000" contrast="42000"/>
          </a:blip>
          <a:stretch>
            <a:fillRect/>
          </a:stretch>
        </p:blipFill>
        <p:spPr>
          <a:xfrm>
            <a:off x="84455" y="1132840"/>
            <a:ext cx="7522845" cy="2785745"/>
          </a:xfrm>
          <a:prstGeom prst="rect">
            <a:avLst/>
          </a:prstGeom>
        </p:spPr>
      </p:pic>
      <p:sp>
        <p:nvSpPr>
          <p:cNvPr id="3075" name="矩形 34"/>
          <p:cNvSpPr/>
          <p:nvPr/>
        </p:nvSpPr>
        <p:spPr>
          <a:xfrm>
            <a:off x="273050" y="50800"/>
            <a:ext cx="20116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二、研析教材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34"/>
          <p:cNvSpPr/>
          <p:nvPr/>
        </p:nvSpPr>
        <p:spPr>
          <a:xfrm>
            <a:off x="536575" y="659130"/>
            <a:ext cx="21996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、细胞中的水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lum bright="-18000" contrast="42000"/>
          </a:blip>
          <a:srcRect l="8860" t="39876" r="4884" b="15115"/>
          <a:stretch>
            <a:fillRect/>
          </a:stretch>
        </p:blipFill>
        <p:spPr>
          <a:xfrm>
            <a:off x="7588885" y="635"/>
            <a:ext cx="4585335" cy="3596640"/>
          </a:xfrm>
          <a:prstGeom prst="rect">
            <a:avLst/>
          </a:prstGeom>
        </p:spPr>
      </p:pic>
      <p:pic>
        <p:nvPicPr>
          <p:cNvPr id="18" name="图片 17" descr="微信图片_20220506144308"/>
          <p:cNvPicPr>
            <a:picLocks noChangeAspect="1"/>
          </p:cNvPicPr>
          <p:nvPr/>
        </p:nvPicPr>
        <p:blipFill>
          <a:blip r:embed="rId3">
            <a:lum bright="-24000" contrast="42000"/>
          </a:blip>
          <a:srcRect l="63516" t="57233" r="4886" b="5806"/>
          <a:stretch>
            <a:fillRect/>
          </a:stretch>
        </p:blipFill>
        <p:spPr>
          <a:xfrm>
            <a:off x="6411595" y="3597275"/>
            <a:ext cx="3178175" cy="31248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lum bright="-18000" contrast="42000"/>
          </a:blip>
          <a:srcRect l="9587" t="15464" r="59281" b="17350"/>
          <a:stretch>
            <a:fillRect/>
          </a:stretch>
        </p:blipFill>
        <p:spPr>
          <a:xfrm>
            <a:off x="9589770" y="3284855"/>
            <a:ext cx="2584450" cy="2825115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>
            <a:off x="761365" y="1585595"/>
            <a:ext cx="2829560" cy="19050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728345" y="2905760"/>
            <a:ext cx="2829560" cy="19050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/>
        </p:nvGrpSpPr>
        <p:grpSpPr>
          <a:xfrm>
            <a:off x="3137535" y="288290"/>
            <a:ext cx="4451350" cy="995680"/>
            <a:chOff x="4941" y="454"/>
            <a:chExt cx="7010" cy="1568"/>
          </a:xfrm>
        </p:grpSpPr>
        <p:sp>
          <p:nvSpPr>
            <p:cNvPr id="13" name="矩形 34"/>
            <p:cNvSpPr/>
            <p:nvPr/>
          </p:nvSpPr>
          <p:spPr>
            <a:xfrm>
              <a:off x="6633" y="1088"/>
              <a:ext cx="4143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l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结构决定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功能</a:t>
              </a:r>
              <a:endPara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5" name="圆角右箭头 24"/>
            <p:cNvSpPr/>
            <p:nvPr/>
          </p:nvSpPr>
          <p:spPr>
            <a:xfrm>
              <a:off x="4941" y="454"/>
              <a:ext cx="7010" cy="1568"/>
            </a:xfrm>
            <a:prstGeom prst="bentArrow">
              <a:avLst>
                <a:gd name="adj1" fmla="val 25000"/>
                <a:gd name="adj2" fmla="val 32730"/>
                <a:gd name="adj3" fmla="val 42894"/>
                <a:gd name="adj4" fmla="val 4375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94840" y="2924810"/>
            <a:ext cx="4516120" cy="2719070"/>
            <a:chOff x="2984" y="4606"/>
            <a:chExt cx="7112" cy="4282"/>
          </a:xfrm>
        </p:grpSpPr>
        <p:sp>
          <p:nvSpPr>
            <p:cNvPr id="26" name="圆角右箭头 25"/>
            <p:cNvSpPr/>
            <p:nvPr/>
          </p:nvSpPr>
          <p:spPr>
            <a:xfrm flipV="1">
              <a:off x="2984" y="4606"/>
              <a:ext cx="7113" cy="4283"/>
            </a:xfrm>
            <a:prstGeom prst="bentArrow">
              <a:avLst>
                <a:gd name="adj1" fmla="val 10273"/>
                <a:gd name="adj2" fmla="val 9444"/>
                <a:gd name="adj3" fmla="val 22741"/>
                <a:gd name="adj4" fmla="val 16125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矩形 34"/>
            <p:cNvSpPr/>
            <p:nvPr/>
          </p:nvSpPr>
          <p:spPr>
            <a:xfrm>
              <a:off x="4727" y="7614"/>
              <a:ext cx="4143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l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结构决定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功能</a:t>
              </a:r>
              <a:endPara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4211955" y="3284855"/>
            <a:ext cx="1143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P20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5" name="矩形 34"/>
          <p:cNvSpPr/>
          <p:nvPr/>
        </p:nvSpPr>
        <p:spPr>
          <a:xfrm>
            <a:off x="273050" y="50800"/>
            <a:ext cx="20116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二、研析教材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34"/>
          <p:cNvSpPr/>
          <p:nvPr/>
        </p:nvSpPr>
        <p:spPr>
          <a:xfrm>
            <a:off x="536575" y="659130"/>
            <a:ext cx="21996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、细胞中的水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34"/>
          <p:cNvSpPr/>
          <p:nvPr/>
        </p:nvSpPr>
        <p:spPr>
          <a:xfrm>
            <a:off x="8363585" y="3983355"/>
            <a:ext cx="259207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自由水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结合水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与细胞代谢、抗逆性的关系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lum bright="-6000" contrast="12000"/>
          </a:blip>
          <a:srcRect l="15055" b="63642"/>
          <a:stretch>
            <a:fillRect/>
          </a:stretch>
        </p:blipFill>
        <p:spPr>
          <a:xfrm>
            <a:off x="7268210" y="50800"/>
            <a:ext cx="4782820" cy="30778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" y="1239520"/>
            <a:ext cx="7353300" cy="5475605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 flipV="1">
            <a:off x="1234440" y="1623060"/>
            <a:ext cx="2847975" cy="635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1252855" y="2001520"/>
            <a:ext cx="2829560" cy="19050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23265" y="2379345"/>
            <a:ext cx="2829560" cy="19050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140335" y="1239520"/>
            <a:ext cx="1143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P21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04520" y="4364355"/>
            <a:ext cx="6369685" cy="817880"/>
            <a:chOff x="952" y="6873"/>
            <a:chExt cx="10031" cy="1288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3274" y="6873"/>
              <a:ext cx="7531" cy="51"/>
            </a:xfrm>
            <a:prstGeom prst="line">
              <a:avLst/>
            </a:prstGeom>
            <a:ln w="44450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1139" y="7468"/>
              <a:ext cx="9845" cy="81"/>
            </a:xfrm>
            <a:prstGeom prst="line">
              <a:avLst/>
            </a:prstGeom>
            <a:ln w="44450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952" y="8153"/>
              <a:ext cx="5856" cy="8"/>
            </a:xfrm>
            <a:prstGeom prst="line">
              <a:avLst/>
            </a:prstGeom>
            <a:ln w="44450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矩形 17"/>
          <p:cNvSpPr/>
          <p:nvPr/>
        </p:nvSpPr>
        <p:spPr>
          <a:xfrm>
            <a:off x="5468620" y="4793615"/>
            <a:ext cx="990600" cy="38354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04520" y="5563235"/>
            <a:ext cx="2948940" cy="40259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10342880" y="2152015"/>
            <a:ext cx="1084580" cy="4356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7653655" y="2152015"/>
            <a:ext cx="838835" cy="4356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4" name="直接连接符 23"/>
          <p:cNvCxnSpPr/>
          <p:nvPr/>
        </p:nvCxnSpPr>
        <p:spPr>
          <a:xfrm flipV="1">
            <a:off x="2211070" y="3608070"/>
            <a:ext cx="4763770" cy="19050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bldLvl="0" animBg="1"/>
      <p:bldP spid="19" grpId="0" bldLvl="0" animBg="1"/>
      <p:bldP spid="22" grpId="0" bldLvl="0" animBg="1"/>
      <p:bldP spid="2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5" name="矩形 34"/>
          <p:cNvSpPr/>
          <p:nvPr/>
        </p:nvSpPr>
        <p:spPr>
          <a:xfrm>
            <a:off x="273050" y="50800"/>
            <a:ext cx="20116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二、研析教材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34"/>
          <p:cNvSpPr/>
          <p:nvPr/>
        </p:nvSpPr>
        <p:spPr>
          <a:xfrm>
            <a:off x="536575" y="659130"/>
            <a:ext cx="28092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、细胞中的无机盐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34"/>
          <p:cNvSpPr/>
          <p:nvPr/>
        </p:nvSpPr>
        <p:spPr>
          <a:xfrm>
            <a:off x="8312785" y="1119505"/>
            <a:ext cx="380809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存在形式：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离子（大多数）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lum bright="-18000" contrast="48000"/>
          </a:blip>
          <a:stretch>
            <a:fillRect/>
          </a:stretch>
        </p:blipFill>
        <p:spPr>
          <a:xfrm>
            <a:off x="-10160" y="1346200"/>
            <a:ext cx="7141845" cy="44513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lum bright="-30000" contrast="54000"/>
          </a:blip>
          <a:stretch>
            <a:fillRect/>
          </a:stretch>
        </p:blipFill>
        <p:spPr>
          <a:xfrm>
            <a:off x="7117080" y="3345815"/>
            <a:ext cx="5003800" cy="3303270"/>
          </a:xfrm>
          <a:prstGeom prst="rect">
            <a:avLst/>
          </a:prstGeom>
        </p:spPr>
      </p:pic>
      <p:sp>
        <p:nvSpPr>
          <p:cNvPr id="18" name="上弧形箭头 17"/>
          <p:cNvSpPr/>
          <p:nvPr/>
        </p:nvSpPr>
        <p:spPr>
          <a:xfrm rot="1380000">
            <a:off x="7057390" y="2127885"/>
            <a:ext cx="3541395" cy="106934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285865" y="5281930"/>
            <a:ext cx="1143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P22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lum bright="-18000" contrast="48000"/>
          </a:blip>
          <a:stretch>
            <a:fillRect/>
          </a:stretch>
        </p:blipFill>
        <p:spPr>
          <a:xfrm>
            <a:off x="1861185" y="3922395"/>
            <a:ext cx="8153400" cy="272669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1894</Words>
  <Application>WPS 演示</Application>
  <PresentationFormat/>
  <Paragraphs>273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Arial</vt:lpstr>
      <vt:lpstr>宋体</vt:lpstr>
      <vt:lpstr>Wingdings</vt:lpstr>
      <vt:lpstr>等线</vt:lpstr>
      <vt:lpstr>等线 Light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MD</cp:lastModifiedBy>
  <cp:revision>102</cp:revision>
  <dcterms:created xsi:type="dcterms:W3CDTF">2018-07-02T07:23:00Z</dcterms:created>
  <dcterms:modified xsi:type="dcterms:W3CDTF">2022-05-09T06:52:41Z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  <property fmtid="{D5CDD505-2E9C-101B-9397-08002B2CF9AE}" pid="3" name="ICV">
    <vt:lpwstr>30F9DA2B679441E2AC05019A95045E16</vt:lpwstr>
  </property>
</Properties>
</file>