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9" r:id="rId3"/>
    <p:sldId id="318" r:id="rId4"/>
    <p:sldId id="388" r:id="rId5"/>
    <p:sldId id="389" r:id="rId6"/>
    <p:sldId id="390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31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2" r:id="rId56"/>
    <p:sldId id="303" r:id="rId57"/>
    <p:sldId id="333" r:id="rId58"/>
    <p:sldId id="334" r:id="rId59"/>
    <p:sldId id="335" r:id="rId60"/>
    <p:sldId id="336" r:id="rId61"/>
    <p:sldId id="338" r:id="rId62"/>
    <p:sldId id="340" r:id="rId63"/>
    <p:sldId id="341" r:id="rId64"/>
    <p:sldId id="342" r:id="rId65"/>
    <p:sldId id="344" r:id="rId66"/>
    <p:sldId id="346" r:id="rId67"/>
    <p:sldId id="351" r:id="rId68"/>
    <p:sldId id="347" r:id="rId69"/>
    <p:sldId id="348" r:id="rId70"/>
    <p:sldId id="349" r:id="rId71"/>
    <p:sldId id="350" r:id="rId72"/>
    <p:sldId id="345" r:id="rId73"/>
    <p:sldId id="353" r:id="rId74"/>
  </p:sldIdLst>
  <p:sldSz cx="9144000" cy="6858000"/>
  <p:notesSz cx="9144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6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7" Type="http://schemas.openxmlformats.org/officeDocument/2006/relationships/tableStyles" Target="tableStyles.xml"/><Relationship Id="rId76" Type="http://schemas.openxmlformats.org/officeDocument/2006/relationships/viewProps" Target="viewProps.xml"/><Relationship Id="rId75" Type="http://schemas.openxmlformats.org/officeDocument/2006/relationships/presProps" Target="presProps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255775" y="0"/>
            <a:ext cx="7882128" cy="667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7665720" y="0"/>
            <a:ext cx="1225550" cy="685800"/>
          </a:xfrm>
          <a:custGeom>
            <a:avLst/>
            <a:gdLst/>
            <a:ahLst/>
            <a:cxnLst/>
            <a:rect l="l" t="t" r="r" b="b"/>
            <a:pathLst>
              <a:path w="1225550" h="685800">
                <a:moveTo>
                  <a:pt x="869524" y="0"/>
                </a:moveTo>
                <a:lnTo>
                  <a:pt x="355771" y="0"/>
                </a:lnTo>
                <a:lnTo>
                  <a:pt x="336085" y="5215"/>
                </a:lnTo>
                <a:lnTo>
                  <a:pt x="287584" y="21346"/>
                </a:lnTo>
                <a:lnTo>
                  <a:pt x="241954" y="39916"/>
                </a:lnTo>
                <a:lnTo>
                  <a:pt x="199450" y="60771"/>
                </a:lnTo>
                <a:lnTo>
                  <a:pt x="160329" y="83759"/>
                </a:lnTo>
                <a:lnTo>
                  <a:pt x="124850" y="108728"/>
                </a:lnTo>
                <a:lnTo>
                  <a:pt x="93267" y="135524"/>
                </a:lnTo>
                <a:lnTo>
                  <a:pt x="65839" y="163995"/>
                </a:lnTo>
                <a:lnTo>
                  <a:pt x="24472" y="225352"/>
                </a:lnTo>
                <a:lnTo>
                  <a:pt x="2804" y="291578"/>
                </a:lnTo>
                <a:lnTo>
                  <a:pt x="0" y="326135"/>
                </a:lnTo>
                <a:lnTo>
                  <a:pt x="2804" y="360692"/>
                </a:lnTo>
                <a:lnTo>
                  <a:pt x="24472" y="426918"/>
                </a:lnTo>
                <a:lnTo>
                  <a:pt x="65839" y="488275"/>
                </a:lnTo>
                <a:lnTo>
                  <a:pt x="93267" y="516746"/>
                </a:lnTo>
                <a:lnTo>
                  <a:pt x="124850" y="543543"/>
                </a:lnTo>
                <a:lnTo>
                  <a:pt x="160329" y="568511"/>
                </a:lnTo>
                <a:lnTo>
                  <a:pt x="199450" y="591499"/>
                </a:lnTo>
                <a:lnTo>
                  <a:pt x="241954" y="612354"/>
                </a:lnTo>
                <a:lnTo>
                  <a:pt x="287584" y="630924"/>
                </a:lnTo>
                <a:lnTo>
                  <a:pt x="336085" y="647055"/>
                </a:lnTo>
                <a:lnTo>
                  <a:pt x="387198" y="660596"/>
                </a:lnTo>
                <a:lnTo>
                  <a:pt x="440668" y="671394"/>
                </a:lnTo>
                <a:lnTo>
                  <a:pt x="496238" y="679295"/>
                </a:lnTo>
                <a:lnTo>
                  <a:pt x="553650" y="684148"/>
                </a:lnTo>
                <a:lnTo>
                  <a:pt x="612648" y="685799"/>
                </a:lnTo>
                <a:lnTo>
                  <a:pt x="671645" y="684148"/>
                </a:lnTo>
                <a:lnTo>
                  <a:pt x="729057" y="679295"/>
                </a:lnTo>
                <a:lnTo>
                  <a:pt x="784627" y="671394"/>
                </a:lnTo>
                <a:lnTo>
                  <a:pt x="838097" y="660596"/>
                </a:lnTo>
                <a:lnTo>
                  <a:pt x="889210" y="647055"/>
                </a:lnTo>
                <a:lnTo>
                  <a:pt x="937711" y="630924"/>
                </a:lnTo>
                <a:lnTo>
                  <a:pt x="983342" y="612354"/>
                </a:lnTo>
                <a:lnTo>
                  <a:pt x="1025845" y="591499"/>
                </a:lnTo>
                <a:lnTo>
                  <a:pt x="1064966" y="568511"/>
                </a:lnTo>
                <a:lnTo>
                  <a:pt x="1100445" y="543543"/>
                </a:lnTo>
                <a:lnTo>
                  <a:pt x="1132028" y="516746"/>
                </a:lnTo>
                <a:lnTo>
                  <a:pt x="1159456" y="488275"/>
                </a:lnTo>
                <a:lnTo>
                  <a:pt x="1200823" y="426918"/>
                </a:lnTo>
                <a:lnTo>
                  <a:pt x="1222491" y="360692"/>
                </a:lnTo>
                <a:lnTo>
                  <a:pt x="1225296" y="326135"/>
                </a:lnTo>
                <a:lnTo>
                  <a:pt x="1222491" y="291578"/>
                </a:lnTo>
                <a:lnTo>
                  <a:pt x="1200823" y="225352"/>
                </a:lnTo>
                <a:lnTo>
                  <a:pt x="1159456" y="163995"/>
                </a:lnTo>
                <a:lnTo>
                  <a:pt x="1132028" y="135524"/>
                </a:lnTo>
                <a:lnTo>
                  <a:pt x="1100445" y="108728"/>
                </a:lnTo>
                <a:lnTo>
                  <a:pt x="1064966" y="83759"/>
                </a:lnTo>
                <a:lnTo>
                  <a:pt x="1025845" y="60771"/>
                </a:lnTo>
                <a:lnTo>
                  <a:pt x="983342" y="39916"/>
                </a:lnTo>
                <a:lnTo>
                  <a:pt x="937711" y="21346"/>
                </a:lnTo>
                <a:lnTo>
                  <a:pt x="889210" y="5215"/>
                </a:lnTo>
                <a:lnTo>
                  <a:pt x="869524" y="0"/>
                </a:lnTo>
                <a:close/>
              </a:path>
            </a:pathLst>
          </a:custGeom>
          <a:solidFill>
            <a:srgbClr val="C8DD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7967471" y="115824"/>
            <a:ext cx="792479" cy="432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3048" y="673608"/>
            <a:ext cx="9135110" cy="0"/>
          </a:xfrm>
          <a:custGeom>
            <a:avLst/>
            <a:gdLst/>
            <a:ahLst/>
            <a:cxnLst/>
            <a:rect l="l" t="t" r="r" b="b"/>
            <a:pathLst>
              <a:path w="9135110">
                <a:moveTo>
                  <a:pt x="0" y="0"/>
                </a:moveTo>
                <a:lnTo>
                  <a:pt x="9134855" y="0"/>
                </a:lnTo>
              </a:path>
            </a:pathLst>
          </a:custGeom>
          <a:ln w="27432">
            <a:solidFill>
              <a:srgbClr val="B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0" y="0"/>
            <a:ext cx="1005840" cy="896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9908" y="63500"/>
            <a:ext cx="2778125" cy="512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255775" y="0"/>
            <a:ext cx="7882128" cy="667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7665720" y="0"/>
            <a:ext cx="1225550" cy="685800"/>
          </a:xfrm>
          <a:custGeom>
            <a:avLst/>
            <a:gdLst/>
            <a:ahLst/>
            <a:cxnLst/>
            <a:rect l="l" t="t" r="r" b="b"/>
            <a:pathLst>
              <a:path w="1225550" h="685800">
                <a:moveTo>
                  <a:pt x="869524" y="0"/>
                </a:moveTo>
                <a:lnTo>
                  <a:pt x="355771" y="0"/>
                </a:lnTo>
                <a:lnTo>
                  <a:pt x="336085" y="5215"/>
                </a:lnTo>
                <a:lnTo>
                  <a:pt x="287584" y="21346"/>
                </a:lnTo>
                <a:lnTo>
                  <a:pt x="241954" y="39916"/>
                </a:lnTo>
                <a:lnTo>
                  <a:pt x="199450" y="60771"/>
                </a:lnTo>
                <a:lnTo>
                  <a:pt x="160329" y="83759"/>
                </a:lnTo>
                <a:lnTo>
                  <a:pt x="124850" y="108728"/>
                </a:lnTo>
                <a:lnTo>
                  <a:pt x="93267" y="135524"/>
                </a:lnTo>
                <a:lnTo>
                  <a:pt x="65839" y="163995"/>
                </a:lnTo>
                <a:lnTo>
                  <a:pt x="24472" y="225352"/>
                </a:lnTo>
                <a:lnTo>
                  <a:pt x="2804" y="291578"/>
                </a:lnTo>
                <a:lnTo>
                  <a:pt x="0" y="326135"/>
                </a:lnTo>
                <a:lnTo>
                  <a:pt x="2804" y="360692"/>
                </a:lnTo>
                <a:lnTo>
                  <a:pt x="24472" y="426918"/>
                </a:lnTo>
                <a:lnTo>
                  <a:pt x="65839" y="488275"/>
                </a:lnTo>
                <a:lnTo>
                  <a:pt x="93267" y="516746"/>
                </a:lnTo>
                <a:lnTo>
                  <a:pt x="124850" y="543543"/>
                </a:lnTo>
                <a:lnTo>
                  <a:pt x="160329" y="568511"/>
                </a:lnTo>
                <a:lnTo>
                  <a:pt x="199450" y="591499"/>
                </a:lnTo>
                <a:lnTo>
                  <a:pt x="241954" y="612354"/>
                </a:lnTo>
                <a:lnTo>
                  <a:pt x="287584" y="630924"/>
                </a:lnTo>
                <a:lnTo>
                  <a:pt x="336085" y="647055"/>
                </a:lnTo>
                <a:lnTo>
                  <a:pt x="387198" y="660596"/>
                </a:lnTo>
                <a:lnTo>
                  <a:pt x="440668" y="671394"/>
                </a:lnTo>
                <a:lnTo>
                  <a:pt x="496238" y="679295"/>
                </a:lnTo>
                <a:lnTo>
                  <a:pt x="553650" y="684148"/>
                </a:lnTo>
                <a:lnTo>
                  <a:pt x="612648" y="685799"/>
                </a:lnTo>
                <a:lnTo>
                  <a:pt x="671645" y="684148"/>
                </a:lnTo>
                <a:lnTo>
                  <a:pt x="729057" y="679295"/>
                </a:lnTo>
                <a:lnTo>
                  <a:pt x="784627" y="671394"/>
                </a:lnTo>
                <a:lnTo>
                  <a:pt x="838097" y="660596"/>
                </a:lnTo>
                <a:lnTo>
                  <a:pt x="889210" y="647055"/>
                </a:lnTo>
                <a:lnTo>
                  <a:pt x="937711" y="630924"/>
                </a:lnTo>
                <a:lnTo>
                  <a:pt x="983342" y="612354"/>
                </a:lnTo>
                <a:lnTo>
                  <a:pt x="1025845" y="591499"/>
                </a:lnTo>
                <a:lnTo>
                  <a:pt x="1064966" y="568511"/>
                </a:lnTo>
                <a:lnTo>
                  <a:pt x="1100445" y="543543"/>
                </a:lnTo>
                <a:lnTo>
                  <a:pt x="1132028" y="516746"/>
                </a:lnTo>
                <a:lnTo>
                  <a:pt x="1159456" y="488275"/>
                </a:lnTo>
                <a:lnTo>
                  <a:pt x="1200823" y="426918"/>
                </a:lnTo>
                <a:lnTo>
                  <a:pt x="1222491" y="360692"/>
                </a:lnTo>
                <a:lnTo>
                  <a:pt x="1225296" y="326135"/>
                </a:lnTo>
                <a:lnTo>
                  <a:pt x="1222491" y="291578"/>
                </a:lnTo>
                <a:lnTo>
                  <a:pt x="1200823" y="225352"/>
                </a:lnTo>
                <a:lnTo>
                  <a:pt x="1159456" y="163995"/>
                </a:lnTo>
                <a:lnTo>
                  <a:pt x="1132028" y="135524"/>
                </a:lnTo>
                <a:lnTo>
                  <a:pt x="1100445" y="108728"/>
                </a:lnTo>
                <a:lnTo>
                  <a:pt x="1064966" y="83759"/>
                </a:lnTo>
                <a:lnTo>
                  <a:pt x="1025845" y="60771"/>
                </a:lnTo>
                <a:lnTo>
                  <a:pt x="983342" y="39916"/>
                </a:lnTo>
                <a:lnTo>
                  <a:pt x="937711" y="21346"/>
                </a:lnTo>
                <a:lnTo>
                  <a:pt x="889210" y="5215"/>
                </a:lnTo>
                <a:lnTo>
                  <a:pt x="869524" y="0"/>
                </a:lnTo>
                <a:close/>
              </a:path>
            </a:pathLst>
          </a:custGeom>
          <a:solidFill>
            <a:srgbClr val="C8DD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6756" y="48260"/>
            <a:ext cx="2778125" cy="512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2747" y="2567127"/>
            <a:ext cx="8858504" cy="371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55904"/>
            <a:ext cx="9138285" cy="3175"/>
          </a:xfrm>
          <a:custGeom>
            <a:avLst/>
            <a:gdLst/>
            <a:ahLst/>
            <a:cxnLst/>
            <a:rect l="l" t="t" r="r" b="b"/>
            <a:pathLst>
              <a:path w="9138285" h="3175">
                <a:moveTo>
                  <a:pt x="0" y="3048"/>
                </a:moveTo>
                <a:lnTo>
                  <a:pt x="9137904" y="3048"/>
                </a:lnTo>
                <a:lnTo>
                  <a:pt x="9137904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" y="758952"/>
            <a:ext cx="9135110" cy="360045"/>
          </a:xfrm>
          <a:custGeom>
            <a:avLst/>
            <a:gdLst/>
            <a:ahLst/>
            <a:cxnLst/>
            <a:rect l="l" t="t" r="r" b="b"/>
            <a:pathLst>
              <a:path w="9135110" h="360044">
                <a:moveTo>
                  <a:pt x="0" y="0"/>
                </a:moveTo>
                <a:lnTo>
                  <a:pt x="0" y="359664"/>
                </a:lnTo>
                <a:lnTo>
                  <a:pt x="9134856" y="359664"/>
                </a:lnTo>
                <a:lnTo>
                  <a:pt x="9134856" y="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48" y="2141982"/>
            <a:ext cx="9135110" cy="360045"/>
          </a:xfrm>
          <a:custGeom>
            <a:avLst/>
            <a:gdLst/>
            <a:ahLst/>
            <a:cxnLst/>
            <a:rect l="l" t="t" r="r" b="b"/>
            <a:pathLst>
              <a:path w="9135110" h="360045">
                <a:moveTo>
                  <a:pt x="0" y="0"/>
                </a:moveTo>
                <a:lnTo>
                  <a:pt x="0" y="359664"/>
                </a:lnTo>
                <a:lnTo>
                  <a:pt x="9134856" y="359664"/>
                </a:lnTo>
                <a:lnTo>
                  <a:pt x="9134856" y="0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48" y="1118616"/>
            <a:ext cx="9135110" cy="97790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47320" rIns="0" bIns="0" rtlCol="0">
            <a:spAutoFit/>
          </a:bodyPr>
          <a:lstStyle/>
          <a:p>
            <a:pPr marL="1011555">
              <a:lnSpc>
                <a:spcPct val="100000"/>
              </a:lnSpc>
              <a:spcBef>
                <a:spcPts val="1160"/>
              </a:spcBef>
            </a:pPr>
            <a:r>
              <a:rPr lang="en-US" altLang="zh-CN" sz="4000" b="1" spc="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4000" b="1" spc="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数学高考   </a:t>
            </a:r>
            <a:r>
              <a:rPr lang="zh-CN" sz="5400" b="1" spc="5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临门一脚</a:t>
            </a:r>
            <a:endParaRPr lang="zh-CN" sz="5400" b="1" spc="5" dirty="0">
              <a:solidFill>
                <a:srgbClr val="0000FF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12335" y="3549650"/>
            <a:ext cx="4152265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Microsoft YaHei UI" panose="020B0503020204020204" charset="-122"/>
                <a:cs typeface="Microsoft YaHei UI" panose="020B0503020204020204" charset="-122"/>
              </a:rPr>
              <a:t>——21</a:t>
            </a:r>
            <a:r>
              <a:rPr lang="zh-CN" altLang="en-US" sz="3600" b="1" dirty="0">
                <a:solidFill>
                  <a:srgbClr val="FF0000"/>
                </a:solidFill>
                <a:latin typeface="Microsoft YaHei UI" panose="020B0503020204020204" charset="-122"/>
                <a:cs typeface="Microsoft YaHei UI" panose="020B0503020204020204" charset="-122"/>
              </a:rPr>
              <a:t>届棠中高三</a:t>
            </a:r>
            <a:r>
              <a:rPr sz="3600" b="1" dirty="0">
                <a:solidFill>
                  <a:srgbClr val="FF0000"/>
                </a:solidFill>
                <a:latin typeface="Microsoft YaHei UI" panose="020B0503020204020204" charset="-122"/>
                <a:cs typeface="Microsoft YaHei UI" panose="020B0503020204020204" charset="-122"/>
              </a:rPr>
              <a:t>数学</a:t>
            </a:r>
            <a:r>
              <a:rPr lang="zh-CN" sz="3600" b="1" dirty="0">
                <a:solidFill>
                  <a:srgbClr val="FF0000"/>
                </a:solidFill>
                <a:latin typeface="Microsoft YaHei UI" panose="020B0503020204020204" charset="-122"/>
                <a:cs typeface="Microsoft YaHei UI" panose="020B0503020204020204" charset="-122"/>
              </a:rPr>
              <a:t>备课组</a:t>
            </a:r>
            <a:endParaRPr lang="zh-CN" sz="3600" b="1" dirty="0">
              <a:solidFill>
                <a:srgbClr val="FF0000"/>
              </a:solidFill>
              <a:latin typeface="Microsoft YaHei UI" panose="020B0503020204020204" charset="-122"/>
              <a:cs typeface="Microsoft YaHei UI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0" y="2728595"/>
            <a:ext cx="4354195" cy="38220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035" y="782955"/>
            <a:ext cx="8753475" cy="47720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770" y="703580"/>
            <a:ext cx="7809230" cy="60521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4060"/>
            <a:ext cx="8947150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9150985" cy="66617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9144635" cy="64877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9144000" cy="66617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27795" cy="64566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978900" cy="66782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635" cy="67265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531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"/>
            <a:ext cx="4273759" cy="94016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0040" y="1481328"/>
            <a:ext cx="1511935" cy="1009015"/>
          </a:xfrm>
          <a:custGeom>
            <a:avLst/>
            <a:gdLst/>
            <a:ahLst/>
            <a:cxnLst/>
            <a:rect l="l" t="t" r="r" b="b"/>
            <a:pathLst>
              <a:path w="1511935" h="1009014">
                <a:moveTo>
                  <a:pt x="1008888" y="0"/>
                </a:moveTo>
                <a:lnTo>
                  <a:pt x="0" y="0"/>
                </a:lnTo>
                <a:lnTo>
                  <a:pt x="0" y="1008888"/>
                </a:lnTo>
                <a:lnTo>
                  <a:pt x="1008888" y="1008888"/>
                </a:lnTo>
                <a:lnTo>
                  <a:pt x="1008888" y="630936"/>
                </a:lnTo>
                <a:lnTo>
                  <a:pt x="1383792" y="630936"/>
                </a:lnTo>
                <a:lnTo>
                  <a:pt x="1511808" y="502920"/>
                </a:lnTo>
                <a:lnTo>
                  <a:pt x="1385316" y="377952"/>
                </a:lnTo>
                <a:lnTo>
                  <a:pt x="1008888" y="377952"/>
                </a:lnTo>
                <a:lnTo>
                  <a:pt x="1008888" y="0"/>
                </a:lnTo>
                <a:close/>
              </a:path>
              <a:path w="1511935" h="1009014">
                <a:moveTo>
                  <a:pt x="1383792" y="630936"/>
                </a:moveTo>
                <a:lnTo>
                  <a:pt x="1258824" y="630936"/>
                </a:lnTo>
                <a:lnTo>
                  <a:pt x="1258824" y="755904"/>
                </a:lnTo>
                <a:lnTo>
                  <a:pt x="1383792" y="630936"/>
                </a:lnTo>
                <a:close/>
              </a:path>
              <a:path w="1511935" h="1009014">
                <a:moveTo>
                  <a:pt x="1258824" y="252984"/>
                </a:moveTo>
                <a:lnTo>
                  <a:pt x="1258824" y="377952"/>
                </a:lnTo>
                <a:lnTo>
                  <a:pt x="1385316" y="377952"/>
                </a:lnTo>
                <a:lnTo>
                  <a:pt x="1258824" y="252984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97323" y="1408177"/>
            <a:ext cx="1171567" cy="1155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52232" y="1481328"/>
            <a:ext cx="649605" cy="1009015"/>
          </a:xfrm>
          <a:custGeom>
            <a:avLst/>
            <a:gdLst/>
            <a:ahLst/>
            <a:cxnLst/>
            <a:rect l="l" t="t" r="r" b="b"/>
            <a:pathLst>
              <a:path w="649604" h="1009014">
                <a:moveTo>
                  <a:pt x="0" y="0"/>
                </a:moveTo>
                <a:lnTo>
                  <a:pt x="0" y="1008888"/>
                </a:lnTo>
                <a:lnTo>
                  <a:pt x="649224" y="1008888"/>
                </a:lnTo>
                <a:lnTo>
                  <a:pt x="649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96900" y="1636268"/>
            <a:ext cx="355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A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31848" y="1481328"/>
            <a:ext cx="4752340" cy="808355"/>
          </a:xfrm>
          <a:prstGeom prst="rect">
            <a:avLst/>
          </a:prstGeom>
          <a:solidFill>
            <a:srgbClr val="FF3300"/>
          </a:solidFill>
        </p:spPr>
        <p:txBody>
          <a:bodyPr vert="horz" wrap="square" lIns="0" tIns="193040" rIns="0" bIns="0" rtlCol="0">
            <a:spAutoFit/>
          </a:bodyPr>
          <a:lstStyle/>
          <a:p>
            <a:pPr marR="74295" algn="ctr">
              <a:lnSpc>
                <a:spcPct val="100000"/>
              </a:lnSpc>
              <a:spcBef>
                <a:spcPts val="1520"/>
              </a:spcBef>
            </a:pPr>
            <a:r>
              <a:rPr lang="en-US" sz="40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40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年山东阅卷</a:t>
            </a:r>
            <a:endParaRPr lang="zh-CN" altLang="en-US" sz="4000" spc="5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0040" y="4136136"/>
            <a:ext cx="1511935" cy="1009015"/>
          </a:xfrm>
          <a:custGeom>
            <a:avLst/>
            <a:gdLst/>
            <a:ahLst/>
            <a:cxnLst/>
            <a:rect l="l" t="t" r="r" b="b"/>
            <a:pathLst>
              <a:path w="1511935" h="1009014">
                <a:moveTo>
                  <a:pt x="1008888" y="0"/>
                </a:moveTo>
                <a:lnTo>
                  <a:pt x="0" y="0"/>
                </a:lnTo>
                <a:lnTo>
                  <a:pt x="0" y="1008888"/>
                </a:lnTo>
                <a:lnTo>
                  <a:pt x="1008888" y="1008888"/>
                </a:lnTo>
                <a:lnTo>
                  <a:pt x="1008888" y="627888"/>
                </a:lnTo>
                <a:lnTo>
                  <a:pt x="1386840" y="627888"/>
                </a:lnTo>
                <a:lnTo>
                  <a:pt x="1511808" y="502920"/>
                </a:lnTo>
                <a:lnTo>
                  <a:pt x="1386840" y="377952"/>
                </a:lnTo>
                <a:lnTo>
                  <a:pt x="1008888" y="377952"/>
                </a:lnTo>
                <a:lnTo>
                  <a:pt x="1008888" y="0"/>
                </a:lnTo>
                <a:close/>
              </a:path>
              <a:path w="1511935" h="1009014">
                <a:moveTo>
                  <a:pt x="1386840" y="627888"/>
                </a:moveTo>
                <a:lnTo>
                  <a:pt x="1258824" y="627888"/>
                </a:lnTo>
                <a:lnTo>
                  <a:pt x="1258824" y="755904"/>
                </a:lnTo>
                <a:lnTo>
                  <a:pt x="1386840" y="627888"/>
                </a:lnTo>
                <a:close/>
              </a:path>
              <a:path w="1511935" h="1009014">
                <a:moveTo>
                  <a:pt x="1258824" y="249936"/>
                </a:moveTo>
                <a:lnTo>
                  <a:pt x="1258824" y="377952"/>
                </a:lnTo>
                <a:lnTo>
                  <a:pt x="1386840" y="377952"/>
                </a:lnTo>
                <a:lnTo>
                  <a:pt x="1258824" y="249936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697323" y="4062985"/>
            <a:ext cx="1171567" cy="1155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52232" y="4136136"/>
            <a:ext cx="649605" cy="1009015"/>
          </a:xfrm>
          <a:custGeom>
            <a:avLst/>
            <a:gdLst/>
            <a:ahLst/>
            <a:cxnLst/>
            <a:rect l="l" t="t" r="r" b="b"/>
            <a:pathLst>
              <a:path w="649604" h="1009014">
                <a:moveTo>
                  <a:pt x="0" y="0"/>
                </a:moveTo>
                <a:lnTo>
                  <a:pt x="0" y="1008888"/>
                </a:lnTo>
                <a:lnTo>
                  <a:pt x="649224" y="1008888"/>
                </a:lnTo>
                <a:lnTo>
                  <a:pt x="649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09091" y="4291076"/>
            <a:ext cx="33083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C</a:t>
            </a:r>
            <a:endParaRPr lang="en-US"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1848" y="4136136"/>
            <a:ext cx="4752340" cy="80835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93040" rIns="0" bIns="0" rtlCol="0">
            <a:spAutoFit/>
          </a:bodyPr>
          <a:lstStyle/>
          <a:p>
            <a:pPr marR="74295" algn="ctr">
              <a:lnSpc>
                <a:spcPct val="100000"/>
              </a:lnSpc>
              <a:spcBef>
                <a:spcPts val="1520"/>
              </a:spcBef>
            </a:pPr>
            <a:r>
              <a:rPr lang="en-US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21</a:t>
            </a:r>
            <a:r>
              <a:rPr lang="zh-CN" altLang="en-US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年高考数学预测</a:t>
            </a:r>
            <a:endParaRPr lang="zh-CN" altLang="en-US" sz="4000" b="1" spc="5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8"/>
          <p:cNvSpPr/>
          <p:nvPr/>
        </p:nvSpPr>
        <p:spPr>
          <a:xfrm>
            <a:off x="294640" y="2739136"/>
            <a:ext cx="1511935" cy="1009015"/>
          </a:xfrm>
          <a:custGeom>
            <a:avLst/>
            <a:gdLst/>
            <a:ahLst/>
            <a:cxnLst/>
            <a:rect l="l" t="t" r="r" b="b"/>
            <a:pathLst>
              <a:path w="1511935" h="1009014">
                <a:moveTo>
                  <a:pt x="1008888" y="0"/>
                </a:moveTo>
                <a:lnTo>
                  <a:pt x="0" y="0"/>
                </a:lnTo>
                <a:lnTo>
                  <a:pt x="0" y="1008888"/>
                </a:lnTo>
                <a:lnTo>
                  <a:pt x="1008888" y="1008888"/>
                </a:lnTo>
                <a:lnTo>
                  <a:pt x="1008888" y="627888"/>
                </a:lnTo>
                <a:lnTo>
                  <a:pt x="1386840" y="627888"/>
                </a:lnTo>
                <a:lnTo>
                  <a:pt x="1511808" y="502920"/>
                </a:lnTo>
                <a:lnTo>
                  <a:pt x="1386840" y="377952"/>
                </a:lnTo>
                <a:lnTo>
                  <a:pt x="1008888" y="377952"/>
                </a:lnTo>
                <a:lnTo>
                  <a:pt x="1008888" y="0"/>
                </a:lnTo>
                <a:close/>
              </a:path>
              <a:path w="1511935" h="1009014">
                <a:moveTo>
                  <a:pt x="1386840" y="627888"/>
                </a:moveTo>
                <a:lnTo>
                  <a:pt x="1258824" y="627888"/>
                </a:lnTo>
                <a:lnTo>
                  <a:pt x="1258824" y="755904"/>
                </a:lnTo>
                <a:lnTo>
                  <a:pt x="1386840" y="627888"/>
                </a:lnTo>
                <a:close/>
              </a:path>
              <a:path w="1511935" h="1009014">
                <a:moveTo>
                  <a:pt x="1258824" y="249936"/>
                </a:moveTo>
                <a:lnTo>
                  <a:pt x="1258824" y="377952"/>
                </a:lnTo>
                <a:lnTo>
                  <a:pt x="1386840" y="377952"/>
                </a:lnTo>
                <a:lnTo>
                  <a:pt x="1258824" y="249936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p/>
        </p:txBody>
      </p:sp>
      <p:sp>
        <p:nvSpPr>
          <p:cNvPr id="19" name="object 9"/>
          <p:cNvSpPr/>
          <p:nvPr/>
        </p:nvSpPr>
        <p:spPr>
          <a:xfrm>
            <a:off x="6671923" y="2665985"/>
            <a:ext cx="1171567" cy="1155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" name="object 10"/>
          <p:cNvSpPr/>
          <p:nvPr/>
        </p:nvSpPr>
        <p:spPr>
          <a:xfrm>
            <a:off x="7926832" y="2739136"/>
            <a:ext cx="649605" cy="1009015"/>
          </a:xfrm>
          <a:custGeom>
            <a:avLst/>
            <a:gdLst/>
            <a:ahLst/>
            <a:cxnLst/>
            <a:rect l="l" t="t" r="r" b="b"/>
            <a:pathLst>
              <a:path w="649604" h="1009014">
                <a:moveTo>
                  <a:pt x="0" y="0"/>
                </a:moveTo>
                <a:lnTo>
                  <a:pt x="0" y="1008888"/>
                </a:lnTo>
                <a:lnTo>
                  <a:pt x="649224" y="1008888"/>
                </a:lnTo>
                <a:lnTo>
                  <a:pt x="649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p/>
        </p:txBody>
      </p:sp>
      <p:sp>
        <p:nvSpPr>
          <p:cNvPr id="21" name="object 11"/>
          <p:cNvSpPr txBox="1"/>
          <p:nvPr/>
        </p:nvSpPr>
        <p:spPr>
          <a:xfrm>
            <a:off x="583691" y="2894076"/>
            <a:ext cx="330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B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2" name="object 12"/>
          <p:cNvSpPr txBox="1"/>
          <p:nvPr/>
        </p:nvSpPr>
        <p:spPr>
          <a:xfrm>
            <a:off x="1806448" y="2739136"/>
            <a:ext cx="4752340" cy="80835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93040" rIns="0" bIns="0" rtlCol="0">
            <a:spAutoFit/>
          </a:bodyPr>
          <a:p>
            <a:pPr marR="74295" algn="ctr">
              <a:lnSpc>
                <a:spcPct val="100000"/>
              </a:lnSpc>
              <a:spcBef>
                <a:spcPts val="1520"/>
              </a:spcBef>
            </a:pPr>
            <a:r>
              <a:rPr lang="en-US" altLang="zh-CN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21</a:t>
            </a:r>
            <a:r>
              <a:rPr lang="zh-CN" altLang="en-US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届</a:t>
            </a:r>
            <a:r>
              <a:rPr lang="zh-CN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棠中校模评讲</a:t>
            </a:r>
            <a:endParaRPr lang="zh-CN"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97340" cy="66509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4046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10015" cy="5362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9143365" cy="66414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0"/>
            <a:ext cx="8857615" cy="66001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867775" cy="66871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9099550" cy="65379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9143365" cy="67043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" y="0"/>
            <a:ext cx="8975725" cy="66001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9144635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object 3"/>
          <p:cNvSpPr/>
          <p:nvPr/>
        </p:nvSpPr>
        <p:spPr>
          <a:xfrm>
            <a:off x="334010" y="-127"/>
            <a:ext cx="1511935" cy="1009015"/>
          </a:xfrm>
          <a:custGeom>
            <a:avLst/>
            <a:gdLst/>
            <a:ahLst/>
            <a:cxnLst/>
            <a:rect l="l" t="t" r="r" b="b"/>
            <a:pathLst>
              <a:path w="1511935" h="1009014">
                <a:moveTo>
                  <a:pt x="1008888" y="0"/>
                </a:moveTo>
                <a:lnTo>
                  <a:pt x="0" y="0"/>
                </a:lnTo>
                <a:lnTo>
                  <a:pt x="0" y="1008888"/>
                </a:lnTo>
                <a:lnTo>
                  <a:pt x="1008888" y="1008888"/>
                </a:lnTo>
                <a:lnTo>
                  <a:pt x="1008888" y="630936"/>
                </a:lnTo>
                <a:lnTo>
                  <a:pt x="1383792" y="630936"/>
                </a:lnTo>
                <a:lnTo>
                  <a:pt x="1511808" y="502920"/>
                </a:lnTo>
                <a:lnTo>
                  <a:pt x="1385316" y="377952"/>
                </a:lnTo>
                <a:lnTo>
                  <a:pt x="1008888" y="377952"/>
                </a:lnTo>
                <a:lnTo>
                  <a:pt x="1008888" y="0"/>
                </a:lnTo>
                <a:close/>
              </a:path>
              <a:path w="1511935" h="1009014">
                <a:moveTo>
                  <a:pt x="1383792" y="630936"/>
                </a:moveTo>
                <a:lnTo>
                  <a:pt x="1258824" y="630936"/>
                </a:lnTo>
                <a:lnTo>
                  <a:pt x="1258824" y="755904"/>
                </a:lnTo>
                <a:lnTo>
                  <a:pt x="1383792" y="630936"/>
                </a:lnTo>
                <a:close/>
              </a:path>
              <a:path w="1511935" h="1009014">
                <a:moveTo>
                  <a:pt x="1258824" y="252984"/>
                </a:moveTo>
                <a:lnTo>
                  <a:pt x="1258824" y="377952"/>
                </a:lnTo>
                <a:lnTo>
                  <a:pt x="1385316" y="377952"/>
                </a:lnTo>
                <a:lnTo>
                  <a:pt x="1258824" y="252984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p/>
        </p:txBody>
      </p:sp>
      <p:sp>
        <p:nvSpPr>
          <p:cNvPr id="5" name="object 4"/>
          <p:cNvSpPr/>
          <p:nvPr/>
        </p:nvSpPr>
        <p:spPr>
          <a:xfrm>
            <a:off x="6711293" y="-73278"/>
            <a:ext cx="1171567" cy="115519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object 5"/>
          <p:cNvSpPr/>
          <p:nvPr/>
        </p:nvSpPr>
        <p:spPr>
          <a:xfrm>
            <a:off x="7966202" y="-127"/>
            <a:ext cx="649605" cy="1009015"/>
          </a:xfrm>
          <a:custGeom>
            <a:avLst/>
            <a:gdLst/>
            <a:ahLst/>
            <a:cxnLst/>
            <a:rect l="l" t="t" r="r" b="b"/>
            <a:pathLst>
              <a:path w="649604" h="1009014">
                <a:moveTo>
                  <a:pt x="0" y="0"/>
                </a:moveTo>
                <a:lnTo>
                  <a:pt x="0" y="1008888"/>
                </a:lnTo>
                <a:lnTo>
                  <a:pt x="649224" y="1008888"/>
                </a:lnTo>
                <a:lnTo>
                  <a:pt x="649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p/>
        </p:txBody>
      </p:sp>
      <p:sp>
        <p:nvSpPr>
          <p:cNvPr id="7" name="object 6"/>
          <p:cNvSpPr txBox="1"/>
          <p:nvPr/>
        </p:nvSpPr>
        <p:spPr>
          <a:xfrm>
            <a:off x="610870" y="154813"/>
            <a:ext cx="355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A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" name="object 7"/>
          <p:cNvSpPr txBox="1">
            <a:spLocks noGrp="1"/>
          </p:cNvSpPr>
          <p:nvPr/>
        </p:nvSpPr>
        <p:spPr>
          <a:xfrm>
            <a:off x="1845818" y="-127"/>
            <a:ext cx="4752340" cy="808355"/>
          </a:xfrm>
          <a:prstGeom prst="rect">
            <a:avLst/>
          </a:prstGeom>
          <a:solidFill>
            <a:srgbClr val="FF3300"/>
          </a:solidFill>
        </p:spPr>
        <p:txBody>
          <a:bodyPr vert="horz" wrap="square" lIns="0" tIns="19304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R="74295" algn="ctr">
              <a:lnSpc>
                <a:spcPct val="100000"/>
              </a:lnSpc>
              <a:spcBef>
                <a:spcPts val="1520"/>
              </a:spcBef>
            </a:pPr>
            <a:r>
              <a:rPr lang="en-US" sz="40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40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年山东阅卷</a:t>
            </a:r>
            <a:endParaRPr lang="zh-CN" altLang="en-US" sz="4000" spc="5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355" y="1221105"/>
            <a:ext cx="9372600" cy="56311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为什么每年的高考成绩，和联考成绩比，</a:t>
            </a:r>
            <a:endParaRPr lang="zh-CN" altLang="en-US" sz="4000" b="1">
              <a:solidFill>
                <a:srgbClr val="FF0000"/>
              </a:solidFill>
            </a:endParaRPr>
          </a:p>
          <a:p>
            <a:r>
              <a:rPr lang="zh-CN" altLang="en-US" sz="4000" b="1">
                <a:solidFill>
                  <a:srgbClr val="FF0000"/>
                </a:solidFill>
              </a:rPr>
              <a:t>很多学生会发生非常大的变化？！</a:t>
            </a:r>
            <a:endParaRPr lang="zh-CN" altLang="en-US" sz="4000" b="1">
              <a:solidFill>
                <a:srgbClr val="FF0000"/>
              </a:solidFill>
            </a:endParaRPr>
          </a:p>
          <a:p>
            <a:r>
              <a:rPr lang="zh-CN" altLang="en-US" sz="4000" b="1">
                <a:solidFill>
                  <a:schemeClr val="tx1"/>
                </a:solidFill>
              </a:rPr>
              <a:t>水平都是</a:t>
            </a:r>
            <a:r>
              <a:rPr lang="en-US" altLang="zh-CN" sz="4000" b="1">
                <a:solidFill>
                  <a:schemeClr val="tx1"/>
                </a:solidFill>
              </a:rPr>
              <a:t>60</a:t>
            </a:r>
            <a:r>
              <a:rPr lang="zh-CN" altLang="en-US" sz="4000" b="1">
                <a:solidFill>
                  <a:schemeClr val="tx1"/>
                </a:solidFill>
              </a:rPr>
              <a:t>分的两位同学，一位正常发</a:t>
            </a:r>
            <a:endParaRPr lang="zh-CN" altLang="en-US" sz="4000" b="1">
              <a:solidFill>
                <a:schemeClr val="tx1"/>
              </a:solidFill>
            </a:endParaRPr>
          </a:p>
          <a:p>
            <a:r>
              <a:rPr lang="zh-CN" altLang="en-US" sz="4000" b="1">
                <a:solidFill>
                  <a:schemeClr val="tx1"/>
                </a:solidFill>
              </a:rPr>
              <a:t>挥考了</a:t>
            </a:r>
            <a:r>
              <a:rPr lang="en-US" altLang="zh-CN" sz="4000" b="1">
                <a:solidFill>
                  <a:schemeClr val="tx1"/>
                </a:solidFill>
              </a:rPr>
              <a:t>60</a:t>
            </a:r>
            <a:r>
              <a:rPr lang="zh-CN" altLang="en-US" sz="4000" b="1">
                <a:solidFill>
                  <a:schemeClr val="tx1"/>
                </a:solidFill>
              </a:rPr>
              <a:t>分，另一位也正常发挥，但是</a:t>
            </a:r>
            <a:endParaRPr lang="zh-CN" altLang="en-US" sz="4000" b="1">
              <a:solidFill>
                <a:schemeClr val="tx1"/>
              </a:solidFill>
            </a:endParaRPr>
          </a:p>
          <a:p>
            <a:r>
              <a:rPr lang="zh-CN" altLang="en-US" sz="4000" b="1">
                <a:solidFill>
                  <a:schemeClr val="tx1"/>
                </a:solidFill>
              </a:rPr>
              <a:t>该写的都写了，不会的，也争取写上了，</a:t>
            </a:r>
            <a:endParaRPr lang="zh-CN" altLang="en-US" sz="4000" b="1">
              <a:solidFill>
                <a:schemeClr val="tx1"/>
              </a:solidFill>
            </a:endParaRPr>
          </a:p>
          <a:p>
            <a:r>
              <a:rPr lang="zh-CN" altLang="en-US" sz="4000" b="1">
                <a:solidFill>
                  <a:schemeClr val="tx1"/>
                </a:solidFill>
              </a:rPr>
              <a:t>最后得了</a:t>
            </a:r>
            <a:r>
              <a:rPr lang="en-US" altLang="zh-CN" sz="4000" b="1">
                <a:solidFill>
                  <a:schemeClr val="tx1"/>
                </a:solidFill>
              </a:rPr>
              <a:t>65</a:t>
            </a:r>
            <a:r>
              <a:rPr lang="zh-CN" altLang="en-US" sz="4000" b="1">
                <a:solidFill>
                  <a:schemeClr val="tx1"/>
                </a:solidFill>
              </a:rPr>
              <a:t>分。</a:t>
            </a:r>
            <a:endParaRPr lang="zh-CN" altLang="en-US" sz="4000" b="1">
              <a:solidFill>
                <a:schemeClr val="tx1"/>
              </a:solidFill>
            </a:endParaRPr>
          </a:p>
          <a:p>
            <a:r>
              <a:rPr lang="zh-CN" altLang="en-US" sz="4000" b="1">
                <a:solidFill>
                  <a:srgbClr val="FF0000"/>
                </a:solidFill>
              </a:rPr>
              <a:t>结果是：两人的总成绩排名</a:t>
            </a:r>
            <a:r>
              <a:rPr lang="zh-CN" altLang="en-US" sz="4000" b="1">
                <a:solidFill>
                  <a:schemeClr val="tx1"/>
                </a:solidFill>
              </a:rPr>
              <a:t>相差</a:t>
            </a:r>
            <a:r>
              <a:rPr lang="en-US" altLang="zh-CN" sz="4000" b="1">
                <a:solidFill>
                  <a:schemeClr val="tx1"/>
                </a:solidFill>
              </a:rPr>
              <a:t>7</a:t>
            </a:r>
            <a:r>
              <a:rPr lang="zh-CN" altLang="en-US" sz="4000" b="1">
                <a:solidFill>
                  <a:schemeClr val="tx1"/>
                </a:solidFill>
              </a:rPr>
              <a:t>千名</a:t>
            </a:r>
            <a:r>
              <a:rPr lang="zh-CN" altLang="en-US" sz="4000" b="1">
                <a:solidFill>
                  <a:srgbClr val="FF0000"/>
                </a:solidFill>
              </a:rPr>
              <a:t>，</a:t>
            </a:r>
            <a:endParaRPr lang="zh-CN" altLang="en-US" sz="4000" b="1">
              <a:solidFill>
                <a:srgbClr val="FF0000"/>
              </a:solidFill>
            </a:endParaRPr>
          </a:p>
          <a:p>
            <a:r>
              <a:rPr lang="zh-CN" altLang="en-US" sz="4000" b="1">
                <a:solidFill>
                  <a:srgbClr val="FF0000"/>
                </a:solidFill>
              </a:rPr>
              <a:t>一个上了理想的大学，另一个差一点点。</a:t>
            </a:r>
            <a:endParaRPr lang="zh-CN" altLang="en-US" sz="4000" b="1">
              <a:solidFill>
                <a:srgbClr val="FF0000"/>
              </a:solidFill>
            </a:endParaRPr>
          </a:p>
          <a:p>
            <a:r>
              <a:rPr lang="zh-CN" altLang="en-US" sz="4000" b="1">
                <a:solidFill>
                  <a:srgbClr val="FF0000"/>
                </a:solidFill>
              </a:rPr>
              <a:t>为什么呢？</a:t>
            </a:r>
            <a:r>
              <a:rPr lang="en-US" altLang="zh-CN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————</a:t>
            </a:r>
            <a:r>
              <a:rPr lang="zh-CN" altLang="en-US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了解一点阅卷心理学！</a:t>
            </a:r>
            <a:endParaRPr lang="zh-CN" altLang="en-US" sz="32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11285" cy="67500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1669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635" cy="39909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9144635" cy="632333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67512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6670"/>
            <a:ext cx="9053830" cy="38671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379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105"/>
            <a:ext cx="9045575" cy="65576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123190"/>
            <a:ext cx="4928235" cy="59378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16575" y="403225"/>
            <a:ext cx="3527425" cy="58159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转化为可能的</a:t>
            </a:r>
            <a:endParaRPr lang="zh-CN" altLang="en-US" sz="4000" b="1">
              <a:solidFill>
                <a:srgbClr val="FF0000"/>
              </a:solidFill>
            </a:endParaRPr>
          </a:p>
          <a:p>
            <a:r>
              <a:rPr lang="zh-CN" altLang="en-US" sz="4000" b="1"/>
              <a:t>联考阅卷：</a:t>
            </a:r>
            <a:endParaRPr lang="zh-CN" altLang="en-US" sz="4000" b="1"/>
          </a:p>
          <a:p>
            <a:r>
              <a:rPr lang="zh-CN" altLang="en-US" sz="4000" b="1"/>
              <a:t>填空题：</a:t>
            </a:r>
            <a:r>
              <a:rPr lang="en-US" altLang="zh-CN" sz="4000" b="1"/>
              <a:t>5.85</a:t>
            </a:r>
            <a:endParaRPr lang="en-US" altLang="zh-CN" sz="4000" b="1"/>
          </a:p>
          <a:p>
            <a:r>
              <a:rPr lang="en-US" altLang="zh-CN" sz="3600" b="1"/>
              <a:t>17</a:t>
            </a:r>
            <a:r>
              <a:rPr lang="zh-CN" altLang="en-US" sz="3600" b="1"/>
              <a:t>、</a:t>
            </a:r>
            <a:r>
              <a:rPr lang="en-US" altLang="zh-CN" sz="3600" b="1"/>
              <a:t>5.5</a:t>
            </a:r>
            <a:r>
              <a:rPr lang="zh-CN" altLang="en-US" sz="3600" b="1"/>
              <a:t>（三角）</a:t>
            </a:r>
            <a:endParaRPr lang="en-US" altLang="zh-CN" sz="3600" b="1"/>
          </a:p>
          <a:p>
            <a:r>
              <a:rPr lang="en-US" altLang="zh-CN" sz="3600" b="1"/>
              <a:t>18</a:t>
            </a:r>
            <a:r>
              <a:rPr lang="zh-CN" altLang="en-US" sz="3600" b="1"/>
              <a:t>、</a:t>
            </a:r>
            <a:r>
              <a:rPr lang="en-US" altLang="zh-CN" sz="3600" b="1"/>
              <a:t>4.2</a:t>
            </a:r>
            <a:r>
              <a:rPr lang="zh-CN" altLang="en-US" sz="3600" b="1"/>
              <a:t>（数列）</a:t>
            </a:r>
            <a:endParaRPr lang="en-US" altLang="zh-CN" sz="3600" b="1"/>
          </a:p>
          <a:p>
            <a:r>
              <a:rPr lang="en-US" altLang="zh-CN" sz="3600" b="1"/>
              <a:t>19</a:t>
            </a:r>
            <a:r>
              <a:rPr lang="zh-CN" altLang="en-US" sz="3600" b="1"/>
              <a:t>、</a:t>
            </a:r>
            <a:r>
              <a:rPr lang="en-US" altLang="zh-CN" sz="3600" b="1"/>
              <a:t>6.4</a:t>
            </a:r>
            <a:r>
              <a:rPr lang="zh-CN" altLang="en-US" sz="3600" b="1"/>
              <a:t>（概统）</a:t>
            </a:r>
            <a:endParaRPr lang="en-US" altLang="zh-CN" sz="3600" b="1"/>
          </a:p>
          <a:p>
            <a:r>
              <a:rPr lang="en-US" altLang="zh-CN" sz="3600" b="1"/>
              <a:t>20</a:t>
            </a:r>
            <a:r>
              <a:rPr lang="zh-CN" altLang="en-US" sz="3600" b="1"/>
              <a:t>、</a:t>
            </a:r>
            <a:r>
              <a:rPr lang="en-US" altLang="zh-CN" sz="3600" b="1"/>
              <a:t>1.5</a:t>
            </a:r>
            <a:r>
              <a:rPr lang="zh-CN" altLang="en-US" sz="3600" b="1"/>
              <a:t>（立几）</a:t>
            </a:r>
            <a:endParaRPr lang="en-US" altLang="zh-CN" sz="3600" b="1"/>
          </a:p>
          <a:p>
            <a:r>
              <a:rPr lang="en-US" altLang="zh-CN" sz="3600" b="1"/>
              <a:t>21</a:t>
            </a:r>
            <a:r>
              <a:rPr lang="zh-CN" altLang="en-US" sz="3600" b="1"/>
              <a:t>、</a:t>
            </a:r>
            <a:r>
              <a:rPr lang="en-US" altLang="zh-CN" sz="3600" b="1"/>
              <a:t>1.1</a:t>
            </a:r>
            <a:r>
              <a:rPr lang="zh-CN" altLang="en-US" sz="3600" b="1"/>
              <a:t>（函导）</a:t>
            </a:r>
            <a:endParaRPr lang="en-US" altLang="zh-CN" sz="3600" b="1"/>
          </a:p>
          <a:p>
            <a:r>
              <a:rPr lang="en-US" altLang="zh-CN" sz="3600" b="1"/>
              <a:t>22</a:t>
            </a:r>
            <a:r>
              <a:rPr lang="zh-CN" altLang="en-US" sz="3600" b="1"/>
              <a:t>、</a:t>
            </a:r>
            <a:r>
              <a:rPr lang="en-US" altLang="zh-CN" sz="3600" b="1"/>
              <a:t>0.8</a:t>
            </a:r>
            <a:r>
              <a:rPr lang="zh-CN" altLang="en-US" sz="3600" b="1"/>
              <a:t>（解几）</a:t>
            </a:r>
            <a:endParaRPr lang="en-US" altLang="zh-CN" sz="3600" b="1"/>
          </a:p>
          <a:p>
            <a:r>
              <a:rPr lang="zh-CN" altLang="en-US" sz="3600" b="1"/>
              <a:t>总分合计：</a:t>
            </a:r>
            <a:r>
              <a:rPr lang="en-US" altLang="zh-CN" sz="3600" b="1"/>
              <a:t>24.75</a:t>
            </a:r>
            <a:endParaRPr lang="en-US" altLang="zh-CN" sz="3600" b="1"/>
          </a:p>
        </p:txBody>
      </p:sp>
      <p:sp>
        <p:nvSpPr>
          <p:cNvPr id="5" name="文本框 4"/>
          <p:cNvSpPr txBox="1"/>
          <p:nvPr/>
        </p:nvSpPr>
        <p:spPr>
          <a:xfrm>
            <a:off x="0" y="6219190"/>
            <a:ext cx="94780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sym typeface="+mn-ea"/>
              </a:rPr>
              <a:t>因为：联考的阅卷标准，无法与高考相比，原因极为复杂。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365" cy="664972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9026525" cy="639381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64955" cy="623633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"/>
            <a:ext cx="4273759" cy="94016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0040" y="1481328"/>
            <a:ext cx="1511935" cy="1009015"/>
          </a:xfrm>
          <a:custGeom>
            <a:avLst/>
            <a:gdLst/>
            <a:ahLst/>
            <a:cxnLst/>
            <a:rect l="l" t="t" r="r" b="b"/>
            <a:pathLst>
              <a:path w="1511935" h="1009014">
                <a:moveTo>
                  <a:pt x="1008888" y="0"/>
                </a:moveTo>
                <a:lnTo>
                  <a:pt x="0" y="0"/>
                </a:lnTo>
                <a:lnTo>
                  <a:pt x="0" y="1008888"/>
                </a:lnTo>
                <a:lnTo>
                  <a:pt x="1008888" y="1008888"/>
                </a:lnTo>
                <a:lnTo>
                  <a:pt x="1008888" y="630936"/>
                </a:lnTo>
                <a:lnTo>
                  <a:pt x="1383792" y="630936"/>
                </a:lnTo>
                <a:lnTo>
                  <a:pt x="1511808" y="502920"/>
                </a:lnTo>
                <a:lnTo>
                  <a:pt x="1385316" y="377952"/>
                </a:lnTo>
                <a:lnTo>
                  <a:pt x="1008888" y="377952"/>
                </a:lnTo>
                <a:lnTo>
                  <a:pt x="1008888" y="0"/>
                </a:lnTo>
                <a:close/>
              </a:path>
              <a:path w="1511935" h="1009014">
                <a:moveTo>
                  <a:pt x="1383792" y="630936"/>
                </a:moveTo>
                <a:lnTo>
                  <a:pt x="1258824" y="630936"/>
                </a:lnTo>
                <a:lnTo>
                  <a:pt x="1258824" y="755904"/>
                </a:lnTo>
                <a:lnTo>
                  <a:pt x="1383792" y="630936"/>
                </a:lnTo>
                <a:close/>
              </a:path>
              <a:path w="1511935" h="1009014">
                <a:moveTo>
                  <a:pt x="1258824" y="252984"/>
                </a:moveTo>
                <a:lnTo>
                  <a:pt x="1258824" y="377952"/>
                </a:lnTo>
                <a:lnTo>
                  <a:pt x="1385316" y="377952"/>
                </a:lnTo>
                <a:lnTo>
                  <a:pt x="1258824" y="252984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97323" y="1408177"/>
            <a:ext cx="1171567" cy="1155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52232" y="1481328"/>
            <a:ext cx="649605" cy="1009015"/>
          </a:xfrm>
          <a:custGeom>
            <a:avLst/>
            <a:gdLst/>
            <a:ahLst/>
            <a:cxnLst/>
            <a:rect l="l" t="t" r="r" b="b"/>
            <a:pathLst>
              <a:path w="649604" h="1009014">
                <a:moveTo>
                  <a:pt x="0" y="0"/>
                </a:moveTo>
                <a:lnTo>
                  <a:pt x="0" y="1008888"/>
                </a:lnTo>
                <a:lnTo>
                  <a:pt x="649224" y="1008888"/>
                </a:lnTo>
                <a:lnTo>
                  <a:pt x="649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96900" y="1636268"/>
            <a:ext cx="355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A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31848" y="1481328"/>
            <a:ext cx="4752340" cy="808355"/>
          </a:xfrm>
          <a:prstGeom prst="rect">
            <a:avLst/>
          </a:prstGeom>
          <a:solidFill>
            <a:srgbClr val="FF3300"/>
          </a:solidFill>
        </p:spPr>
        <p:txBody>
          <a:bodyPr vert="horz" wrap="square" lIns="0" tIns="193040" rIns="0" bIns="0" rtlCol="0">
            <a:spAutoFit/>
          </a:bodyPr>
          <a:lstStyle/>
          <a:p>
            <a:pPr marR="74295" algn="ctr">
              <a:lnSpc>
                <a:spcPct val="100000"/>
              </a:lnSpc>
              <a:spcBef>
                <a:spcPts val="1520"/>
              </a:spcBef>
            </a:pPr>
            <a:r>
              <a:rPr lang="en-US" sz="40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40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年山东阅卷</a:t>
            </a:r>
            <a:endParaRPr lang="zh-CN" altLang="en-US" sz="4000" spc="5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0040" y="4136136"/>
            <a:ext cx="1511935" cy="1009015"/>
          </a:xfrm>
          <a:custGeom>
            <a:avLst/>
            <a:gdLst/>
            <a:ahLst/>
            <a:cxnLst/>
            <a:rect l="l" t="t" r="r" b="b"/>
            <a:pathLst>
              <a:path w="1511935" h="1009014">
                <a:moveTo>
                  <a:pt x="1008888" y="0"/>
                </a:moveTo>
                <a:lnTo>
                  <a:pt x="0" y="0"/>
                </a:lnTo>
                <a:lnTo>
                  <a:pt x="0" y="1008888"/>
                </a:lnTo>
                <a:lnTo>
                  <a:pt x="1008888" y="1008888"/>
                </a:lnTo>
                <a:lnTo>
                  <a:pt x="1008888" y="627888"/>
                </a:lnTo>
                <a:lnTo>
                  <a:pt x="1386840" y="627888"/>
                </a:lnTo>
                <a:lnTo>
                  <a:pt x="1511808" y="502920"/>
                </a:lnTo>
                <a:lnTo>
                  <a:pt x="1386840" y="377952"/>
                </a:lnTo>
                <a:lnTo>
                  <a:pt x="1008888" y="377952"/>
                </a:lnTo>
                <a:lnTo>
                  <a:pt x="1008888" y="0"/>
                </a:lnTo>
                <a:close/>
              </a:path>
              <a:path w="1511935" h="1009014">
                <a:moveTo>
                  <a:pt x="1386840" y="627888"/>
                </a:moveTo>
                <a:lnTo>
                  <a:pt x="1258824" y="627888"/>
                </a:lnTo>
                <a:lnTo>
                  <a:pt x="1258824" y="755904"/>
                </a:lnTo>
                <a:lnTo>
                  <a:pt x="1386840" y="627888"/>
                </a:lnTo>
                <a:close/>
              </a:path>
              <a:path w="1511935" h="1009014">
                <a:moveTo>
                  <a:pt x="1258824" y="249936"/>
                </a:moveTo>
                <a:lnTo>
                  <a:pt x="1258824" y="377952"/>
                </a:lnTo>
                <a:lnTo>
                  <a:pt x="1386840" y="377952"/>
                </a:lnTo>
                <a:lnTo>
                  <a:pt x="1258824" y="249936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697323" y="4062985"/>
            <a:ext cx="1171567" cy="1155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52232" y="4136136"/>
            <a:ext cx="649605" cy="1009015"/>
          </a:xfrm>
          <a:custGeom>
            <a:avLst/>
            <a:gdLst/>
            <a:ahLst/>
            <a:cxnLst/>
            <a:rect l="l" t="t" r="r" b="b"/>
            <a:pathLst>
              <a:path w="649604" h="1009014">
                <a:moveTo>
                  <a:pt x="0" y="0"/>
                </a:moveTo>
                <a:lnTo>
                  <a:pt x="0" y="1008888"/>
                </a:lnTo>
                <a:lnTo>
                  <a:pt x="649224" y="1008888"/>
                </a:lnTo>
                <a:lnTo>
                  <a:pt x="649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09091" y="4291076"/>
            <a:ext cx="33083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C</a:t>
            </a:r>
            <a:endParaRPr lang="en-US"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1848" y="4136136"/>
            <a:ext cx="4752340" cy="80835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93040" rIns="0" bIns="0" rtlCol="0">
            <a:spAutoFit/>
          </a:bodyPr>
          <a:lstStyle/>
          <a:p>
            <a:pPr marR="74295" algn="ctr">
              <a:lnSpc>
                <a:spcPct val="100000"/>
              </a:lnSpc>
              <a:spcBef>
                <a:spcPts val="1520"/>
              </a:spcBef>
            </a:pPr>
            <a:r>
              <a:rPr lang="en-US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21</a:t>
            </a:r>
            <a:r>
              <a:rPr lang="zh-CN" altLang="en-US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年高考数学预测</a:t>
            </a:r>
            <a:endParaRPr lang="zh-CN" altLang="en-US" sz="4000" b="1" spc="5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8"/>
          <p:cNvSpPr/>
          <p:nvPr/>
        </p:nvSpPr>
        <p:spPr>
          <a:xfrm>
            <a:off x="294640" y="2739136"/>
            <a:ext cx="1511935" cy="1009015"/>
          </a:xfrm>
          <a:custGeom>
            <a:avLst/>
            <a:gdLst/>
            <a:ahLst/>
            <a:cxnLst/>
            <a:rect l="l" t="t" r="r" b="b"/>
            <a:pathLst>
              <a:path w="1511935" h="1009014">
                <a:moveTo>
                  <a:pt x="1008888" y="0"/>
                </a:moveTo>
                <a:lnTo>
                  <a:pt x="0" y="0"/>
                </a:lnTo>
                <a:lnTo>
                  <a:pt x="0" y="1008888"/>
                </a:lnTo>
                <a:lnTo>
                  <a:pt x="1008888" y="1008888"/>
                </a:lnTo>
                <a:lnTo>
                  <a:pt x="1008888" y="627888"/>
                </a:lnTo>
                <a:lnTo>
                  <a:pt x="1386840" y="627888"/>
                </a:lnTo>
                <a:lnTo>
                  <a:pt x="1511808" y="502920"/>
                </a:lnTo>
                <a:lnTo>
                  <a:pt x="1386840" y="377952"/>
                </a:lnTo>
                <a:lnTo>
                  <a:pt x="1008888" y="377952"/>
                </a:lnTo>
                <a:lnTo>
                  <a:pt x="1008888" y="0"/>
                </a:lnTo>
                <a:close/>
              </a:path>
              <a:path w="1511935" h="1009014">
                <a:moveTo>
                  <a:pt x="1386840" y="627888"/>
                </a:moveTo>
                <a:lnTo>
                  <a:pt x="1258824" y="627888"/>
                </a:lnTo>
                <a:lnTo>
                  <a:pt x="1258824" y="755904"/>
                </a:lnTo>
                <a:lnTo>
                  <a:pt x="1386840" y="627888"/>
                </a:lnTo>
                <a:close/>
              </a:path>
              <a:path w="1511935" h="1009014">
                <a:moveTo>
                  <a:pt x="1258824" y="249936"/>
                </a:moveTo>
                <a:lnTo>
                  <a:pt x="1258824" y="377952"/>
                </a:lnTo>
                <a:lnTo>
                  <a:pt x="1386840" y="377952"/>
                </a:lnTo>
                <a:lnTo>
                  <a:pt x="1258824" y="249936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p/>
        </p:txBody>
      </p:sp>
      <p:sp>
        <p:nvSpPr>
          <p:cNvPr id="19" name="object 9"/>
          <p:cNvSpPr/>
          <p:nvPr/>
        </p:nvSpPr>
        <p:spPr>
          <a:xfrm>
            <a:off x="6671923" y="2665985"/>
            <a:ext cx="1171567" cy="1155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" name="object 10"/>
          <p:cNvSpPr/>
          <p:nvPr/>
        </p:nvSpPr>
        <p:spPr>
          <a:xfrm>
            <a:off x="7926832" y="2739136"/>
            <a:ext cx="649605" cy="1009015"/>
          </a:xfrm>
          <a:custGeom>
            <a:avLst/>
            <a:gdLst/>
            <a:ahLst/>
            <a:cxnLst/>
            <a:rect l="l" t="t" r="r" b="b"/>
            <a:pathLst>
              <a:path w="649604" h="1009014">
                <a:moveTo>
                  <a:pt x="0" y="0"/>
                </a:moveTo>
                <a:lnTo>
                  <a:pt x="0" y="1008888"/>
                </a:lnTo>
                <a:lnTo>
                  <a:pt x="649224" y="1008888"/>
                </a:lnTo>
                <a:lnTo>
                  <a:pt x="649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p/>
        </p:txBody>
      </p:sp>
      <p:sp>
        <p:nvSpPr>
          <p:cNvPr id="21" name="object 11"/>
          <p:cNvSpPr txBox="1"/>
          <p:nvPr/>
        </p:nvSpPr>
        <p:spPr>
          <a:xfrm>
            <a:off x="583691" y="2894076"/>
            <a:ext cx="330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B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2" name="object 12"/>
          <p:cNvSpPr txBox="1"/>
          <p:nvPr/>
        </p:nvSpPr>
        <p:spPr>
          <a:xfrm>
            <a:off x="1806448" y="2739136"/>
            <a:ext cx="4752340" cy="80835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93040" rIns="0" bIns="0" rtlCol="0">
            <a:spAutoFit/>
          </a:bodyPr>
          <a:p>
            <a:pPr marR="74295" algn="ctr">
              <a:lnSpc>
                <a:spcPct val="100000"/>
              </a:lnSpc>
              <a:spcBef>
                <a:spcPts val="1520"/>
              </a:spcBef>
            </a:pPr>
            <a:r>
              <a:rPr lang="en-US" altLang="zh-CN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21</a:t>
            </a:r>
            <a:r>
              <a:rPr lang="zh-CN" altLang="en-US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届</a:t>
            </a:r>
            <a:r>
              <a:rPr lang="zh-CN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棠中校模评讲</a:t>
            </a:r>
            <a:endParaRPr lang="zh-CN"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360" y="869950"/>
            <a:ext cx="9144635" cy="1969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" y="2839085"/>
            <a:ext cx="3924300" cy="2419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660" y="2839085"/>
            <a:ext cx="3857625" cy="2457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15" y="5398135"/>
            <a:ext cx="3848100" cy="1162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7560" y="5398135"/>
            <a:ext cx="3933825" cy="1133475"/>
          </a:xfrm>
          <a:prstGeom prst="rect">
            <a:avLst/>
          </a:prstGeom>
        </p:spPr>
      </p:pic>
      <p:sp>
        <p:nvSpPr>
          <p:cNvPr id="10" name="object 5"/>
          <p:cNvSpPr txBox="1"/>
          <p:nvPr/>
        </p:nvSpPr>
        <p:spPr>
          <a:xfrm>
            <a:off x="90805" y="0"/>
            <a:ext cx="6009640" cy="762635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47320" rIns="0" bIns="0" rtlCol="0">
            <a:spAutoFit/>
          </a:bodyPr>
          <a:p>
            <a:pPr marL="1011555">
              <a:lnSpc>
                <a:spcPct val="100000"/>
              </a:lnSpc>
              <a:spcBef>
                <a:spcPts val="1160"/>
              </a:spcBef>
            </a:pPr>
            <a:r>
              <a:rPr lang="zh-CN" sz="4000" b="1">
                <a:latin typeface="宋体" panose="02010600030101010101" pitchFamily="2" charset="-122"/>
                <a:cs typeface="宋体" panose="02010600030101010101" pitchFamily="2" charset="-122"/>
              </a:rPr>
              <a:t>校模数学试卷分析</a:t>
            </a:r>
            <a:endParaRPr lang="zh-CN" sz="40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40105"/>
            <a:ext cx="9144000" cy="500380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0035" y="63500"/>
            <a:ext cx="3771900" cy="5035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dirty="0">
                <a:solidFill>
                  <a:srgbClr val="BF0000"/>
                </a:solidFill>
              </a:rPr>
              <a:t>1	</a:t>
            </a:r>
            <a:r>
              <a:rPr 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易中，不大意</a:t>
            </a:r>
            <a:endParaRPr lang="zh-CN" sz="3200" spc="10" dirty="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420" y="1049020"/>
            <a:ext cx="8772525" cy="507555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0035" y="63500"/>
            <a:ext cx="3771900" cy="5035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dirty="0">
                <a:solidFill>
                  <a:srgbClr val="BF0000"/>
                </a:solidFill>
              </a:rPr>
              <a:t>1	</a:t>
            </a:r>
            <a:r>
              <a:rPr 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易中，不大意</a:t>
            </a:r>
            <a:endParaRPr lang="zh-CN" sz="3200" spc="10" dirty="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916670" cy="25152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3530"/>
            <a:ext cx="85725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079500"/>
            <a:ext cx="8534400" cy="50730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0035" y="63500"/>
            <a:ext cx="3771900" cy="5035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dirty="0">
                <a:solidFill>
                  <a:srgbClr val="BF0000"/>
                </a:solidFill>
              </a:rPr>
              <a:t>1	</a:t>
            </a:r>
            <a:r>
              <a:rPr 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易中，不大意</a:t>
            </a:r>
            <a:endParaRPr lang="zh-CN" sz="3200" spc="10" dirty="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875395" cy="1611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1630"/>
            <a:ext cx="8983980" cy="36283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294630"/>
            <a:ext cx="8763000" cy="15633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815975"/>
            <a:ext cx="9123680" cy="61239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chemeClr val="tx1"/>
                </a:solidFill>
                <a:sym typeface="+mn-ea"/>
              </a:rPr>
              <a:t>高考改卷采取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双评或三评模式：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sym typeface="+mn-ea"/>
              </a:rPr>
              <a:t>如：数列大题，</a:t>
            </a:r>
            <a:r>
              <a:rPr lang="zh-CN" altLang="en-US" sz="2800" b="1" i="1">
                <a:solidFill>
                  <a:srgbClr val="FF0000"/>
                </a:solidFill>
                <a:sym typeface="+mn-ea"/>
              </a:rPr>
              <a:t>会有两人同时批改。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假设一人给了你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5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sym typeface="+mn-ea"/>
              </a:rPr>
              <a:t>分，另一人给了你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6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分，这时系统会自动生成你的得分是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sz="2800" b="1">
                <a:solidFill>
                  <a:schemeClr val="tx1"/>
                </a:solidFill>
                <a:sym typeface="+mn-ea"/>
              </a:rPr>
              <a:t>5.5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分，最后的总分四舍五入取整数。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sym typeface="+mn-ea"/>
              </a:rPr>
              <a:t>但是如果一位阅卷老师给了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5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分，另一位给了你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7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分，因为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sym typeface="+mn-ea"/>
              </a:rPr>
              <a:t>有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分的分差，偏差较大，此时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系统会把你的作答传送给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rgbClr val="FF0000"/>
                </a:solidFill>
                <a:sym typeface="+mn-ea"/>
              </a:rPr>
              <a:t>题组长，由他最终给出裁定：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可能是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5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6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7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分，也可能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sym typeface="+mn-ea"/>
              </a:rPr>
              <a:t>其他分数（充分研究你的解题过程）。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sym typeface="+mn-ea"/>
              </a:rPr>
              <a:t>此外，系统会不定时的随机抽取阅卷老师改过的试卷，再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sym typeface="+mn-ea"/>
              </a:rPr>
              <a:t>次推送给他自己批改（误差要有控制），防止批改失误；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sym typeface="+mn-ea"/>
              </a:rPr>
              <a:t>也会随机推送给题组长监督检查。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rgbClr val="FF0000"/>
                </a:solidFill>
                <a:sym typeface="+mn-ea"/>
              </a:rPr>
              <a:t>阅卷原则如：结果对，给满分，但必须有过程，哪怕不完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rgbClr val="FF0000"/>
                </a:solidFill>
                <a:sym typeface="+mn-ea"/>
              </a:rPr>
              <a:t>成整，否则只给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分。结果错，则踩点给分，只加分，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 sz="2800" b="1">
                <a:solidFill>
                  <a:srgbClr val="FF0000"/>
                </a:solidFill>
                <a:sym typeface="+mn-ea"/>
              </a:rPr>
              <a:t>不扣分。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305175" y="107315"/>
            <a:ext cx="2217420" cy="615315"/>
          </a:xfrm>
        </p:spPr>
        <p:txBody>
          <a:bodyPr wrap="square"/>
          <a:p>
            <a:r>
              <a:rPr lang="zh-CN" altLang="en-US" sz="4000">
                <a:solidFill>
                  <a:srgbClr val="FF0000"/>
                </a:solidFill>
              </a:rPr>
              <a:t>科学战术</a:t>
            </a:r>
            <a:endParaRPr lang="zh-CN" alt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" y="593090"/>
            <a:ext cx="9121140" cy="324739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/>
        </p:nvSpPr>
        <p:spPr>
          <a:xfrm>
            <a:off x="381000" y="76200"/>
            <a:ext cx="6725285" cy="5035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en-US" dirty="0">
                <a:solidFill>
                  <a:srgbClr val="BF0000"/>
                </a:solidFill>
              </a:rPr>
              <a:t>2</a:t>
            </a:r>
            <a:r>
              <a:rPr dirty="0">
                <a:solidFill>
                  <a:srgbClr val="BF0000"/>
                </a:solidFill>
              </a:rPr>
              <a:t>	</a:t>
            </a:r>
            <a:r>
              <a:rPr 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中难</a:t>
            </a:r>
            <a:r>
              <a:rPr 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，脑筋灵活，抢步骤分</a:t>
            </a:r>
            <a:endParaRPr lang="zh-CN" sz="3200" spc="10" dirty="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5520"/>
            <a:ext cx="9144000" cy="375285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/>
        </p:nvSpPr>
        <p:spPr>
          <a:xfrm>
            <a:off x="280035" y="121285"/>
            <a:ext cx="6725285" cy="5035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en-US" dirty="0">
                <a:solidFill>
                  <a:srgbClr val="BF0000"/>
                </a:solidFill>
              </a:rPr>
              <a:t>2</a:t>
            </a:r>
            <a:r>
              <a:rPr dirty="0">
                <a:solidFill>
                  <a:srgbClr val="BF0000"/>
                </a:solidFill>
              </a:rPr>
              <a:t>	</a:t>
            </a:r>
            <a:r>
              <a:rPr 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中难</a:t>
            </a:r>
            <a:r>
              <a:rPr 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，脑筋灵活，抢步骤分</a:t>
            </a:r>
            <a:endParaRPr lang="zh-CN" sz="3200" spc="10" dirty="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28700"/>
            <a:ext cx="7500620" cy="1989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2725"/>
            <a:ext cx="9144000" cy="367411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/>
        </p:nvSpPr>
        <p:spPr>
          <a:xfrm>
            <a:off x="280035" y="63500"/>
            <a:ext cx="7939405" cy="5035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en-US" dirty="0">
                <a:solidFill>
                  <a:srgbClr val="BF0000"/>
                </a:solidFill>
              </a:rPr>
              <a:t>3</a:t>
            </a:r>
            <a:r>
              <a:rPr dirty="0">
                <a:solidFill>
                  <a:srgbClr val="BF0000"/>
                </a:solidFill>
              </a:rPr>
              <a:t>	</a:t>
            </a:r>
            <a:r>
              <a:rPr lang="en-US" alt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1)</a:t>
            </a:r>
            <a:r>
              <a:rPr 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中易</a:t>
            </a:r>
            <a:r>
              <a:rPr lang="en-US" alt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,2)</a:t>
            </a:r>
            <a:r>
              <a:rPr 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难</a:t>
            </a:r>
            <a:r>
              <a:rPr lang="en-US" alt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:   </a:t>
            </a:r>
            <a:r>
              <a:rPr 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稳中易，抢步骤分</a:t>
            </a:r>
            <a:endParaRPr lang="zh-CN" sz="3200" spc="10" dirty="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16330"/>
            <a:ext cx="8961755" cy="416242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/>
        </p:nvSpPr>
        <p:spPr>
          <a:xfrm>
            <a:off x="280035" y="63500"/>
            <a:ext cx="7647305" cy="5035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en-US" dirty="0">
                <a:solidFill>
                  <a:srgbClr val="BF0000"/>
                </a:solidFill>
              </a:rPr>
              <a:t>4</a:t>
            </a:r>
            <a:r>
              <a:rPr dirty="0">
                <a:solidFill>
                  <a:srgbClr val="BF0000"/>
                </a:solidFill>
              </a:rPr>
              <a:t>	</a:t>
            </a:r>
            <a:r>
              <a:rPr 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中难，尽人事，听天命！有缘就做</a:t>
            </a:r>
            <a:r>
              <a:rPr lang="en-US" altLang="zh-CN" sz="3200" spc="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.</a:t>
            </a:r>
            <a:endParaRPr lang="en-US" altLang="zh-CN" sz="3200" spc="10" dirty="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"/>
            <a:ext cx="4273759" cy="94016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0040" y="1481328"/>
            <a:ext cx="1511935" cy="1009015"/>
          </a:xfrm>
          <a:custGeom>
            <a:avLst/>
            <a:gdLst/>
            <a:ahLst/>
            <a:cxnLst/>
            <a:rect l="l" t="t" r="r" b="b"/>
            <a:pathLst>
              <a:path w="1511935" h="1009014">
                <a:moveTo>
                  <a:pt x="1008888" y="0"/>
                </a:moveTo>
                <a:lnTo>
                  <a:pt x="0" y="0"/>
                </a:lnTo>
                <a:lnTo>
                  <a:pt x="0" y="1008888"/>
                </a:lnTo>
                <a:lnTo>
                  <a:pt x="1008888" y="1008888"/>
                </a:lnTo>
                <a:lnTo>
                  <a:pt x="1008888" y="630936"/>
                </a:lnTo>
                <a:lnTo>
                  <a:pt x="1383792" y="630936"/>
                </a:lnTo>
                <a:lnTo>
                  <a:pt x="1511808" y="502920"/>
                </a:lnTo>
                <a:lnTo>
                  <a:pt x="1385316" y="377952"/>
                </a:lnTo>
                <a:lnTo>
                  <a:pt x="1008888" y="377952"/>
                </a:lnTo>
                <a:lnTo>
                  <a:pt x="1008888" y="0"/>
                </a:lnTo>
                <a:close/>
              </a:path>
              <a:path w="1511935" h="1009014">
                <a:moveTo>
                  <a:pt x="1383792" y="630936"/>
                </a:moveTo>
                <a:lnTo>
                  <a:pt x="1258824" y="630936"/>
                </a:lnTo>
                <a:lnTo>
                  <a:pt x="1258824" y="755904"/>
                </a:lnTo>
                <a:lnTo>
                  <a:pt x="1383792" y="630936"/>
                </a:lnTo>
                <a:close/>
              </a:path>
              <a:path w="1511935" h="1009014">
                <a:moveTo>
                  <a:pt x="1258824" y="252984"/>
                </a:moveTo>
                <a:lnTo>
                  <a:pt x="1258824" y="377952"/>
                </a:lnTo>
                <a:lnTo>
                  <a:pt x="1385316" y="377952"/>
                </a:lnTo>
                <a:lnTo>
                  <a:pt x="1258824" y="252984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97323" y="1408177"/>
            <a:ext cx="1171567" cy="1155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52232" y="1481328"/>
            <a:ext cx="649605" cy="1009015"/>
          </a:xfrm>
          <a:custGeom>
            <a:avLst/>
            <a:gdLst/>
            <a:ahLst/>
            <a:cxnLst/>
            <a:rect l="l" t="t" r="r" b="b"/>
            <a:pathLst>
              <a:path w="649604" h="1009014">
                <a:moveTo>
                  <a:pt x="0" y="0"/>
                </a:moveTo>
                <a:lnTo>
                  <a:pt x="0" y="1008888"/>
                </a:lnTo>
                <a:lnTo>
                  <a:pt x="649224" y="1008888"/>
                </a:lnTo>
                <a:lnTo>
                  <a:pt x="649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96900" y="1636268"/>
            <a:ext cx="355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A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31848" y="1481328"/>
            <a:ext cx="4752340" cy="808355"/>
          </a:xfrm>
          <a:prstGeom prst="rect">
            <a:avLst/>
          </a:prstGeom>
          <a:solidFill>
            <a:srgbClr val="FF3300"/>
          </a:solidFill>
        </p:spPr>
        <p:txBody>
          <a:bodyPr vert="horz" wrap="square" lIns="0" tIns="193040" rIns="0" bIns="0" rtlCol="0">
            <a:spAutoFit/>
          </a:bodyPr>
          <a:lstStyle/>
          <a:p>
            <a:pPr marR="74295" algn="ctr">
              <a:lnSpc>
                <a:spcPct val="100000"/>
              </a:lnSpc>
              <a:spcBef>
                <a:spcPts val="1520"/>
              </a:spcBef>
            </a:pPr>
            <a:r>
              <a:rPr lang="en-US" sz="40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40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年山东阅卷</a:t>
            </a:r>
            <a:endParaRPr lang="zh-CN" altLang="en-US" sz="4000" spc="5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0040" y="4136136"/>
            <a:ext cx="1511935" cy="1009015"/>
          </a:xfrm>
          <a:custGeom>
            <a:avLst/>
            <a:gdLst/>
            <a:ahLst/>
            <a:cxnLst/>
            <a:rect l="l" t="t" r="r" b="b"/>
            <a:pathLst>
              <a:path w="1511935" h="1009014">
                <a:moveTo>
                  <a:pt x="1008888" y="0"/>
                </a:moveTo>
                <a:lnTo>
                  <a:pt x="0" y="0"/>
                </a:lnTo>
                <a:lnTo>
                  <a:pt x="0" y="1008888"/>
                </a:lnTo>
                <a:lnTo>
                  <a:pt x="1008888" y="1008888"/>
                </a:lnTo>
                <a:lnTo>
                  <a:pt x="1008888" y="627888"/>
                </a:lnTo>
                <a:lnTo>
                  <a:pt x="1386840" y="627888"/>
                </a:lnTo>
                <a:lnTo>
                  <a:pt x="1511808" y="502920"/>
                </a:lnTo>
                <a:lnTo>
                  <a:pt x="1386840" y="377952"/>
                </a:lnTo>
                <a:lnTo>
                  <a:pt x="1008888" y="377952"/>
                </a:lnTo>
                <a:lnTo>
                  <a:pt x="1008888" y="0"/>
                </a:lnTo>
                <a:close/>
              </a:path>
              <a:path w="1511935" h="1009014">
                <a:moveTo>
                  <a:pt x="1386840" y="627888"/>
                </a:moveTo>
                <a:lnTo>
                  <a:pt x="1258824" y="627888"/>
                </a:lnTo>
                <a:lnTo>
                  <a:pt x="1258824" y="755904"/>
                </a:lnTo>
                <a:lnTo>
                  <a:pt x="1386840" y="627888"/>
                </a:lnTo>
                <a:close/>
              </a:path>
              <a:path w="1511935" h="1009014">
                <a:moveTo>
                  <a:pt x="1258824" y="249936"/>
                </a:moveTo>
                <a:lnTo>
                  <a:pt x="1258824" y="377952"/>
                </a:lnTo>
                <a:lnTo>
                  <a:pt x="1386840" y="377952"/>
                </a:lnTo>
                <a:lnTo>
                  <a:pt x="1258824" y="249936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697323" y="4062985"/>
            <a:ext cx="1171567" cy="1155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52232" y="4136136"/>
            <a:ext cx="649605" cy="1009015"/>
          </a:xfrm>
          <a:custGeom>
            <a:avLst/>
            <a:gdLst/>
            <a:ahLst/>
            <a:cxnLst/>
            <a:rect l="l" t="t" r="r" b="b"/>
            <a:pathLst>
              <a:path w="649604" h="1009014">
                <a:moveTo>
                  <a:pt x="0" y="0"/>
                </a:moveTo>
                <a:lnTo>
                  <a:pt x="0" y="1008888"/>
                </a:lnTo>
                <a:lnTo>
                  <a:pt x="649224" y="1008888"/>
                </a:lnTo>
                <a:lnTo>
                  <a:pt x="649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09091" y="4291076"/>
            <a:ext cx="33083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C</a:t>
            </a:r>
            <a:endParaRPr lang="en-US"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1848" y="4136136"/>
            <a:ext cx="4752340" cy="80835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93040" rIns="0" bIns="0" rtlCol="0">
            <a:spAutoFit/>
          </a:bodyPr>
          <a:lstStyle/>
          <a:p>
            <a:pPr marR="74295" algn="ctr">
              <a:lnSpc>
                <a:spcPct val="100000"/>
              </a:lnSpc>
              <a:spcBef>
                <a:spcPts val="1520"/>
              </a:spcBef>
            </a:pPr>
            <a:r>
              <a:rPr lang="en-US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21</a:t>
            </a:r>
            <a:r>
              <a:rPr lang="zh-CN" altLang="en-US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年高考数学预测</a:t>
            </a:r>
            <a:endParaRPr lang="zh-CN" altLang="en-US" sz="4000" b="1" spc="5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8"/>
          <p:cNvSpPr/>
          <p:nvPr/>
        </p:nvSpPr>
        <p:spPr>
          <a:xfrm>
            <a:off x="294640" y="2739136"/>
            <a:ext cx="1511935" cy="1009015"/>
          </a:xfrm>
          <a:custGeom>
            <a:avLst/>
            <a:gdLst/>
            <a:ahLst/>
            <a:cxnLst/>
            <a:rect l="l" t="t" r="r" b="b"/>
            <a:pathLst>
              <a:path w="1511935" h="1009014">
                <a:moveTo>
                  <a:pt x="1008888" y="0"/>
                </a:moveTo>
                <a:lnTo>
                  <a:pt x="0" y="0"/>
                </a:lnTo>
                <a:lnTo>
                  <a:pt x="0" y="1008888"/>
                </a:lnTo>
                <a:lnTo>
                  <a:pt x="1008888" y="1008888"/>
                </a:lnTo>
                <a:lnTo>
                  <a:pt x="1008888" y="627888"/>
                </a:lnTo>
                <a:lnTo>
                  <a:pt x="1386840" y="627888"/>
                </a:lnTo>
                <a:lnTo>
                  <a:pt x="1511808" y="502920"/>
                </a:lnTo>
                <a:lnTo>
                  <a:pt x="1386840" y="377952"/>
                </a:lnTo>
                <a:lnTo>
                  <a:pt x="1008888" y="377952"/>
                </a:lnTo>
                <a:lnTo>
                  <a:pt x="1008888" y="0"/>
                </a:lnTo>
                <a:close/>
              </a:path>
              <a:path w="1511935" h="1009014">
                <a:moveTo>
                  <a:pt x="1386840" y="627888"/>
                </a:moveTo>
                <a:lnTo>
                  <a:pt x="1258824" y="627888"/>
                </a:lnTo>
                <a:lnTo>
                  <a:pt x="1258824" y="755904"/>
                </a:lnTo>
                <a:lnTo>
                  <a:pt x="1386840" y="627888"/>
                </a:lnTo>
                <a:close/>
              </a:path>
              <a:path w="1511935" h="1009014">
                <a:moveTo>
                  <a:pt x="1258824" y="249936"/>
                </a:moveTo>
                <a:lnTo>
                  <a:pt x="1258824" y="377952"/>
                </a:lnTo>
                <a:lnTo>
                  <a:pt x="1386840" y="377952"/>
                </a:lnTo>
                <a:lnTo>
                  <a:pt x="1258824" y="249936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p/>
        </p:txBody>
      </p:sp>
      <p:sp>
        <p:nvSpPr>
          <p:cNvPr id="19" name="object 9"/>
          <p:cNvSpPr/>
          <p:nvPr/>
        </p:nvSpPr>
        <p:spPr>
          <a:xfrm>
            <a:off x="6671923" y="2665985"/>
            <a:ext cx="1171567" cy="1155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" name="object 10"/>
          <p:cNvSpPr/>
          <p:nvPr/>
        </p:nvSpPr>
        <p:spPr>
          <a:xfrm>
            <a:off x="7926832" y="2739136"/>
            <a:ext cx="649605" cy="1009015"/>
          </a:xfrm>
          <a:custGeom>
            <a:avLst/>
            <a:gdLst/>
            <a:ahLst/>
            <a:cxnLst/>
            <a:rect l="l" t="t" r="r" b="b"/>
            <a:pathLst>
              <a:path w="649604" h="1009014">
                <a:moveTo>
                  <a:pt x="0" y="0"/>
                </a:moveTo>
                <a:lnTo>
                  <a:pt x="0" y="1008888"/>
                </a:lnTo>
                <a:lnTo>
                  <a:pt x="649224" y="1008888"/>
                </a:lnTo>
                <a:lnTo>
                  <a:pt x="649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p/>
        </p:txBody>
      </p:sp>
      <p:sp>
        <p:nvSpPr>
          <p:cNvPr id="21" name="object 11"/>
          <p:cNvSpPr txBox="1"/>
          <p:nvPr/>
        </p:nvSpPr>
        <p:spPr>
          <a:xfrm>
            <a:off x="583691" y="2894076"/>
            <a:ext cx="330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B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2" name="object 12"/>
          <p:cNvSpPr txBox="1"/>
          <p:nvPr/>
        </p:nvSpPr>
        <p:spPr>
          <a:xfrm>
            <a:off x="1806448" y="2739136"/>
            <a:ext cx="4752340" cy="80835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93040" rIns="0" bIns="0" rtlCol="0">
            <a:spAutoFit/>
          </a:bodyPr>
          <a:p>
            <a:pPr marR="74295" algn="ctr">
              <a:lnSpc>
                <a:spcPct val="100000"/>
              </a:lnSpc>
              <a:spcBef>
                <a:spcPts val="1520"/>
              </a:spcBef>
            </a:pPr>
            <a:r>
              <a:rPr lang="en-US" altLang="zh-CN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21</a:t>
            </a:r>
            <a:r>
              <a:rPr lang="zh-CN" altLang="en-US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届</a:t>
            </a:r>
            <a:r>
              <a:rPr lang="zh-CN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棠中校模评讲</a:t>
            </a:r>
            <a:endParaRPr lang="zh-CN"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4060"/>
            <a:ext cx="8739505" cy="364553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/>
        </p:nvSpPr>
        <p:spPr>
          <a:xfrm>
            <a:off x="280035" y="6350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山东适应题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集逻复向不计二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" y="4227195"/>
            <a:ext cx="8702040" cy="1416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" y="5652135"/>
            <a:ext cx="8701405" cy="120586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2" name="object 12"/>
          <p:cNvSpPr txBox="1">
            <a:spLocks noGrp="1"/>
          </p:cNvSpPr>
          <p:nvPr/>
        </p:nvSpPr>
        <p:spPr>
          <a:xfrm>
            <a:off x="280035" y="6350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高考题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集逻复向不计二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49935"/>
            <a:ext cx="9161780" cy="1654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4745"/>
            <a:ext cx="9025255" cy="1306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" y="5065395"/>
            <a:ext cx="8997315" cy="12992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" y="3710940"/>
            <a:ext cx="8439150" cy="123825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2" name="object 12"/>
          <p:cNvSpPr txBox="1">
            <a:spLocks noGrp="1"/>
          </p:cNvSpPr>
          <p:nvPr/>
        </p:nvSpPr>
        <p:spPr>
          <a:xfrm>
            <a:off x="280035" y="6350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山东适应题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三角和数列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4690"/>
            <a:ext cx="8670925" cy="8877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425"/>
            <a:ext cx="9017000" cy="2872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7705"/>
            <a:ext cx="9087485" cy="201041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2" name="object 12"/>
          <p:cNvSpPr txBox="1">
            <a:spLocks noGrp="1"/>
          </p:cNvSpPr>
          <p:nvPr/>
        </p:nvSpPr>
        <p:spPr>
          <a:xfrm>
            <a:off x="748030" y="10668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高考题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三角和数列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46125"/>
            <a:ext cx="8787765" cy="1649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" y="2395220"/>
            <a:ext cx="8644890" cy="4616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" y="3161030"/>
            <a:ext cx="8807450" cy="334391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748030" y="10668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山东适应题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立体几何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79145"/>
            <a:ext cx="7972425" cy="2733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2820"/>
            <a:ext cx="8582025" cy="933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4446270"/>
            <a:ext cx="8391525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8949055" cy="661289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748030" y="10668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高考题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立体几何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8980"/>
            <a:ext cx="8872220" cy="10058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8990"/>
            <a:ext cx="8984615" cy="382206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748030" y="10668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山东适应题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概率统计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115" y="779780"/>
            <a:ext cx="8290560" cy="597725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748030" y="10668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高考题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概率统计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030" y="929640"/>
            <a:ext cx="7361555" cy="584327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748030" y="10668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山东适应题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解析几何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652145"/>
            <a:ext cx="9058275" cy="3162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" y="4325620"/>
            <a:ext cx="8375650" cy="2343150"/>
          </a:xfrm>
          <a:prstGeom prst="rect">
            <a:avLst/>
          </a:prstGeom>
        </p:spPr>
      </p:pic>
      <p:sp>
        <p:nvSpPr>
          <p:cNvPr id="5" name="object 12"/>
          <p:cNvSpPr txBox="1">
            <a:spLocks noGrp="1"/>
          </p:cNvSpPr>
          <p:nvPr/>
        </p:nvSpPr>
        <p:spPr>
          <a:xfrm>
            <a:off x="384175" y="3814445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高考题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解析几何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748030" y="10668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山东适应题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函数导数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12"/>
          <p:cNvSpPr txBox="1">
            <a:spLocks noGrp="1"/>
          </p:cNvSpPr>
          <p:nvPr/>
        </p:nvSpPr>
        <p:spPr>
          <a:xfrm>
            <a:off x="236220" y="3382645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高考题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函数导数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" y="840740"/>
            <a:ext cx="8353425" cy="2409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4260850"/>
            <a:ext cx="8903335" cy="217805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280035" y="6350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八省</a:t>
            </a:r>
            <a:r>
              <a:rPr lang="zh-CN" dirty="0">
                <a:solidFill>
                  <a:srgbClr val="BF0000"/>
                </a:solidFill>
              </a:rPr>
              <a:t>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集逻复向不计二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8970"/>
            <a:ext cx="8420100" cy="475297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" y="955040"/>
            <a:ext cx="7686675" cy="220980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/>
        </p:nvSpPr>
        <p:spPr>
          <a:xfrm>
            <a:off x="280035" y="6350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八省</a:t>
            </a:r>
            <a:r>
              <a:rPr lang="zh-CN" dirty="0">
                <a:solidFill>
                  <a:srgbClr val="BF0000"/>
                </a:solidFill>
              </a:rPr>
              <a:t>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集逻复向不计二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3425825"/>
            <a:ext cx="7467600" cy="1562100"/>
          </a:xfrm>
          <a:prstGeom prst="rect">
            <a:avLst/>
          </a:prstGeom>
        </p:spPr>
      </p:pic>
      <p:sp>
        <p:nvSpPr>
          <p:cNvPr id="6" name="object 12"/>
          <p:cNvSpPr txBox="1">
            <a:spLocks noGrp="1"/>
          </p:cNvSpPr>
          <p:nvPr/>
        </p:nvSpPr>
        <p:spPr>
          <a:xfrm>
            <a:off x="377825" y="5554980"/>
            <a:ext cx="7647305" cy="6883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sz="4400" dirty="0">
                <a:solidFill>
                  <a:srgbClr val="BF0000"/>
                </a:solidFill>
              </a:rPr>
              <a:t>猜猜我们的高考题会考哪些？</a:t>
            </a:r>
            <a:endParaRPr lang="zh-CN" sz="44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280035" y="6350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        </a:t>
            </a:r>
            <a:r>
              <a:rPr lang="zh-CN" dirty="0">
                <a:solidFill>
                  <a:srgbClr val="BF0000"/>
                </a:solidFill>
              </a:rPr>
              <a:t>八省适应题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三角和数列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" y="2602230"/>
            <a:ext cx="8451215" cy="7537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65" y="3164840"/>
            <a:ext cx="9131935" cy="2007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2710"/>
            <a:ext cx="8803005" cy="16852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664210"/>
            <a:ext cx="8733155" cy="21209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255000" y="2212340"/>
            <a:ext cx="677545" cy="3076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pc="-310" dirty="0">
                <a:solidFill>
                  <a:srgbClr val="FFFFFF"/>
                </a:solidFill>
                <a:sym typeface="+mn-ea"/>
              </a:rPr>
              <a:t>	</a:t>
            </a:r>
            <a:r>
              <a:rPr lang="zh-CN" sz="4400" b="1" dirty="0">
                <a:solidFill>
                  <a:srgbClr val="FF0000"/>
                </a:solidFill>
                <a:sym typeface="+mn-ea"/>
              </a:rPr>
              <a:t>猜猜高考</a:t>
            </a:r>
            <a:endParaRPr lang="zh-CN" altLang="en-US" sz="4400" b="1" dirty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748030" y="10668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八省</a:t>
            </a:r>
            <a:r>
              <a:rPr lang="zh-CN" dirty="0">
                <a:solidFill>
                  <a:srgbClr val="BF0000"/>
                </a:solidFill>
              </a:rPr>
              <a:t>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立体几何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8640"/>
            <a:ext cx="8353425" cy="2581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1800"/>
            <a:ext cx="8486775" cy="914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3886200"/>
            <a:ext cx="4852670" cy="27952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66360" y="3881755"/>
            <a:ext cx="397764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4400" b="1" dirty="0">
                <a:solidFill>
                  <a:srgbClr val="FF0000"/>
                </a:solidFill>
                <a:sym typeface="+mn-ea"/>
              </a:rPr>
              <a:t>猜猜</a:t>
            </a:r>
            <a:r>
              <a:rPr lang="en-US" altLang="zh-CN" sz="4400" b="1" dirty="0">
                <a:solidFill>
                  <a:srgbClr val="FF0000"/>
                </a:solidFill>
                <a:sym typeface="+mn-ea"/>
              </a:rPr>
              <a:t>“</a:t>
            </a:r>
            <a:r>
              <a:rPr lang="zh-CN" sz="4400" b="1" dirty="0">
                <a:solidFill>
                  <a:srgbClr val="FF0000"/>
                </a:solidFill>
                <a:sym typeface="+mn-ea"/>
              </a:rPr>
              <a:t>大兴机场</a:t>
            </a:r>
            <a:r>
              <a:rPr lang="en-US" altLang="zh-CN" sz="4400" b="1" dirty="0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4400" b="1" dirty="0">
                <a:solidFill>
                  <a:srgbClr val="FF0000"/>
                </a:solidFill>
                <a:sym typeface="+mn-ea"/>
              </a:rPr>
              <a:t>会</a:t>
            </a:r>
            <a:r>
              <a:rPr lang="zh-CN" sz="4400" b="1" dirty="0">
                <a:solidFill>
                  <a:srgbClr val="FF0000"/>
                </a:solidFill>
                <a:sym typeface="+mn-ea"/>
              </a:rPr>
              <a:t>再来一次吗？还是放到其他知识点上去？</a:t>
            </a:r>
            <a:endParaRPr lang="zh-CN" altLang="en-US" sz="4400" b="1" dirty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748030" y="10668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八省</a:t>
            </a:r>
            <a:r>
              <a:rPr lang="zh-CN" dirty="0">
                <a:solidFill>
                  <a:srgbClr val="BF0000"/>
                </a:solidFill>
              </a:rPr>
              <a:t>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概率统计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9945"/>
            <a:ext cx="9084945" cy="22586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54650" y="3487420"/>
            <a:ext cx="323215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4400" b="1" dirty="0">
                <a:solidFill>
                  <a:srgbClr val="FF0000"/>
                </a:solidFill>
                <a:sym typeface="+mn-ea"/>
              </a:rPr>
              <a:t>猜猜</a:t>
            </a:r>
            <a:r>
              <a:rPr lang="en-US" sz="4400" b="1" dirty="0">
                <a:solidFill>
                  <a:srgbClr val="FF0000"/>
                </a:solidFill>
                <a:sym typeface="+mn-ea"/>
              </a:rPr>
              <a:t>6.7</a:t>
            </a:r>
            <a:r>
              <a:rPr lang="zh-CN" altLang="en-US" sz="4400" b="1" dirty="0">
                <a:solidFill>
                  <a:srgbClr val="FF0000"/>
                </a:solidFill>
                <a:sym typeface="+mn-ea"/>
              </a:rPr>
              <a:t>下午的概率统计会考什么</a:t>
            </a:r>
            <a:r>
              <a:rPr lang="zh-CN" sz="4400" b="1" dirty="0">
                <a:solidFill>
                  <a:srgbClr val="FF0000"/>
                </a:solidFill>
                <a:sym typeface="+mn-ea"/>
              </a:rPr>
              <a:t>？</a:t>
            </a:r>
            <a:endParaRPr lang="zh-CN" altLang="en-US" sz="4400" b="1" dirty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475" y="63500"/>
            <a:ext cx="8922385" cy="658431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748030" y="10668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八省</a:t>
            </a:r>
            <a:r>
              <a:rPr lang="zh-CN" dirty="0">
                <a:solidFill>
                  <a:srgbClr val="BF0000"/>
                </a:solidFill>
              </a:rPr>
              <a:t>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解析几何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" y="695325"/>
            <a:ext cx="8334375" cy="1000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" y="1695450"/>
            <a:ext cx="8382000" cy="1885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" y="3581400"/>
            <a:ext cx="8429625" cy="8858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5" y="4467225"/>
            <a:ext cx="8658225" cy="22574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798310" y="4093210"/>
            <a:ext cx="2065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4400" b="1" dirty="0">
                <a:solidFill>
                  <a:srgbClr val="FF0000"/>
                </a:solidFill>
                <a:sym typeface="+mn-ea"/>
              </a:rPr>
              <a:t>猜猜猜</a:t>
            </a:r>
            <a:endParaRPr lang="zh-CN" altLang="en-US" sz="4400" b="1" dirty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12"/>
          <p:cNvSpPr txBox="1">
            <a:spLocks noGrp="1"/>
          </p:cNvSpPr>
          <p:nvPr/>
        </p:nvSpPr>
        <p:spPr>
          <a:xfrm>
            <a:off x="906780" y="106680"/>
            <a:ext cx="7647305" cy="441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800" b="1" i="0">
                <a:solidFill>
                  <a:srgbClr val="252525"/>
                </a:solidFill>
                <a:latin typeface="Times New Roman" panose="02020603050405020304"/>
                <a:ea typeface="+mj-ea"/>
                <a:cs typeface="Times New Roman" panose="02020603050405020304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73405" algn="l"/>
                <a:tab pos="1139825" algn="l"/>
              </a:tabLst>
            </a:pPr>
            <a:r>
              <a:rPr spc="-310" dirty="0">
                <a:solidFill>
                  <a:srgbClr val="FFFFFF"/>
                </a:solidFill>
              </a:rPr>
              <a:t>P	</a:t>
            </a:r>
            <a:r>
              <a:rPr lang="zh-CN" dirty="0">
                <a:solidFill>
                  <a:srgbClr val="BF0000"/>
                </a:solidFill>
              </a:rPr>
              <a:t>八省</a:t>
            </a:r>
            <a:r>
              <a:rPr lang="zh-CN" dirty="0">
                <a:solidFill>
                  <a:srgbClr val="BF0000"/>
                </a:solidFill>
              </a:rPr>
              <a:t>适应题</a:t>
            </a:r>
            <a:r>
              <a:rPr lang="en-US" altLang="zh-CN" dirty="0">
                <a:solidFill>
                  <a:srgbClr val="BF0000"/>
                </a:solidFill>
              </a:rPr>
              <a:t>——</a:t>
            </a:r>
            <a:r>
              <a:rPr lang="zh-CN" altLang="en-US" dirty="0">
                <a:solidFill>
                  <a:srgbClr val="BF0000"/>
                </a:solidFill>
              </a:rPr>
              <a:t>函数导数</a:t>
            </a:r>
            <a:endParaRPr lang="zh-CN" altLang="en-US" sz="3200" spc="10" dirty="0">
              <a:solidFill>
                <a:srgbClr val="B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2456815"/>
            <a:ext cx="8721090" cy="2132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4589780"/>
            <a:ext cx="8421370" cy="1971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1260475"/>
            <a:ext cx="7867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9"/>
          <p:cNvSpPr/>
          <p:nvPr/>
        </p:nvSpPr>
        <p:spPr>
          <a:xfrm>
            <a:off x="121898" y="255"/>
            <a:ext cx="1171567" cy="115519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2" name="object 12"/>
          <p:cNvSpPr txBox="1"/>
          <p:nvPr/>
        </p:nvSpPr>
        <p:spPr>
          <a:xfrm>
            <a:off x="1426210" y="979170"/>
            <a:ext cx="6290945" cy="80835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0" tIns="193040" rIns="0" bIns="0" rtlCol="0">
            <a:spAutoFit/>
          </a:bodyPr>
          <a:p>
            <a:pPr marR="74295" algn="ctr">
              <a:lnSpc>
                <a:spcPct val="100000"/>
              </a:lnSpc>
              <a:spcBef>
                <a:spcPts val="1520"/>
              </a:spcBef>
            </a:pPr>
            <a:r>
              <a:rPr lang="zh-CN" sz="40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三句叮嘱送给考场上的你：</a:t>
            </a:r>
            <a:endParaRPr lang="zh-CN"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1950" y="2205990"/>
            <a:ext cx="8419465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 dirty="0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 sz="4000" b="1" dirty="0">
                <a:solidFill>
                  <a:srgbClr val="FF0000"/>
                </a:solidFill>
                <a:sym typeface="+mn-ea"/>
              </a:rPr>
              <a:t>、遇到容易题，越细心，不掉陷阱！</a:t>
            </a:r>
            <a:endParaRPr lang="zh-CN" altLang="en-US" sz="4000" b="1" dirty="0">
              <a:solidFill>
                <a:srgbClr val="FF0000"/>
              </a:solidFill>
              <a:sym typeface="+mn-ea"/>
            </a:endParaRPr>
          </a:p>
          <a:p>
            <a:r>
              <a:rPr lang="en-US" altLang="zh-CN" sz="4000" b="1" dirty="0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4000" b="1" dirty="0">
                <a:solidFill>
                  <a:srgbClr val="FF0000"/>
                </a:solidFill>
                <a:sym typeface="+mn-ea"/>
              </a:rPr>
              <a:t>、遇到难题，不退缩，勇敢抢夺步骤分！</a:t>
            </a:r>
            <a:endParaRPr lang="zh-CN" altLang="en-US" sz="4000" b="1" dirty="0">
              <a:solidFill>
                <a:srgbClr val="FF0000"/>
              </a:solidFill>
              <a:sym typeface="+mn-ea"/>
            </a:endParaRPr>
          </a:p>
          <a:p>
            <a:r>
              <a:rPr lang="en-US" altLang="zh-CN" sz="4000" b="1" dirty="0">
                <a:solidFill>
                  <a:srgbClr val="FF0000"/>
                </a:solidFill>
                <a:sym typeface="+mn-ea"/>
              </a:rPr>
              <a:t>3</a:t>
            </a:r>
            <a:r>
              <a:rPr lang="zh-CN" altLang="en-US" sz="4000" b="1" dirty="0">
                <a:solidFill>
                  <a:srgbClr val="FF0000"/>
                </a:solidFill>
                <a:sym typeface="+mn-ea"/>
              </a:rPr>
              <a:t>、遇到灰色地带，先得步骤分，有时间多写有关公式！</a:t>
            </a:r>
            <a:endParaRPr lang="zh-CN" altLang="en-US" sz="4000" b="1" dirty="0">
              <a:solidFill>
                <a:srgbClr val="FF0000"/>
              </a:solidFill>
              <a:sym typeface="+mn-ea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sym typeface="+mn-ea"/>
              </a:rPr>
              <a:t>      </a:t>
            </a:r>
            <a:r>
              <a:rPr lang="zh-CN" altLang="en-US" sz="4000" b="1" dirty="0">
                <a:solidFill>
                  <a:srgbClr val="0B06C8"/>
                </a:solidFill>
                <a:sym typeface="+mn-ea"/>
              </a:rPr>
              <a:t>考完数学，无论什么感觉，一定要全身心准备下一科！</a:t>
            </a:r>
            <a:endParaRPr lang="zh-CN" altLang="en-US" sz="4000" b="1" dirty="0">
              <a:solidFill>
                <a:srgbClr val="0B06C8"/>
              </a:solidFill>
              <a:sym typeface="+mn-ea"/>
            </a:endParaRPr>
          </a:p>
        </p:txBody>
      </p:sp>
      <p:sp>
        <p:nvSpPr>
          <p:cNvPr id="15" name="object 9"/>
          <p:cNvSpPr/>
          <p:nvPr/>
        </p:nvSpPr>
        <p:spPr>
          <a:xfrm>
            <a:off x="7769838" y="255"/>
            <a:ext cx="1171567" cy="115519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9144000" cy="66967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55735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785,&quot;width&quot;:1387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1224</Words>
  <Application>WPS 演示</Application>
  <PresentationFormat>On-screen Show (4:3)</PresentationFormat>
  <Paragraphs>155</Paragraphs>
  <Slides>72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81" baseType="lpstr">
      <vt:lpstr>Arial</vt:lpstr>
      <vt:lpstr>宋体</vt:lpstr>
      <vt:lpstr>Wingdings</vt:lpstr>
      <vt:lpstr>Times New Roman</vt:lpstr>
      <vt:lpstr>Microsoft YaHei UI</vt:lpstr>
      <vt:lpstr>微软雅黑</vt:lpstr>
      <vt:lpstr>Calibri</vt:lpstr>
      <vt:lpstr>Arial Unicode MS</vt:lpstr>
      <vt:lpstr>Office Theme</vt:lpstr>
      <vt:lpstr>PowerPoint 演示文稿</vt:lpstr>
      <vt:lpstr>20年山东阅卷</vt:lpstr>
      <vt:lpstr>20年山东阅卷</vt:lpstr>
      <vt:lpstr>PowerPoint 演示文稿</vt:lpstr>
      <vt:lpstr>盘外招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20年山东阅卷</vt:lpstr>
      <vt:lpstr>PowerPoint 演示文稿</vt:lpstr>
      <vt:lpstr>P	1	易中，不大意</vt:lpstr>
      <vt:lpstr>P	1	易中，不大意</vt:lpstr>
      <vt:lpstr>PowerPoint 演示文稿</vt:lpstr>
      <vt:lpstr>P	1	易中，不大意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20年山东阅卷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Mar. 30th</dc:title>
  <dc:creator/>
  <cp:lastModifiedBy>执意.</cp:lastModifiedBy>
  <cp:revision>48</cp:revision>
  <dcterms:created xsi:type="dcterms:W3CDTF">2021-04-01T02:13:00Z</dcterms:created>
  <dcterms:modified xsi:type="dcterms:W3CDTF">2021-05-29T13:57:55Z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2021-03-30T00:00:00Z</vt:filetime>
  </property>
  <property fmtid="{D5CDD505-2E9C-101B-9397-08002B2CF9AE}" pid="3" name="LastSaved">
    <vt:filetime>2021-03-30T00:00:00Z</vt:filetime>
  </property>
  <property fmtid="{D5CDD505-2E9C-101B-9397-08002B2CF9AE}" pid="4" name="KSOProductBuildVer">
    <vt:lpwstr>2052-11.1.0.10314</vt:lpwstr>
  </property>
</Properties>
</file>