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81" r:id="rId3"/>
    <p:sldId id="654" r:id="rId4"/>
    <p:sldId id="587" r:id="rId6"/>
    <p:sldId id="583" r:id="rId7"/>
    <p:sldId id="683" r:id="rId8"/>
    <p:sldId id="684" r:id="rId9"/>
    <p:sldId id="685" r:id="rId10"/>
    <p:sldId id="686" r:id="rId11"/>
    <p:sldId id="607" r:id="rId12"/>
    <p:sldId id="603" r:id="rId13"/>
    <p:sldId id="614" r:id="rId14"/>
    <p:sldId id="604" r:id="rId15"/>
    <p:sldId id="615" r:id="rId16"/>
    <p:sldId id="616" r:id="rId17"/>
    <p:sldId id="574" r:id="rId18"/>
    <p:sldId id="575" r:id="rId19"/>
    <p:sldId id="617" r:id="rId20"/>
    <p:sldId id="628" r:id="rId21"/>
    <p:sldId id="618" r:id="rId22"/>
    <p:sldId id="623" r:id="rId23"/>
    <p:sldId id="624" r:id="rId24"/>
    <p:sldId id="576" r:id="rId25"/>
    <p:sldId id="625" r:id="rId26"/>
    <p:sldId id="626" r:id="rId27"/>
    <p:sldId id="638" r:id="rId28"/>
    <p:sldId id="648" r:id="rId29"/>
    <p:sldId id="643" r:id="rId30"/>
    <p:sldId id="639" r:id="rId31"/>
    <p:sldId id="640" r:id="rId32"/>
    <p:sldId id="641" r:id="rId33"/>
    <p:sldId id="642" r:id="rId34"/>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E"/>
    <a:srgbClr val="0B5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tags" Target="tags/tag6.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1" noRot="1" noChangeAspect="1" noTextEdit="1"/>
          </p:cNvSpPr>
          <p:nvPr>
            <p:ph type="sldImg" idx="2"/>
          </p:nvPr>
        </p:nvSpPr>
        <p:spPr bwMode="auto">
          <a:xfrm>
            <a:off x="685800" y="1143000"/>
            <a:ext cx="5486400" cy="3086100"/>
          </a:xfrm>
          <a:noFill/>
          <a:ln w="12700">
            <a:solidFill>
              <a:srgbClr val="000000"/>
            </a:solidFill>
            <a:miter lim="800000"/>
          </a:ln>
        </p:spPr>
      </p:sp>
      <p:sp>
        <p:nvSpPr>
          <p:cNvPr id="1741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1741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EC9411CA-3268-48DD-A90F-2603383EBAED}"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rtlCol="0" anchor="ctr"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600" b="0" i="0" u="none" baseline="0">
                <a:solidFill>
                  <a:prstClr val="black">
                    <a:tint val="75000"/>
                  </a:prstClr>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eaLnBrk="1" hangingPunct="1"/>
            <a:fld id="{D914E481-743C-4431-B3CD-B712C3F0371A}" type="datetime1">
              <a:rPr lang="zh-CN" altLang="en-US" sz="1600">
                <a:solidFill>
                  <a:srgbClr val="898989"/>
                </a:solidFill>
              </a:rPr>
            </a:fld>
            <a:endParaRPr lang="zh-CN" altLang="en-US" sz="1600">
              <a:solidFill>
                <a:srgbClr val="898989"/>
              </a:solidFill>
            </a:endParaRPr>
          </a:p>
        </p:txBody>
      </p:sp>
      <p:sp>
        <p:nvSpPr>
          <p:cNvPr id="5" name="页脚占位符 4"/>
          <p:cNvSpPr>
            <a:spLocks noGrp="1"/>
          </p:cNvSpPr>
          <p:nvPr>
            <p:ph type="ftr" sz="quarter" idx="11"/>
          </p:nvPr>
        </p:nvSpPr>
        <p:spPr>
          <a:xfrm>
            <a:off x="4165600" y="6356350"/>
            <a:ext cx="3860800" cy="365125"/>
          </a:xfrm>
          <a:prstGeom prst="rect">
            <a:avLst/>
          </a:prstGeom>
        </p:spPr>
        <p:txBody>
          <a:bodyPr rtlCol="0" anchor="ctr" anchorCtr="0">
            <a:noAutofit/>
          </a:bodyPr>
          <a:lstStyle>
            <a:defPPr>
              <a:defRPr lang="zh-CN"/>
            </a:defPPr>
            <a:lvl1pPr marL="0" indent="0" algn="ctr" defTabSz="914400" rtl="0" eaLnBrk="1" fontAlgn="auto" hangingPunct="1">
              <a:lnSpc>
                <a:spcPct val="100000"/>
              </a:lnSpc>
              <a:spcBef>
                <a:spcPct val="0"/>
              </a:spcBef>
              <a:spcAft>
                <a:spcPct val="0"/>
              </a:spcAft>
              <a:buClrTx/>
              <a:buSzTx/>
              <a:buFontTx/>
              <a:buNone/>
              <a:defRPr kumimoji="0" lang="zh-CN" altLang="en-US" sz="1600" b="0" i="0" u="none" baseline="0">
                <a:solidFill>
                  <a:prstClr val="black">
                    <a:tint val="75000"/>
                  </a:prstClr>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endParaRPr lang="zh-CN" altLang="en-US" sz="1600">
              <a:solidFill>
                <a:srgbClr val="898989"/>
              </a:solidFill>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rtlCol="0" anchor="ctr" anchorCtr="0">
            <a:noAutofit/>
          </a:bodyPr>
          <a:lstStyle>
            <a:defPPr>
              <a:defRPr lang="zh-CN"/>
            </a:defPPr>
            <a:lvl1pPr marL="0" indent="0" algn="r" defTabSz="914400" rtl="0" eaLnBrk="1" fontAlgn="auto" hangingPunct="1">
              <a:lnSpc>
                <a:spcPct val="100000"/>
              </a:lnSpc>
              <a:spcBef>
                <a:spcPct val="0"/>
              </a:spcBef>
              <a:spcAft>
                <a:spcPct val="0"/>
              </a:spcAft>
              <a:buClrTx/>
              <a:buSzTx/>
              <a:buFontTx/>
              <a:buNone/>
              <a:defRPr kumimoji="0" lang="zh-CN" altLang="en-US" sz="1600" b="0" i="0" u="none" baseline="0">
                <a:solidFill>
                  <a:prstClr val="black">
                    <a:tint val="75000"/>
                  </a:prstClr>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64F7EA7E-658C-4E6D-A36D-86F5CF215864}" type="slidenum">
              <a:rPr lang="zh-CN" altLang="en-US" sz="1600">
                <a:solidFill>
                  <a:srgbClr val="898989"/>
                </a:solidFill>
              </a:rPr>
            </a:fld>
            <a:endParaRPr lang="zh-CN" altLang="en-US" sz="1600">
              <a:solidFill>
                <a:srgbClr val="898989"/>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7" name="KSO_TEMPLATE" hidden="1"/>
          <p:cNvSpPr/>
          <p:nvPr>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tags" Target="../tags/tag5.xml"/><Relationship Id="rId4" Type="http://schemas.openxmlformats.org/officeDocument/2006/relationships/image" Target="../media/image21.jpeg"/><Relationship Id="rId3" Type="http://schemas.openxmlformats.org/officeDocument/2006/relationships/tags" Target="../tags/tag4.xml"/><Relationship Id="rId2" Type="http://schemas.openxmlformats.org/officeDocument/2006/relationships/image" Target="../media/image20.jpeg"/><Relationship Id="rId10" Type="http://schemas.openxmlformats.org/officeDocument/2006/relationships/slideLayout" Target="../slideLayouts/slideLayout9.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00375" y="2512060"/>
            <a:ext cx="5640705" cy="570865"/>
          </a:xfrm>
          <a:prstGeom prst="rect">
            <a:avLst/>
          </a:prstGeom>
          <a:noFill/>
        </p:spPr>
        <p:txBody>
          <a:bodyPr wrap="square" rtlCol="0" anchor="t">
            <a:spAutoFit/>
          </a:bodyPr>
          <a:lstStyle/>
          <a:p>
            <a:pPr algn="l">
              <a:lnSpc>
                <a:spcPct val="13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第一单元</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古代文明的产生与发展</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         </a:t>
            </a:r>
            <a:endPar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000375" y="3535680"/>
            <a:ext cx="5640070" cy="570865"/>
          </a:xfrm>
          <a:prstGeom prst="rect">
            <a:avLst/>
          </a:prstGeom>
          <a:noFill/>
        </p:spPr>
        <p:txBody>
          <a:bodyPr wrap="square" rtlCol="0" anchor="t">
            <a:spAutoFit/>
          </a:bodyPr>
          <a:lstStyle/>
          <a:p>
            <a:pPr algn="l">
              <a:lnSpc>
                <a:spcPct val="120000"/>
              </a:lnSpc>
            </a:pP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第  </a:t>
            </a:r>
            <a:r>
              <a:rPr lang="en-US" altLang="zh-CN" sz="2600" b="1">
                <a:solidFill>
                  <a:srgbClr val="FF0000"/>
                </a:solidFill>
                <a:latin typeface="微软雅黑" panose="020B0503020204020204" charset="-122"/>
                <a:ea typeface="微软雅黑" panose="020B0503020204020204" charset="-122"/>
                <a:cs typeface="微软雅黑" panose="020B0503020204020204" charset="-122"/>
                <a:sym typeface="+mn-ea"/>
              </a:rPr>
              <a:t>1  </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课   </a:t>
            </a:r>
            <a:r>
              <a:rPr lang="zh-CN" altLang="en-US" sz="2600" b="1">
                <a:solidFill>
                  <a:srgbClr val="0000FF"/>
                </a:solidFill>
                <a:latin typeface="微软雅黑" panose="020B0503020204020204" charset="-122"/>
                <a:ea typeface="微软雅黑" panose="020B0503020204020204" charset="-122"/>
                <a:cs typeface="微软雅黑" panose="020B0503020204020204" charset="-122"/>
                <a:sym typeface="+mn-ea"/>
              </a:rPr>
              <a:t>文明的产生与早期发展</a:t>
            </a:r>
            <a:endParaRPr lang="zh-CN" altLang="en-US" sz="2600"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a:off x="2611120" y="1376680"/>
            <a:ext cx="7264400" cy="3716020"/>
            <a:chOff x="4112" y="2168"/>
            <a:chExt cx="11440" cy="5852"/>
          </a:xfrm>
        </p:grpSpPr>
        <p:grpSp>
          <p:nvGrpSpPr>
            <p:cNvPr id="5" name="组合 4"/>
            <p:cNvGrpSpPr/>
            <p:nvPr/>
          </p:nvGrpSpPr>
          <p:grpSpPr>
            <a:xfrm>
              <a:off x="4112" y="2168"/>
              <a:ext cx="11440" cy="5852"/>
              <a:chOff x="4112" y="1730"/>
              <a:chExt cx="11440" cy="5852"/>
            </a:xfrm>
          </p:grpSpPr>
          <p:sp>
            <p:nvSpPr>
              <p:cNvPr id="2" name="文本框 1"/>
              <p:cNvSpPr txBox="1"/>
              <p:nvPr/>
            </p:nvSpPr>
            <p:spPr>
              <a:xfrm>
                <a:off x="4112" y="2555"/>
                <a:ext cx="11440" cy="5027"/>
              </a:xfrm>
              <a:prstGeom prst="rect">
                <a:avLst/>
              </a:prstGeom>
              <a:noFill/>
              <a:ln w="28575">
                <a:solidFill>
                  <a:schemeClr val="accent6">
                    <a:lumMod val="50000"/>
                  </a:schemeClr>
                </a:solidFill>
                <a:prstDash val="dash"/>
              </a:ln>
              <a:extLst>
                <a:ext uri="{909E8E84-426E-40DD-AFC4-6F175D3DCCD1}">
                  <a14:hiddenFill xmlns:a14="http://schemas.microsoft.com/office/drawing/2010/main">
                    <a:solidFill>
                      <a:schemeClr val="accent6">
                        <a:lumMod val="40000"/>
                        <a:lumOff val="60000"/>
                      </a:schemeClr>
                    </a:solidFill>
                  </a14:hiddenFill>
                </a:ext>
              </a:extLst>
            </p:spPr>
            <p:txBody>
              <a:bodyPr wrap="square" rtlCol="0" anchor="t">
                <a:spAutoFit/>
              </a:bodyPr>
              <a:lstStyle/>
              <a:p>
                <a:pPr algn="ctr">
                  <a:lnSpc>
                    <a:spcPct val="180000"/>
                  </a:lnSpc>
                </a:pPr>
                <a:endParaRPr lang="zh-CN" altLang="en-US" sz="2800" b="1">
                  <a:solidFill>
                    <a:schemeClr val="tx1"/>
                  </a:solidFill>
                  <a:latin typeface="微软雅黑" panose="020B0503020204020204" charset="-122"/>
                  <a:ea typeface="微软雅黑" panose="020B0503020204020204" charset="-122"/>
                  <a:cs typeface="华文楷体" panose="02010600040101010101" charset="-122"/>
                  <a:sym typeface="+mn-ea"/>
                </a:endParaRPr>
              </a:p>
              <a:p>
                <a:pPr algn="ctr">
                  <a:lnSpc>
                    <a:spcPct val="180000"/>
                  </a:lnSpc>
                </a:pPr>
                <a:endParaRPr lang="zh-CN" altLang="en-US" sz="2800" b="1">
                  <a:solidFill>
                    <a:schemeClr val="tx1"/>
                  </a:solidFill>
                  <a:latin typeface="微软雅黑" panose="020B0503020204020204" charset="-122"/>
                  <a:ea typeface="微软雅黑" panose="020B0503020204020204" charset="-122"/>
                  <a:cs typeface="华文楷体" panose="02010600040101010101" charset="-122"/>
                  <a:sym typeface="+mn-ea"/>
                </a:endParaRPr>
              </a:p>
              <a:p>
                <a:pPr algn="ctr">
                  <a:lnSpc>
                    <a:spcPct val="180000"/>
                  </a:lnSpc>
                </a:pPr>
                <a:endParaRPr lang="zh-CN" altLang="en-US" sz="2800" b="1">
                  <a:solidFill>
                    <a:schemeClr val="tx1"/>
                  </a:solidFill>
                  <a:latin typeface="微软雅黑" panose="020B0503020204020204" charset="-122"/>
                  <a:ea typeface="微软雅黑" panose="020B0503020204020204" charset="-122"/>
                  <a:cs typeface="华文楷体" panose="02010600040101010101" charset="-122"/>
                  <a:sym typeface="+mn-ea"/>
                </a:endParaRPr>
              </a:p>
              <a:p>
                <a:pPr algn="ctr">
                  <a:lnSpc>
                    <a:spcPct val="180000"/>
                  </a:lnSpc>
                </a:pPr>
                <a:endParaRPr lang="zh-CN" altLang="en-US" sz="2800" b="1">
                  <a:solidFill>
                    <a:schemeClr val="tx1"/>
                  </a:solidFill>
                  <a:latin typeface="微软雅黑" panose="020B0503020204020204" charset="-122"/>
                  <a:ea typeface="微软雅黑" panose="020B0503020204020204" charset="-122"/>
                  <a:cs typeface="华文楷体" panose="02010600040101010101" charset="-122"/>
                  <a:sym typeface="+mn-ea"/>
                </a:endParaRPr>
              </a:p>
            </p:txBody>
          </p:sp>
          <p:sp>
            <p:nvSpPr>
              <p:cNvPr id="8" name="圆角矩形 7"/>
              <p:cNvSpPr/>
              <p:nvPr/>
            </p:nvSpPr>
            <p:spPr>
              <a:xfrm>
                <a:off x="5876" y="1730"/>
                <a:ext cx="8413" cy="789"/>
              </a:xfrm>
              <a:prstGeom prst="roundRect">
                <a:avLst/>
              </a:prstGeom>
              <a:noFill/>
              <a:ln>
                <a:noFill/>
              </a:ln>
              <a:extLst>
                <a:ext uri="{909E8E84-426E-40DD-AFC4-6F175D3DCCD1}">
                  <a14:hiddenFill xmlns:a14="http://schemas.microsoft.com/office/drawing/2010/main">
                    <a:solidFill>
                      <a:schemeClr val="accent2">
                        <a:lumMod val="40000"/>
                        <a:lumOff val="60000"/>
                      </a:schemeClr>
                    </a:solidFill>
                  </a14:hiddenFill>
                </a:ext>
              </a:extLst>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10" name="图片 9" descr="533014_091244675718_2_副本_副本"/>
              <p:cNvPicPr>
                <a:picLocks noChangeAspect="1"/>
              </p:cNvPicPr>
              <p:nvPr/>
            </p:nvPicPr>
            <p:blipFill>
              <a:blip r:embed="rId1"/>
              <a:stretch>
                <a:fillRect/>
              </a:stretch>
            </p:blipFill>
            <p:spPr>
              <a:xfrm>
                <a:off x="14525" y="2309"/>
                <a:ext cx="1027" cy="1003"/>
              </a:xfrm>
              <a:prstGeom prst="rect">
                <a:avLst/>
              </a:prstGeom>
            </p:spPr>
          </p:pic>
          <p:pic>
            <p:nvPicPr>
              <p:cNvPr id="11" name="图片 10" descr="11111"/>
              <p:cNvPicPr>
                <a:picLocks noChangeAspect="1"/>
              </p:cNvPicPr>
              <p:nvPr/>
            </p:nvPicPr>
            <p:blipFill>
              <a:blip r:embed="rId2"/>
              <a:stretch>
                <a:fillRect/>
              </a:stretch>
            </p:blipFill>
            <p:spPr>
              <a:xfrm>
                <a:off x="4250" y="6124"/>
                <a:ext cx="1325" cy="1386"/>
              </a:xfrm>
              <a:prstGeom prst="rect">
                <a:avLst/>
              </a:prstGeom>
            </p:spPr>
          </p:pic>
        </p:grpSp>
        <p:sp>
          <p:nvSpPr>
            <p:cNvPr id="9" name="圆角矩形 8"/>
            <p:cNvSpPr/>
            <p:nvPr/>
          </p:nvSpPr>
          <p:spPr>
            <a:xfrm>
              <a:off x="4250" y="2168"/>
              <a:ext cx="11044" cy="789"/>
            </a:xfrm>
            <a:prstGeom prst="roundRect">
              <a:avLst/>
            </a:prstGeom>
            <a:noFill/>
            <a:ln>
              <a:noFill/>
            </a:ln>
            <a:extLst>
              <a:ext uri="{909E8E84-426E-40DD-AFC4-6F175D3DCCD1}">
                <a14:hiddenFill xmlns:a14="http://schemas.microsoft.com/office/drawing/2010/main">
                  <a:solidFill>
                    <a:schemeClr val="accent2">
                      <a:lumMod val="40000"/>
                      <a:lumOff val="60000"/>
                    </a:schemeClr>
                  </a:solidFill>
                </a14:hiddenFill>
              </a:ext>
            </a:ex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高中历史必修  </a:t>
              </a:r>
              <a:r>
                <a:rPr lang="en-US" altLang="zh-CN" sz="20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《中外历史纲要 》      （下</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500" fill="hold">
                                          <p:stCondLst>
                                            <p:cond delay="0"/>
                                          </p:stCondLst>
                                        </p:cTn>
                                        <p:tgtEl>
                                          <p:spTgt spid="12"/>
                                        </p:tgtEl>
                                        <p:attrNameLst>
                                          <p:attrName>style.visibility</p:attrName>
                                        </p:attrNameLst>
                                      </p:cBhvr>
                                      <p:to>
                                        <p:strVal val="visible"/>
                                      </p:to>
                                    </p:set>
                                    <p:anim calcmode="discrete" valueType="clr">
                                      <p:cBhvr override="childStyle">
                                        <p:cTn id="25" dur="500"/>
                                        <p:tgtEl>
                                          <p:spTgt spid="12"/>
                                        </p:tgtEl>
                                        <p:attrNameLst>
                                          <p:attrName>style.color</p:attrName>
                                        </p:attrNameLst>
                                      </p:cBhvr>
                                      <p:tavLst>
                                        <p:tav tm="0">
                                          <p:val>
                                            <p:clrVal>
                                              <a:srgbClr val="006600"/>
                                            </p:clrVal>
                                          </p:val>
                                        </p:tav>
                                        <p:tav tm="50000">
                                          <p:val>
                                            <p:clrVal>
                                              <a:srgbClr val="C00000"/>
                                            </p:clrVal>
                                          </p:val>
                                        </p:tav>
                                      </p:tavLst>
                                    </p:anim>
                                    <p:anim calcmode="discrete" valueType="clr">
                                      <p:cBhvr>
                                        <p:cTn id="26" dur="500"/>
                                        <p:tgtEl>
                                          <p:spTgt spid="12"/>
                                        </p:tgtEl>
                                        <p:attrNameLst>
                                          <p:attrName>fillcolor</p:attrName>
                                        </p:attrNameLst>
                                      </p:cBhvr>
                                      <p:tavLst>
                                        <p:tav tm="0">
                                          <p:val>
                                            <p:clrVal>
                                              <a:schemeClr val="accent2"/>
                                            </p:clrVal>
                                          </p:val>
                                        </p:tav>
                                        <p:tav tm="50000">
                                          <p:val>
                                            <p:clrVal>
                                              <a:schemeClr val="hlink"/>
                                            </p:clrVal>
                                          </p:val>
                                        </p:tav>
                                      </p:tavLst>
                                    </p:anim>
                                    <p:set>
                                      <p:cBhvr>
                                        <p:cTn id="27" dur="50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65860" y="921385"/>
            <a:ext cx="4625340" cy="521970"/>
          </a:xfrm>
          <a:prstGeom prst="rect">
            <a:avLst/>
          </a:prstGeom>
          <a:noFill/>
        </p:spPr>
        <p:txBody>
          <a:bodyPr wrap="square" rtlCol="0">
            <a:spAutoFit/>
          </a:bodyPr>
          <a:lstStyle/>
          <a:p>
            <a:r>
              <a:rPr lang="zh-CN" altLang="en-US" sz="2800" b="1">
                <a:solidFill>
                  <a:srgbClr val="FF0000"/>
                </a:solidFill>
              </a:rPr>
              <a:t>二、古代文明的多元特点</a:t>
            </a:r>
            <a:endParaRPr lang="zh-CN" altLang="en-US" sz="2800" b="1">
              <a:solidFill>
                <a:srgbClr val="FF0000"/>
              </a:solidFill>
            </a:endParaRPr>
          </a:p>
        </p:txBody>
      </p:sp>
      <p:sp>
        <p:nvSpPr>
          <p:cNvPr id="5" name="文本框 4"/>
          <p:cNvSpPr txBox="1"/>
          <p:nvPr/>
        </p:nvSpPr>
        <p:spPr>
          <a:xfrm>
            <a:off x="1150620" y="1443355"/>
            <a:ext cx="4011295" cy="460375"/>
          </a:xfrm>
          <a:prstGeom prst="rect">
            <a:avLst/>
          </a:prstGeom>
          <a:noFill/>
        </p:spPr>
        <p:txBody>
          <a:bodyPr wrap="square" rtlCol="0">
            <a:spAutoFit/>
          </a:bodyPr>
          <a:lstStyle/>
          <a:p>
            <a:r>
              <a:rPr lang="en-US" altLang="zh-CN" sz="2400" b="1">
                <a:solidFill>
                  <a:srgbClr val="0000FF"/>
                </a:solidFill>
              </a:rPr>
              <a:t>1.</a:t>
            </a:r>
            <a:r>
              <a:rPr lang="zh-CN" altLang="en-US" sz="2400" b="1">
                <a:solidFill>
                  <a:srgbClr val="0000FF"/>
                </a:solidFill>
              </a:rPr>
              <a:t>古代文明发源地（</a:t>
            </a:r>
            <a:r>
              <a:rPr lang="en-US" altLang="zh-CN" sz="2400" b="1">
                <a:solidFill>
                  <a:srgbClr val="0000FF"/>
                </a:solidFill>
              </a:rPr>
              <a:t>P3.2</a:t>
            </a:r>
            <a:r>
              <a:rPr lang="zh-CN" altLang="en-US" sz="2400" b="1">
                <a:solidFill>
                  <a:srgbClr val="0000FF"/>
                </a:solidFill>
              </a:rPr>
              <a:t>）</a:t>
            </a:r>
            <a:endParaRPr lang="zh-CN" altLang="en-US" sz="2400" b="1">
              <a:solidFill>
                <a:srgbClr val="0000FF"/>
              </a:solidFill>
            </a:endParaRPr>
          </a:p>
        </p:txBody>
      </p:sp>
      <p:grpSp>
        <p:nvGrpSpPr>
          <p:cNvPr id="3" name="组合 2"/>
          <p:cNvGrpSpPr/>
          <p:nvPr/>
        </p:nvGrpSpPr>
        <p:grpSpPr>
          <a:xfrm>
            <a:off x="4433570" y="1903730"/>
            <a:ext cx="6797040" cy="3977640"/>
            <a:chOff x="6741" y="2766"/>
            <a:chExt cx="10704" cy="6264"/>
          </a:xfrm>
        </p:grpSpPr>
        <p:pic>
          <p:nvPicPr>
            <p:cNvPr id="6" name="图片 5" descr="图片2022"/>
            <p:cNvPicPr>
              <a:picLocks noChangeAspect="1"/>
            </p:cNvPicPr>
            <p:nvPr/>
          </p:nvPicPr>
          <p:blipFill>
            <a:blip r:embed="rId1">
              <a:lum bright="-6000"/>
            </a:blip>
            <a:stretch>
              <a:fillRect/>
            </a:stretch>
          </p:blipFill>
          <p:spPr>
            <a:xfrm>
              <a:off x="6741" y="2766"/>
              <a:ext cx="10704" cy="5268"/>
            </a:xfrm>
            <a:prstGeom prst="rect">
              <a:avLst/>
            </a:prstGeom>
          </p:spPr>
        </p:pic>
        <p:sp>
          <p:nvSpPr>
            <p:cNvPr id="7" name="文本框 6"/>
            <p:cNvSpPr txBox="1"/>
            <p:nvPr/>
          </p:nvSpPr>
          <p:spPr>
            <a:xfrm>
              <a:off x="9042" y="8306"/>
              <a:ext cx="6102" cy="725"/>
            </a:xfrm>
            <a:prstGeom prst="rect">
              <a:avLst/>
            </a:prstGeom>
            <a:noFill/>
          </p:spPr>
          <p:txBody>
            <a:bodyPr wrap="square" rtlCol="0">
              <a:spAutoFit/>
            </a:bodyPr>
            <a:lstStyle/>
            <a:p>
              <a:pPr algn="ct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0000FF"/>
                  </a:solidFill>
                </a:rPr>
                <a:t>古代主要文明示意图</a:t>
              </a:r>
              <a:endParaRPr lang="zh-CN" altLang="en-US" sz="2400" b="1">
                <a:solidFill>
                  <a:srgbClr val="0000FF"/>
                </a:solidFill>
              </a:endParaRPr>
            </a:p>
          </p:txBody>
        </p:sp>
      </p:grpSp>
      <p:sp>
        <p:nvSpPr>
          <p:cNvPr id="9" name="椭圆 8"/>
          <p:cNvSpPr/>
          <p:nvPr/>
        </p:nvSpPr>
        <p:spPr>
          <a:xfrm>
            <a:off x="6886575" y="2936240"/>
            <a:ext cx="365125" cy="36512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charset="-122"/>
                <a:ea typeface="微软雅黑" panose="020B0503020204020204" charset="-122"/>
              </a:rPr>
              <a:t>1</a:t>
            </a:r>
            <a:endParaRPr lang="en-US" altLang="zh-CN" b="1">
              <a:latin typeface="微软雅黑" panose="020B0503020204020204" charset="-122"/>
              <a:ea typeface="微软雅黑" panose="020B0503020204020204" charset="-122"/>
            </a:endParaRPr>
          </a:p>
        </p:txBody>
      </p:sp>
      <p:sp>
        <p:nvSpPr>
          <p:cNvPr id="10" name="椭圆 9"/>
          <p:cNvSpPr/>
          <p:nvPr/>
        </p:nvSpPr>
        <p:spPr>
          <a:xfrm>
            <a:off x="6252845" y="3143885"/>
            <a:ext cx="365125" cy="36512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charset="-122"/>
                <a:ea typeface="微软雅黑" panose="020B0503020204020204" charset="-122"/>
              </a:rPr>
              <a:t>2</a:t>
            </a:r>
            <a:endParaRPr lang="en-US" altLang="zh-CN" b="1">
              <a:latin typeface="微软雅黑" panose="020B0503020204020204" charset="-122"/>
              <a:ea typeface="微软雅黑" panose="020B0503020204020204" charset="-122"/>
            </a:endParaRPr>
          </a:p>
        </p:txBody>
      </p:sp>
      <p:sp>
        <p:nvSpPr>
          <p:cNvPr id="11" name="椭圆 10"/>
          <p:cNvSpPr/>
          <p:nvPr/>
        </p:nvSpPr>
        <p:spPr>
          <a:xfrm>
            <a:off x="8098790" y="3143885"/>
            <a:ext cx="365125" cy="36512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charset="-122"/>
                <a:ea typeface="微软雅黑" panose="020B0503020204020204" charset="-122"/>
              </a:rPr>
              <a:t>3</a:t>
            </a:r>
            <a:endParaRPr lang="en-US" altLang="zh-CN" b="1">
              <a:latin typeface="微软雅黑" panose="020B0503020204020204" charset="-122"/>
              <a:ea typeface="微软雅黑" panose="020B0503020204020204" charset="-122"/>
            </a:endParaRPr>
          </a:p>
        </p:txBody>
      </p:sp>
      <p:sp>
        <p:nvSpPr>
          <p:cNvPr id="12" name="椭圆 11"/>
          <p:cNvSpPr/>
          <p:nvPr/>
        </p:nvSpPr>
        <p:spPr>
          <a:xfrm>
            <a:off x="9711690" y="2860040"/>
            <a:ext cx="365125" cy="36512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charset="-122"/>
                <a:ea typeface="微软雅黑" panose="020B0503020204020204" charset="-122"/>
              </a:rPr>
              <a:t>4</a:t>
            </a:r>
            <a:endParaRPr lang="en-US" altLang="zh-CN" b="1">
              <a:latin typeface="微软雅黑" panose="020B0503020204020204" charset="-122"/>
              <a:ea typeface="微软雅黑" panose="020B0503020204020204" charset="-122"/>
            </a:endParaRPr>
          </a:p>
        </p:txBody>
      </p:sp>
      <p:sp>
        <p:nvSpPr>
          <p:cNvPr id="13" name="椭圆 12"/>
          <p:cNvSpPr/>
          <p:nvPr/>
        </p:nvSpPr>
        <p:spPr>
          <a:xfrm>
            <a:off x="5913755" y="2571115"/>
            <a:ext cx="365125" cy="36512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微软雅黑" panose="020B0503020204020204" charset="-122"/>
                <a:ea typeface="微软雅黑" panose="020B0503020204020204" charset="-122"/>
              </a:rPr>
              <a:t>5</a:t>
            </a:r>
            <a:endParaRPr lang="en-US" altLang="zh-CN" b="1">
              <a:latin typeface="微软雅黑" panose="020B0503020204020204" charset="-122"/>
              <a:ea typeface="微软雅黑" panose="020B0503020204020204" charset="-122"/>
            </a:endParaRPr>
          </a:p>
        </p:txBody>
      </p:sp>
      <p:sp>
        <p:nvSpPr>
          <p:cNvPr id="14" name="文本框 13"/>
          <p:cNvSpPr txBox="1"/>
          <p:nvPr/>
        </p:nvSpPr>
        <p:spPr>
          <a:xfrm>
            <a:off x="1003935" y="1903730"/>
            <a:ext cx="3429635" cy="4407535"/>
          </a:xfrm>
          <a:prstGeom prst="rect">
            <a:avLst/>
          </a:prstGeom>
          <a:noFill/>
        </p:spPr>
        <p:txBody>
          <a:bodyPr wrap="square" rtlCol="0">
            <a:spAutoFit/>
          </a:bodyPr>
          <a:lstStyle/>
          <a:p>
            <a:pPr>
              <a:lnSpc>
                <a:spcPct val="130000"/>
              </a:lnSpc>
            </a:pPr>
            <a:r>
              <a:rPr lang="zh-CN" altLang="en-US" sz="2200" b="1">
                <a:latin typeface="微软雅黑" panose="020B0503020204020204" charset="-122"/>
                <a:ea typeface="微软雅黑" panose="020B0503020204020204" charset="-122"/>
                <a:cs typeface="微软雅黑" panose="020B0503020204020204" charset="-122"/>
              </a:rPr>
              <a:t>①</a:t>
            </a:r>
            <a:r>
              <a:rPr lang="zh-CN" altLang="en-US" sz="2400" b="1">
                <a:latin typeface="微软雅黑" panose="020B0503020204020204" charset="-122"/>
                <a:ea typeface="微软雅黑" panose="020B0503020204020204" charset="-122"/>
                <a:cs typeface="微软雅黑" panose="020B0503020204020204" charset="-122"/>
              </a:rPr>
              <a:t>西亚：两河流域</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②北非：尼罗河流域</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③南亚：印度河、恒</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             河流域</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④中国：黄河和长江</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             流域</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⑤欧洲：巴尔干半岛</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             南部和爱琴</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400" b="1">
                <a:latin typeface="微软雅黑" panose="020B0503020204020204" charset="-122"/>
                <a:ea typeface="微软雅黑" panose="020B0503020204020204" charset="-122"/>
                <a:cs typeface="微软雅黑" panose="020B0503020204020204" charset="-122"/>
              </a:rPr>
              <a:t>             海地区</a:t>
            </a:r>
            <a:endParaRPr lang="zh-CN" altLang="en-US"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edg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80">
                                          <p:stCondLst>
                                            <p:cond delay="0"/>
                                          </p:stCondLst>
                                        </p:cTn>
                                        <p:tgtEl>
                                          <p:spTgt spid="11"/>
                                        </p:tgtEl>
                                      </p:cBhvr>
                                    </p:animEffect>
                                    <p:anim calcmode="lin" valueType="num">
                                      <p:cBhvr>
                                        <p:cTn id="6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2" dur="26">
                                          <p:stCondLst>
                                            <p:cond delay="650"/>
                                          </p:stCondLst>
                                        </p:cTn>
                                        <p:tgtEl>
                                          <p:spTgt spid="11"/>
                                        </p:tgtEl>
                                      </p:cBhvr>
                                      <p:to x="100000" y="60000"/>
                                    </p:animScale>
                                    <p:animScale>
                                      <p:cBhvr>
                                        <p:cTn id="73" dur="166" decel="50000">
                                          <p:stCondLst>
                                            <p:cond delay="676"/>
                                          </p:stCondLst>
                                        </p:cTn>
                                        <p:tgtEl>
                                          <p:spTgt spid="11"/>
                                        </p:tgtEl>
                                      </p:cBhvr>
                                      <p:to x="100000" y="100000"/>
                                    </p:animScale>
                                    <p:animScale>
                                      <p:cBhvr>
                                        <p:cTn id="74" dur="26">
                                          <p:stCondLst>
                                            <p:cond delay="1312"/>
                                          </p:stCondLst>
                                        </p:cTn>
                                        <p:tgtEl>
                                          <p:spTgt spid="11"/>
                                        </p:tgtEl>
                                      </p:cBhvr>
                                      <p:to x="100000" y="80000"/>
                                    </p:animScale>
                                    <p:animScale>
                                      <p:cBhvr>
                                        <p:cTn id="75" dur="166" decel="50000">
                                          <p:stCondLst>
                                            <p:cond delay="1338"/>
                                          </p:stCondLst>
                                        </p:cTn>
                                        <p:tgtEl>
                                          <p:spTgt spid="11"/>
                                        </p:tgtEl>
                                      </p:cBhvr>
                                      <p:to x="100000" y="100000"/>
                                    </p:animScale>
                                    <p:animScale>
                                      <p:cBhvr>
                                        <p:cTn id="76" dur="26">
                                          <p:stCondLst>
                                            <p:cond delay="1642"/>
                                          </p:stCondLst>
                                        </p:cTn>
                                        <p:tgtEl>
                                          <p:spTgt spid="11"/>
                                        </p:tgtEl>
                                      </p:cBhvr>
                                      <p:to x="100000" y="90000"/>
                                    </p:animScale>
                                    <p:animScale>
                                      <p:cBhvr>
                                        <p:cTn id="77" dur="166" decel="50000">
                                          <p:stCondLst>
                                            <p:cond delay="1668"/>
                                          </p:stCondLst>
                                        </p:cTn>
                                        <p:tgtEl>
                                          <p:spTgt spid="11"/>
                                        </p:tgtEl>
                                      </p:cBhvr>
                                      <p:to x="100000" y="100000"/>
                                    </p:animScale>
                                    <p:animScale>
                                      <p:cBhvr>
                                        <p:cTn id="78" dur="26">
                                          <p:stCondLst>
                                            <p:cond delay="1808"/>
                                          </p:stCondLst>
                                        </p:cTn>
                                        <p:tgtEl>
                                          <p:spTgt spid="11"/>
                                        </p:tgtEl>
                                      </p:cBhvr>
                                      <p:to x="100000" y="95000"/>
                                    </p:animScale>
                                    <p:animScale>
                                      <p:cBhvr>
                                        <p:cTn id="79" dur="166" decel="50000">
                                          <p:stCondLst>
                                            <p:cond delay="1834"/>
                                          </p:stCondLst>
                                        </p:cTn>
                                        <p:tgtEl>
                                          <p:spTgt spid="1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down)">
                                      <p:cBhvr>
                                        <p:cTn id="84" dur="580">
                                          <p:stCondLst>
                                            <p:cond delay="0"/>
                                          </p:stCondLst>
                                        </p:cTn>
                                        <p:tgtEl>
                                          <p:spTgt spid="12"/>
                                        </p:tgtEl>
                                      </p:cBhvr>
                                    </p:animEffect>
                                    <p:anim calcmode="lin" valueType="num">
                                      <p:cBhvr>
                                        <p:cTn id="8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0" dur="26">
                                          <p:stCondLst>
                                            <p:cond delay="650"/>
                                          </p:stCondLst>
                                        </p:cTn>
                                        <p:tgtEl>
                                          <p:spTgt spid="12"/>
                                        </p:tgtEl>
                                      </p:cBhvr>
                                      <p:to x="100000" y="60000"/>
                                    </p:animScale>
                                    <p:animScale>
                                      <p:cBhvr>
                                        <p:cTn id="91" dur="166" decel="50000">
                                          <p:stCondLst>
                                            <p:cond delay="676"/>
                                          </p:stCondLst>
                                        </p:cTn>
                                        <p:tgtEl>
                                          <p:spTgt spid="12"/>
                                        </p:tgtEl>
                                      </p:cBhvr>
                                      <p:to x="100000" y="100000"/>
                                    </p:animScale>
                                    <p:animScale>
                                      <p:cBhvr>
                                        <p:cTn id="92" dur="26">
                                          <p:stCondLst>
                                            <p:cond delay="1312"/>
                                          </p:stCondLst>
                                        </p:cTn>
                                        <p:tgtEl>
                                          <p:spTgt spid="12"/>
                                        </p:tgtEl>
                                      </p:cBhvr>
                                      <p:to x="100000" y="80000"/>
                                    </p:animScale>
                                    <p:animScale>
                                      <p:cBhvr>
                                        <p:cTn id="93" dur="166" decel="50000">
                                          <p:stCondLst>
                                            <p:cond delay="1338"/>
                                          </p:stCondLst>
                                        </p:cTn>
                                        <p:tgtEl>
                                          <p:spTgt spid="12"/>
                                        </p:tgtEl>
                                      </p:cBhvr>
                                      <p:to x="100000" y="100000"/>
                                    </p:animScale>
                                    <p:animScale>
                                      <p:cBhvr>
                                        <p:cTn id="94" dur="26">
                                          <p:stCondLst>
                                            <p:cond delay="1642"/>
                                          </p:stCondLst>
                                        </p:cTn>
                                        <p:tgtEl>
                                          <p:spTgt spid="12"/>
                                        </p:tgtEl>
                                      </p:cBhvr>
                                      <p:to x="100000" y="90000"/>
                                    </p:animScale>
                                    <p:animScale>
                                      <p:cBhvr>
                                        <p:cTn id="95" dur="166" decel="50000">
                                          <p:stCondLst>
                                            <p:cond delay="1668"/>
                                          </p:stCondLst>
                                        </p:cTn>
                                        <p:tgtEl>
                                          <p:spTgt spid="12"/>
                                        </p:tgtEl>
                                      </p:cBhvr>
                                      <p:to x="100000" y="100000"/>
                                    </p:animScale>
                                    <p:animScale>
                                      <p:cBhvr>
                                        <p:cTn id="96" dur="26">
                                          <p:stCondLst>
                                            <p:cond delay="1808"/>
                                          </p:stCondLst>
                                        </p:cTn>
                                        <p:tgtEl>
                                          <p:spTgt spid="12"/>
                                        </p:tgtEl>
                                      </p:cBhvr>
                                      <p:to x="100000" y="95000"/>
                                    </p:animScale>
                                    <p:animScale>
                                      <p:cBhvr>
                                        <p:cTn id="97" dur="166" decel="50000">
                                          <p:stCondLst>
                                            <p:cond delay="1834"/>
                                          </p:stCondLst>
                                        </p:cTn>
                                        <p:tgtEl>
                                          <p:spTgt spid="12"/>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12" presetClass="entr" presetSubtype="2" fill="hold" grpId="0" nodeType="clickEffect">
                                  <p:stCondLst>
                                    <p:cond delay="0"/>
                                  </p:stCondLst>
                                  <p:childTnLst>
                                    <p:set>
                                      <p:cBhvr>
                                        <p:cTn id="119" dur="2000" fill="hold">
                                          <p:stCondLst>
                                            <p:cond delay="0"/>
                                          </p:stCondLst>
                                        </p:cTn>
                                        <p:tgtEl>
                                          <p:spTgt spid="14"/>
                                        </p:tgtEl>
                                        <p:attrNameLst>
                                          <p:attrName>style.visibility</p:attrName>
                                        </p:attrNameLst>
                                      </p:cBhvr>
                                      <p:to>
                                        <p:strVal val="visible"/>
                                      </p:to>
                                    </p:set>
                                    <p:anim calcmode="lin" valueType="num">
                                      <p:cBhvr additive="base">
                                        <p:cTn id="120" dur="2000"/>
                                        <p:tgtEl>
                                          <p:spTgt spid="14"/>
                                        </p:tgtEl>
                                        <p:attrNameLst>
                                          <p:attrName>ppt_x</p:attrName>
                                        </p:attrNameLst>
                                      </p:cBhvr>
                                      <p:tavLst>
                                        <p:tav tm="0">
                                          <p:val>
                                            <p:strVal val="#ppt_x+#ppt_w*1.125000"/>
                                          </p:val>
                                        </p:tav>
                                        <p:tav tm="100000">
                                          <p:val>
                                            <p:strVal val="#ppt_x"/>
                                          </p:val>
                                        </p:tav>
                                      </p:tavLst>
                                    </p:anim>
                                    <p:animEffect transition="in" filter="wipe(left)">
                                      <p:cBhvr>
                                        <p:cTn id="1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233805" y="964565"/>
            <a:ext cx="9723755" cy="4969510"/>
            <a:chOff x="1943" y="1519"/>
            <a:chExt cx="15313" cy="7826"/>
          </a:xfrm>
        </p:grpSpPr>
        <p:sp>
          <p:nvSpPr>
            <p:cNvPr id="16" name="文本框 15"/>
            <p:cNvSpPr txBox="1"/>
            <p:nvPr/>
          </p:nvSpPr>
          <p:spPr>
            <a:xfrm>
              <a:off x="1943" y="1519"/>
              <a:ext cx="15313" cy="7826"/>
            </a:xfrm>
            <a:prstGeom prst="rect">
              <a:avLst/>
            </a:prstGeom>
            <a:blipFill rotWithShape="1">
              <a:blip r:embed="rId1"/>
              <a:stretch>
                <a:fillRect/>
              </a:stretch>
            </a:blipFill>
          </p:spPr>
          <p:txBody>
            <a:bodyPr wrap="square" rtlCol="0" anchor="t">
              <a:spAutoFit/>
            </a:bodyPr>
            <a:lstStyle/>
            <a:p>
              <a:pPr algn="l">
                <a:lnSpc>
                  <a:spcPct val="130000"/>
                </a:lnSpc>
              </a:pPr>
              <a:r>
                <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sz="2400" b="1">
                  <a:solidFill>
                    <a:srgbClr val="C00000"/>
                  </a:solidFill>
                  <a:latin typeface="微软雅黑" panose="020B0503020204020204" charset="-122"/>
                  <a:ea typeface="微软雅黑" panose="020B0503020204020204" charset="-122"/>
                  <a:cs typeface="微软雅黑" panose="020B0503020204020204" charset="-122"/>
                  <a:sym typeface="+mn-ea"/>
                </a:rPr>
                <a:t>历史纵横   </a:t>
              </a:r>
              <a:r>
                <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古代西亚文明的起源</a:t>
              </a:r>
              <a:endPar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30000"/>
                </a:lnSpc>
              </a:pPr>
              <a:r>
                <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西亚地区的原始农业和畜牧业发端于公元前</a:t>
              </a:r>
              <a:r>
                <a:rPr lang="en-US"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9000</a:t>
              </a:r>
              <a:r>
                <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年左右，在那里的遗址中，考古学家发现了大麦和小麦，驯养的狗、绵羊和山羊的骨骼以及定居的农业村落遗址。约公元前</a:t>
              </a:r>
              <a:r>
                <a:rPr lang="en-US"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4500</a:t>
              </a:r>
              <a:r>
                <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年，苏美尔人迁移到两河流域南部。他们从事农业生产，具有灌溉知识，使用金属工具。从此时到约公元前</a:t>
              </a:r>
              <a:r>
                <a:rPr lang="en-US"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2900</a:t>
              </a:r>
              <a:r>
                <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年，以城市为中心的聚落逐步扩大，城市的功能不断完善。该时期的一块石碑上雕刻有一个统治者，他戴头冠，穿长褶裙，孔武有力。同时期的一枚印章上，有一个人正支持宗教仪式，手刃敌人，表明他拥有宗教和军事权力，在同时期的雕刻中还出现了奉献产品的民族。这些情况表明苏美尔地区国家已经产生，进入了文明时代。</a:t>
              </a:r>
              <a:endPar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30000"/>
                </a:lnSpc>
              </a:pPr>
              <a:r>
                <a:rPr 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古代埃及等其他地区向文明的过渡也经历过大致相似的过程和阶段。</a:t>
              </a:r>
              <a:endParaRPr lang="zh-CN" altLang="en-US"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7" name="图片 16" descr="图片326"/>
            <p:cNvPicPr>
              <a:picLocks noChangeAspect="1"/>
            </p:cNvPicPr>
            <p:nvPr/>
          </p:nvPicPr>
          <p:blipFill>
            <a:blip r:embed="rId2"/>
            <a:stretch>
              <a:fillRect/>
            </a:stretch>
          </p:blipFill>
          <p:spPr>
            <a:xfrm>
              <a:off x="2094" y="1620"/>
              <a:ext cx="816" cy="95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6980" y="923925"/>
            <a:ext cx="7243445" cy="521970"/>
          </a:xfrm>
          <a:prstGeom prst="rect">
            <a:avLst/>
          </a:prstGeom>
          <a:noFill/>
        </p:spPr>
        <p:txBody>
          <a:bodyPr wrap="square" rtlCol="0" anchor="t">
            <a:spAutoFit/>
          </a:bodyPr>
          <a:lstStyle/>
          <a:p>
            <a:pPr>
              <a:buClrTx/>
              <a:buSzTx/>
              <a:buFontTx/>
            </a:pPr>
            <a:r>
              <a:rPr lang="en-US" altLang="zh-CN" sz="2400" b="1">
                <a:solidFill>
                  <a:srgbClr val="0000FF"/>
                </a:solidFill>
                <a:sym typeface="+mn-ea"/>
              </a:rPr>
              <a:t>2.</a:t>
            </a:r>
            <a:r>
              <a:rPr lang="zh-CN" altLang="en-US" sz="2400" b="1">
                <a:solidFill>
                  <a:srgbClr val="0000FF"/>
                </a:solidFill>
                <a:sym typeface="+mn-ea"/>
              </a:rPr>
              <a:t>古代文明特点</a:t>
            </a:r>
            <a:r>
              <a:rPr lang="en-US" altLang="zh-CN" sz="2400" b="1">
                <a:solidFill>
                  <a:srgbClr val="0000FF"/>
                </a:solidFill>
                <a:sym typeface="+mn-ea"/>
              </a:rPr>
              <a:t>——</a:t>
            </a:r>
            <a:r>
              <a:rPr lang="zh-CN" altLang="en-US" sz="2800" b="1">
                <a:solidFill>
                  <a:srgbClr val="0000FF"/>
                </a:solidFill>
                <a:sym typeface="+mn-ea"/>
              </a:rPr>
              <a:t>独立发展，多元特征</a:t>
            </a:r>
            <a:endParaRPr lang="zh-CN" altLang="en-US" sz="2800" b="1">
              <a:solidFill>
                <a:srgbClr val="0000FF"/>
              </a:solidFill>
              <a:sym typeface="+mn-ea"/>
            </a:endParaRPr>
          </a:p>
        </p:txBody>
      </p:sp>
      <p:sp>
        <p:nvSpPr>
          <p:cNvPr id="3" name="圆角矩形 2"/>
          <p:cNvSpPr/>
          <p:nvPr/>
        </p:nvSpPr>
        <p:spPr>
          <a:xfrm>
            <a:off x="1388745" y="1597025"/>
            <a:ext cx="943610" cy="54737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400" b="1">
                <a:solidFill>
                  <a:schemeClr val="bg1"/>
                </a:solidFill>
                <a:sym typeface="+mn-ea"/>
              </a:rPr>
              <a:t>类型</a:t>
            </a:r>
            <a:endParaRPr lang="zh-CN" altLang="en-US" sz="2400" b="1">
              <a:solidFill>
                <a:schemeClr val="bg1"/>
              </a:solidFill>
              <a:sym typeface="+mn-ea"/>
            </a:endParaRPr>
          </a:p>
        </p:txBody>
      </p:sp>
      <p:sp>
        <p:nvSpPr>
          <p:cNvPr id="4" name="文本框 3"/>
          <p:cNvSpPr txBox="1"/>
          <p:nvPr/>
        </p:nvSpPr>
        <p:spPr>
          <a:xfrm>
            <a:off x="1236980" y="2144395"/>
            <a:ext cx="5003165" cy="1641475"/>
          </a:xfrm>
          <a:prstGeom prst="rect">
            <a:avLst/>
          </a:prstGeom>
          <a:noFill/>
        </p:spPr>
        <p:txBody>
          <a:bodyPr wrap="square" rtlCol="0">
            <a:spAutoFit/>
          </a:bodyPr>
          <a:lstStyle/>
          <a:p>
            <a:pPr>
              <a:lnSpc>
                <a:spcPct val="120000"/>
              </a:lnSpc>
            </a:pPr>
            <a:r>
              <a:rPr lang="zh-CN" altLang="en-US" sz="2800" b="1">
                <a:solidFill>
                  <a:srgbClr val="FF0000"/>
                </a:solidFill>
                <a:latin typeface="Calibri" panose="020F0502020204030204"/>
              </a:rPr>
              <a:t>大河文明：西亚、埃及</a:t>
            </a:r>
            <a:endParaRPr lang="zh-CN" altLang="en-US" sz="2800" b="1">
              <a:solidFill>
                <a:srgbClr val="FF0000"/>
              </a:solidFill>
              <a:latin typeface="Calibri" panose="020F0502020204030204"/>
            </a:endParaRPr>
          </a:p>
          <a:p>
            <a:pPr>
              <a:lnSpc>
                <a:spcPct val="120000"/>
              </a:lnSpc>
            </a:pPr>
            <a:r>
              <a:rPr lang="zh-CN" altLang="en-US" sz="2800" b="1">
                <a:solidFill>
                  <a:srgbClr val="FF0000"/>
                </a:solidFill>
                <a:latin typeface="Calibri" panose="020F0502020204030204"/>
              </a:rPr>
              <a:t>                      印度、中国</a:t>
            </a:r>
            <a:endParaRPr lang="zh-CN" altLang="en-US" sz="2800" b="1">
              <a:solidFill>
                <a:srgbClr val="FF0000"/>
              </a:solidFill>
              <a:latin typeface="Calibri" panose="020F0502020204030204"/>
            </a:endParaRPr>
          </a:p>
          <a:p>
            <a:pPr>
              <a:lnSpc>
                <a:spcPct val="120000"/>
              </a:lnSpc>
            </a:pPr>
            <a:endParaRPr lang="zh-CN" altLang="en-US" sz="2800" b="1">
              <a:solidFill>
                <a:srgbClr val="FF0000"/>
              </a:solidFill>
              <a:latin typeface="Calibri" panose="020F0502020204030204"/>
            </a:endParaRPr>
          </a:p>
        </p:txBody>
      </p:sp>
      <p:sp>
        <p:nvSpPr>
          <p:cNvPr id="15" name="文本框 14"/>
          <p:cNvSpPr txBox="1"/>
          <p:nvPr/>
        </p:nvSpPr>
        <p:spPr>
          <a:xfrm>
            <a:off x="2538095" y="3138170"/>
            <a:ext cx="8698865" cy="1383665"/>
          </a:xfrm>
          <a:prstGeom prst="rect">
            <a:avLst/>
          </a:prstGeom>
          <a:noFill/>
        </p:spPr>
        <p:txBody>
          <a:bodyPr wrap="square" rtlCol="0">
            <a:spAutoFit/>
          </a:bodyPr>
          <a:lstStyle/>
          <a:p>
            <a:pPr>
              <a:lnSpc>
                <a:spcPct val="150000"/>
              </a:lnSpc>
            </a:pPr>
            <a:r>
              <a:rPr lang="zh-CN" altLang="en-US" sz="2800" b="1">
                <a:latin typeface="Calibri" panose="020F0502020204030204"/>
              </a:rPr>
              <a:t>特点：以发展</a:t>
            </a:r>
            <a:r>
              <a:rPr lang="zh-CN" altLang="en-US" sz="2800" b="1">
                <a:solidFill>
                  <a:srgbClr val="FF0000"/>
                </a:solidFill>
                <a:latin typeface="Calibri" panose="020F0502020204030204"/>
              </a:rPr>
              <a:t>种植农业为主的农耕经济</a:t>
            </a:r>
            <a:r>
              <a:rPr lang="zh-CN" altLang="en-US" sz="2800" b="1">
                <a:latin typeface="Calibri" panose="020F0502020204030204"/>
              </a:rPr>
              <a:t>，一般都</a:t>
            </a:r>
            <a:r>
              <a:rPr lang="zh-CN" altLang="en-US" sz="2800" b="1">
                <a:latin typeface="Calibri" panose="020F0502020204030204"/>
                <a:sym typeface="+mn-ea"/>
              </a:rPr>
              <a:t>建立起地区性大国，</a:t>
            </a:r>
            <a:r>
              <a:rPr lang="zh-CN" altLang="en-US" sz="2800" b="1">
                <a:solidFill>
                  <a:schemeClr val="tx1"/>
                </a:solidFill>
                <a:latin typeface="Calibri" panose="020F0502020204030204"/>
                <a:sym typeface="+mn-ea"/>
              </a:rPr>
              <a:t>实行</a:t>
            </a:r>
            <a:r>
              <a:rPr lang="zh-CN" altLang="en-US" sz="2800" b="1">
                <a:solidFill>
                  <a:srgbClr val="FF0000"/>
                </a:solidFill>
                <a:latin typeface="Calibri" panose="020F0502020204030204"/>
                <a:sym typeface="+mn-ea"/>
              </a:rPr>
              <a:t>君主专制</a:t>
            </a:r>
            <a:r>
              <a:rPr lang="zh-CN" altLang="en-US" sz="2800" b="1">
                <a:latin typeface="Calibri" panose="020F0502020204030204"/>
                <a:sym typeface="+mn-ea"/>
              </a:rPr>
              <a:t>的政治统治</a:t>
            </a:r>
            <a:endParaRPr lang="zh-CN" altLang="en-US" sz="2800" b="1">
              <a:solidFill>
                <a:srgbClr val="FF0000"/>
              </a:solidFill>
              <a:latin typeface="Calibri" panose="020F0502020204030204"/>
              <a:sym typeface="+mn-ea"/>
            </a:endParaRPr>
          </a:p>
        </p:txBody>
      </p:sp>
      <p:sp>
        <p:nvSpPr>
          <p:cNvPr id="16" name="圆角矩形 15"/>
          <p:cNvSpPr/>
          <p:nvPr/>
        </p:nvSpPr>
        <p:spPr>
          <a:xfrm>
            <a:off x="3242945" y="6127115"/>
            <a:ext cx="4018280" cy="59817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一方水土养育一方人</a:t>
            </a:r>
            <a:endParaRPr lang="zh-CN" altLang="en-US" sz="2800" b="1">
              <a:solidFill>
                <a:schemeClr val="tx1"/>
              </a:solidFill>
            </a:endParaRPr>
          </a:p>
        </p:txBody>
      </p:sp>
      <p:grpSp>
        <p:nvGrpSpPr>
          <p:cNvPr id="7" name="组合 6"/>
          <p:cNvGrpSpPr/>
          <p:nvPr/>
        </p:nvGrpSpPr>
        <p:grpSpPr>
          <a:xfrm>
            <a:off x="5400675" y="1384300"/>
            <a:ext cx="5688965" cy="1875155"/>
            <a:chOff x="8505" y="2180"/>
            <a:chExt cx="8959" cy="2953"/>
          </a:xfrm>
        </p:grpSpPr>
        <p:sp>
          <p:nvSpPr>
            <p:cNvPr id="29" name="文本框 28"/>
            <p:cNvSpPr txBox="1"/>
            <p:nvPr/>
          </p:nvSpPr>
          <p:spPr>
            <a:xfrm>
              <a:off x="8505" y="2277"/>
              <a:ext cx="8959" cy="2856"/>
            </a:xfrm>
            <a:prstGeom prst="rect">
              <a:avLst/>
            </a:prstGeom>
            <a:blipFill rotWithShape="1">
              <a:blip r:embed="rId1"/>
              <a:stretch>
                <a:fillRect/>
              </a:stretch>
            </a:blipFill>
          </p:spPr>
          <p:txBody>
            <a:bodyPr wrap="square" rtlCol="0">
              <a:spAutoFit/>
            </a:bodyPr>
            <a:lstStyle/>
            <a:p>
              <a:pPr>
                <a:lnSpc>
                  <a:spcPct val="14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学习聚焦</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sz="28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受地理和历史环境影响，古代文明表现出明显的多元化特征。</a:t>
              </a:r>
              <a:endParaRPr lang="zh-CN" altLang="en-US" sz="28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descr="图片120"/>
            <p:cNvPicPr>
              <a:picLocks noChangeAspect="1"/>
            </p:cNvPicPr>
            <p:nvPr/>
          </p:nvPicPr>
          <p:blipFill>
            <a:blip r:embed="rId2"/>
            <a:stretch>
              <a:fillRect/>
            </a:stretch>
          </p:blipFill>
          <p:spPr>
            <a:xfrm>
              <a:off x="10059" y="2180"/>
              <a:ext cx="586" cy="557"/>
            </a:xfrm>
            <a:prstGeom prst="rect">
              <a:avLst/>
            </a:prstGeom>
          </p:spPr>
        </p:pic>
      </p:grpSp>
      <p:sp>
        <p:nvSpPr>
          <p:cNvPr id="5" name="文本框 4"/>
          <p:cNvSpPr txBox="1"/>
          <p:nvPr/>
        </p:nvSpPr>
        <p:spPr>
          <a:xfrm>
            <a:off x="1236980" y="4412615"/>
            <a:ext cx="3653155" cy="607695"/>
          </a:xfrm>
          <a:prstGeom prst="rect">
            <a:avLst/>
          </a:prstGeom>
          <a:noFill/>
        </p:spPr>
        <p:txBody>
          <a:bodyPr wrap="square" rtlCol="0">
            <a:spAutoFit/>
          </a:bodyPr>
          <a:p>
            <a:pPr>
              <a:lnSpc>
                <a:spcPct val="120000"/>
              </a:lnSpc>
            </a:pPr>
            <a:r>
              <a:rPr lang="zh-CN" altLang="en-US" sz="2800" b="1">
                <a:solidFill>
                  <a:srgbClr val="FF0000"/>
                </a:solidFill>
                <a:latin typeface="Calibri" panose="020F0502020204030204"/>
              </a:rPr>
              <a:t>海洋文明</a:t>
            </a:r>
            <a:r>
              <a:rPr lang="zh-CN" altLang="en-US" sz="2800" b="1">
                <a:solidFill>
                  <a:srgbClr val="FF0000"/>
                </a:solidFill>
                <a:latin typeface="Calibri" panose="020F0502020204030204"/>
                <a:sym typeface="+mn-ea"/>
              </a:rPr>
              <a:t>：</a:t>
            </a:r>
            <a:r>
              <a:rPr lang="zh-CN" altLang="en-US" sz="2800" b="1">
                <a:solidFill>
                  <a:srgbClr val="FF0000"/>
                </a:solidFill>
                <a:latin typeface="Calibri" panose="020F0502020204030204"/>
              </a:rPr>
              <a:t>希腊</a:t>
            </a:r>
            <a:endParaRPr lang="zh-CN" altLang="en-US" sz="2800" b="1">
              <a:solidFill>
                <a:srgbClr val="FF0000"/>
              </a:solidFill>
              <a:latin typeface="Calibri" panose="020F0502020204030204"/>
            </a:endParaRPr>
          </a:p>
        </p:txBody>
      </p:sp>
      <p:sp>
        <p:nvSpPr>
          <p:cNvPr id="8" name="文本框 7"/>
          <p:cNvSpPr txBox="1"/>
          <p:nvPr/>
        </p:nvSpPr>
        <p:spPr>
          <a:xfrm>
            <a:off x="2672080" y="4824730"/>
            <a:ext cx="8564880" cy="1383665"/>
          </a:xfrm>
          <a:prstGeom prst="rect">
            <a:avLst/>
          </a:prstGeom>
          <a:noFill/>
        </p:spPr>
        <p:txBody>
          <a:bodyPr wrap="square" rtlCol="0">
            <a:spAutoFit/>
          </a:bodyPr>
          <a:p>
            <a:pPr>
              <a:lnSpc>
                <a:spcPct val="150000"/>
              </a:lnSpc>
            </a:pPr>
            <a:r>
              <a:rPr lang="zh-CN" altLang="en-US" sz="2800" b="1">
                <a:latin typeface="Calibri" panose="020F0502020204030204"/>
                <a:sym typeface="+mn-ea"/>
              </a:rPr>
              <a:t>特点：以发展</a:t>
            </a:r>
            <a:r>
              <a:rPr lang="zh-CN" altLang="en-US" sz="2800" b="1">
                <a:solidFill>
                  <a:srgbClr val="FF0000"/>
                </a:solidFill>
                <a:latin typeface="Calibri" panose="020F0502020204030204"/>
                <a:sym typeface="+mn-ea"/>
              </a:rPr>
              <a:t>工商业和对外贸易为主的经济</a:t>
            </a:r>
            <a:r>
              <a:rPr lang="zh-CN" altLang="en-US" sz="2800" b="1">
                <a:latin typeface="Calibri" panose="020F0502020204030204"/>
                <a:sym typeface="+mn-ea"/>
              </a:rPr>
              <a:t>，适应这种经济发展要求，通常建立起</a:t>
            </a:r>
            <a:r>
              <a:rPr lang="zh-CN" altLang="en-US" sz="2800" b="1">
                <a:solidFill>
                  <a:srgbClr val="FF0000"/>
                </a:solidFill>
                <a:latin typeface="Calibri" panose="020F0502020204030204"/>
                <a:sym typeface="+mn-ea"/>
              </a:rPr>
              <a:t>城邦民主政治</a:t>
            </a:r>
            <a:endParaRPr lang="zh-CN" altLang="en-US" sz="2800" b="1">
              <a:solidFill>
                <a:srgbClr val="FF0000"/>
              </a:solidFill>
              <a:latin typeface="Calibri" panose="020F0502020204030204"/>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2000" fill="hold">
                                          <p:stCondLst>
                                            <p:cond delay="0"/>
                                          </p:stCondLst>
                                        </p:cTn>
                                        <p:tgtEl>
                                          <p:spTgt spid="15"/>
                                        </p:tgtEl>
                                        <p:attrNameLst>
                                          <p:attrName>style.visibility</p:attrName>
                                        </p:attrNameLst>
                                      </p:cBhvr>
                                      <p:to>
                                        <p:strVal val="visible"/>
                                      </p:to>
                                    </p:set>
                                    <p:anim calcmode="lin" valueType="num">
                                      <p:cBhvr additive="base">
                                        <p:cTn id="53" dur="2000"/>
                                        <p:tgtEl>
                                          <p:spTgt spid="15"/>
                                        </p:tgtEl>
                                        <p:attrNameLst>
                                          <p:attrName>ppt_y</p:attrName>
                                        </p:attrNameLst>
                                      </p:cBhvr>
                                      <p:tavLst>
                                        <p:tav tm="0">
                                          <p:val>
                                            <p:strVal val="#ppt_y+#ppt_h*1.125000"/>
                                          </p:val>
                                        </p:tav>
                                        <p:tav tm="100000">
                                          <p:val>
                                            <p:strVal val="#ppt_y"/>
                                          </p:val>
                                        </p:tav>
                                      </p:tavLst>
                                    </p:anim>
                                    <p:animEffect transition="in" filter="wipe(up)">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2000" fill="hold">
                                          <p:stCondLst>
                                            <p:cond delay="0"/>
                                          </p:stCondLst>
                                        </p:cTn>
                                        <p:tgtEl>
                                          <p:spTgt spid="8"/>
                                        </p:tgtEl>
                                        <p:attrNameLst>
                                          <p:attrName>style.visibility</p:attrName>
                                        </p:attrNameLst>
                                      </p:cBhvr>
                                      <p:to>
                                        <p:strVal val="visible"/>
                                      </p:to>
                                    </p:set>
                                    <p:anim calcmode="lin" valueType="num">
                                      <p:cBhvr additive="base">
                                        <p:cTn id="77" dur="2000"/>
                                        <p:tgtEl>
                                          <p:spTgt spid="8"/>
                                        </p:tgtEl>
                                        <p:attrNameLst>
                                          <p:attrName>ppt_y</p:attrName>
                                        </p:attrNameLst>
                                      </p:cBhvr>
                                      <p:tavLst>
                                        <p:tav tm="0">
                                          <p:val>
                                            <p:strVal val="#ppt_y+#ppt_h*1.125000"/>
                                          </p:val>
                                        </p:tav>
                                        <p:tav tm="100000">
                                          <p:val>
                                            <p:strVal val="#ppt_y"/>
                                          </p:val>
                                        </p:tav>
                                      </p:tavLst>
                                    </p:anim>
                                    <p:animEffect transition="in" filter="wipe(up)">
                                      <p:cBhvr>
                                        <p:cTn id="78" dur="20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bldLvl="0" animBg="1"/>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416175" y="1318895"/>
            <a:ext cx="8254365" cy="977265"/>
          </a:xfrm>
          <a:prstGeom prst="rect">
            <a:avLst/>
          </a:prstGeom>
          <a:noFill/>
          <a:ln w="9525">
            <a:noFill/>
          </a:ln>
        </p:spPr>
        <p:txBody>
          <a:bodyPr wrap="square">
            <a:spAutoFit/>
          </a:bodyPr>
          <a:lstStyle/>
          <a:p>
            <a:pPr indent="0">
              <a:lnSpc>
                <a:spcPct val="120000"/>
              </a:lnSpc>
            </a:pPr>
            <a:r>
              <a:rPr lang="zh-CN" sz="2400" b="1">
                <a:latin typeface="微软雅黑" panose="020B0503020204020204" charset="-122"/>
                <a:ea typeface="微软雅黑" panose="020B0503020204020204" charset="-122"/>
              </a:rPr>
              <a:t>两河流域</a:t>
            </a:r>
            <a:r>
              <a:rPr lang="zh-CN" sz="2400" b="1">
                <a:solidFill>
                  <a:srgbClr val="0000FE"/>
                </a:solidFill>
                <a:latin typeface="微软雅黑" panose="020B0503020204020204" charset="-122"/>
                <a:ea typeface="微软雅黑" panose="020B0503020204020204" charset="-122"/>
              </a:rPr>
              <a:t>大部分地区干旱少雨</a:t>
            </a:r>
            <a:r>
              <a:rPr lang="zh-CN" sz="2400" b="1">
                <a:latin typeface="微软雅黑" panose="020B0503020204020204" charset="-122"/>
                <a:ea typeface="微软雅黑" panose="020B0503020204020204" charset="-122"/>
              </a:rPr>
              <a:t>，但</a:t>
            </a:r>
            <a:r>
              <a:rPr lang="zh-CN" sz="2400" b="1">
                <a:solidFill>
                  <a:srgbClr val="0000FE"/>
                </a:solidFill>
                <a:latin typeface="微软雅黑" panose="020B0503020204020204" charset="-122"/>
                <a:ea typeface="微软雅黑" panose="020B0503020204020204" charset="-122"/>
              </a:rPr>
              <a:t>幼发拉底河和底格里斯河</a:t>
            </a:r>
            <a:r>
              <a:rPr lang="zh-CN" sz="2400" b="1">
                <a:solidFill>
                  <a:srgbClr val="0000FE"/>
                </a:solidFill>
                <a:latin typeface="微软雅黑" panose="020B0503020204020204" charset="-122"/>
                <a:ea typeface="微软雅黑" panose="020B0503020204020204" charset="-122"/>
              </a:rPr>
              <a:t>提供了充足的水源</a:t>
            </a:r>
            <a:r>
              <a:rPr lang="zh-CN" sz="2400" b="1">
                <a:latin typeface="微软雅黑" panose="020B0503020204020204" charset="-122"/>
                <a:ea typeface="微软雅黑" panose="020B0503020204020204" charset="-122"/>
              </a:rPr>
              <a:t>。</a:t>
            </a:r>
            <a:endParaRPr lang="zh-CN" altLang="en-US" sz="2400" b="1">
              <a:latin typeface="微软雅黑" panose="020B0503020204020204" charset="-122"/>
              <a:ea typeface="微软雅黑" panose="020B0503020204020204" charset="-122"/>
            </a:endParaRPr>
          </a:p>
        </p:txBody>
      </p:sp>
      <p:sp>
        <p:nvSpPr>
          <p:cNvPr id="12" name="文本框 11"/>
          <p:cNvSpPr txBox="1"/>
          <p:nvPr/>
        </p:nvSpPr>
        <p:spPr>
          <a:xfrm>
            <a:off x="1169670" y="858520"/>
            <a:ext cx="6941185" cy="521970"/>
          </a:xfrm>
          <a:prstGeom prst="rect">
            <a:avLst/>
          </a:prstGeom>
          <a:noFill/>
        </p:spPr>
        <p:txBody>
          <a:bodyPr wrap="square" rtlCol="0" anchor="t">
            <a:spAutoFit/>
          </a:bodyPr>
          <a:lstStyle/>
          <a:p>
            <a:r>
              <a:rPr lang="zh-CN" altLang="en-US" sz="2800" b="1">
                <a:solidFill>
                  <a:srgbClr val="FF0000"/>
                </a:solidFill>
                <a:latin typeface="Calibri" panose="020F0502020204030204"/>
              </a:rPr>
              <a:t>①两河流域的古代文明（</a:t>
            </a:r>
            <a:r>
              <a:rPr lang="en-US" altLang="zh-CN" sz="2800" b="1">
                <a:solidFill>
                  <a:srgbClr val="FF0000"/>
                </a:solidFill>
                <a:latin typeface="Calibri" panose="020F0502020204030204"/>
              </a:rPr>
              <a:t>P3.3)</a:t>
            </a:r>
            <a:endParaRPr lang="en-US" altLang="zh-CN" sz="2800" b="1">
              <a:solidFill>
                <a:srgbClr val="FF0000"/>
              </a:solidFill>
              <a:latin typeface="Calibri" panose="020F0502020204030204"/>
            </a:endParaRPr>
          </a:p>
        </p:txBody>
      </p:sp>
      <p:sp>
        <p:nvSpPr>
          <p:cNvPr id="2" name="圆角矩形 1"/>
          <p:cNvSpPr/>
          <p:nvPr/>
        </p:nvSpPr>
        <p:spPr>
          <a:xfrm>
            <a:off x="1289050" y="139001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zh-CN" sz="2400" b="1">
                <a:solidFill>
                  <a:schemeClr val="bg1"/>
                </a:solidFill>
                <a:latin typeface="微软雅黑" panose="020B0503020204020204" charset="-122"/>
                <a:ea typeface="微软雅黑" panose="020B0503020204020204" charset="-122"/>
                <a:sym typeface="+mn-ea"/>
              </a:rPr>
              <a:t>自然</a:t>
            </a:r>
            <a:endParaRPr lang="zh-CN" sz="2400" b="1">
              <a:solidFill>
                <a:schemeClr val="bg1"/>
              </a:solidFill>
              <a:latin typeface="微软雅黑" panose="020B0503020204020204" charset="-122"/>
              <a:ea typeface="微软雅黑" panose="020B0503020204020204" charset="-122"/>
            </a:endParaRPr>
          </a:p>
          <a:p>
            <a:pPr indent="0" algn="ctr"/>
            <a:r>
              <a:rPr lang="zh-CN" sz="2400" b="1">
                <a:solidFill>
                  <a:schemeClr val="bg1"/>
                </a:solidFill>
                <a:latin typeface="微软雅黑" panose="020B0503020204020204" charset="-122"/>
                <a:ea typeface="微软雅黑" panose="020B0503020204020204" charset="-122"/>
                <a:sym typeface="+mn-ea"/>
              </a:rPr>
              <a:t>环境</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圆角矩形 2"/>
          <p:cNvSpPr/>
          <p:nvPr/>
        </p:nvSpPr>
        <p:spPr>
          <a:xfrm>
            <a:off x="1289050" y="236029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文明进程</a:t>
            </a:r>
            <a:endParaRPr lang="zh-CN" sz="2400" b="1">
              <a:solidFill>
                <a:schemeClr val="bg1"/>
              </a:solidFill>
              <a:latin typeface="微软雅黑" panose="020B0503020204020204" charset="-122"/>
              <a:ea typeface="微软雅黑" panose="020B0503020204020204" charset="-122"/>
              <a:sym typeface="+mn-ea"/>
            </a:endParaRPr>
          </a:p>
        </p:txBody>
      </p:sp>
      <p:sp>
        <p:nvSpPr>
          <p:cNvPr id="4" name="圆角矩形 3"/>
          <p:cNvSpPr/>
          <p:nvPr/>
        </p:nvSpPr>
        <p:spPr>
          <a:xfrm>
            <a:off x="1289050" y="331533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政治文明</a:t>
            </a:r>
            <a:endParaRPr lang="zh-CN" sz="2400" b="1">
              <a:solidFill>
                <a:schemeClr val="bg1"/>
              </a:solidFill>
              <a:latin typeface="微软雅黑" panose="020B0503020204020204" charset="-122"/>
              <a:ea typeface="微软雅黑" panose="020B0503020204020204" charset="-122"/>
              <a:sym typeface="+mn-ea"/>
            </a:endParaRPr>
          </a:p>
        </p:txBody>
      </p:sp>
      <p:grpSp>
        <p:nvGrpSpPr>
          <p:cNvPr id="6" name="组合 5"/>
          <p:cNvGrpSpPr/>
          <p:nvPr/>
        </p:nvGrpSpPr>
        <p:grpSpPr>
          <a:xfrm>
            <a:off x="2416175" y="2348865"/>
            <a:ext cx="8423910" cy="879475"/>
            <a:chOff x="3981" y="3698"/>
            <a:chExt cx="13266" cy="1385"/>
          </a:xfrm>
        </p:grpSpPr>
        <p:sp>
          <p:nvSpPr>
            <p:cNvPr id="5" name="圆角矩形 4"/>
            <p:cNvSpPr/>
            <p:nvPr/>
          </p:nvSpPr>
          <p:spPr>
            <a:xfrm>
              <a:off x="3981" y="3698"/>
              <a:ext cx="2739"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最初文明</a:t>
              </a:r>
              <a:endParaRPr lang="zh-CN" sz="2400" b="1">
                <a:solidFill>
                  <a:schemeClr val="tx1"/>
                </a:solidFill>
                <a:latin typeface="微软雅黑" panose="020B0503020204020204" charset="-122"/>
                <a:ea typeface="微软雅黑" panose="020B0503020204020204" charset="-122"/>
                <a:sym typeface="+mn-ea"/>
              </a:endParaRPr>
            </a:p>
            <a:p>
              <a:pPr lvl="0" algn="ctr">
                <a:lnSpc>
                  <a:spcPct val="110000"/>
                </a:lnSpc>
                <a:buClrTx/>
                <a:buSzTx/>
                <a:buFontTx/>
              </a:pPr>
              <a:r>
                <a:rPr lang="zh-CN" sz="2000" b="1">
                  <a:solidFill>
                    <a:schemeClr val="tx1"/>
                  </a:solidFill>
                  <a:latin typeface="微软雅黑" panose="020B0503020204020204" charset="-122"/>
                  <a:ea typeface="微软雅黑" panose="020B0503020204020204" charset="-122"/>
                  <a:sym typeface="+mn-ea"/>
                </a:rPr>
                <a:t>（前3500年）</a:t>
              </a:r>
              <a:endParaRPr lang="zh-CN" sz="2000" b="1">
                <a:solidFill>
                  <a:schemeClr val="tx1"/>
                </a:solidFill>
                <a:latin typeface="微软雅黑" panose="020B0503020204020204" charset="-122"/>
                <a:ea typeface="微软雅黑" panose="020B0503020204020204" charset="-122"/>
                <a:sym typeface="+mn-ea"/>
              </a:endParaRPr>
            </a:p>
          </p:txBody>
        </p:sp>
        <p:sp>
          <p:nvSpPr>
            <p:cNvPr id="11" name="圆角矩形 10"/>
            <p:cNvSpPr/>
            <p:nvPr/>
          </p:nvSpPr>
          <p:spPr>
            <a:xfrm>
              <a:off x="7215" y="3716"/>
              <a:ext cx="3532"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200" b="1">
                  <a:solidFill>
                    <a:srgbClr val="0000FE"/>
                  </a:solidFill>
                  <a:latin typeface="微软雅黑" panose="020B0503020204020204" charset="-122"/>
                  <a:ea typeface="微软雅黑" panose="020B0503020204020204" charset="-122"/>
                  <a:sym typeface="+mn-ea"/>
                </a:rPr>
                <a:t>苏美尔</a:t>
              </a:r>
              <a:r>
                <a:rPr lang="zh-CN" sz="2200" b="1">
                  <a:solidFill>
                    <a:schemeClr val="tx1"/>
                  </a:solidFill>
                  <a:latin typeface="微软雅黑" panose="020B0503020204020204" charset="-122"/>
                  <a:ea typeface="微软雅黑" panose="020B0503020204020204" charset="-122"/>
                  <a:sym typeface="+mn-ea"/>
                </a:rPr>
                <a:t>地区一系列城市国家</a:t>
              </a:r>
              <a:endParaRPr lang="zh-CN" sz="2200" b="1">
                <a:solidFill>
                  <a:schemeClr val="tx1"/>
                </a:solidFill>
                <a:latin typeface="微软雅黑" panose="020B0503020204020204" charset="-122"/>
                <a:ea typeface="微软雅黑" panose="020B0503020204020204" charset="-122"/>
                <a:sym typeface="+mn-ea"/>
              </a:endParaRPr>
            </a:p>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（前2900年）</a:t>
              </a:r>
              <a:endParaRPr lang="zh-CN" sz="2200" b="1">
                <a:solidFill>
                  <a:schemeClr val="tx1"/>
                </a:solidFill>
                <a:latin typeface="微软雅黑" panose="020B0503020204020204" charset="-122"/>
                <a:ea typeface="微软雅黑" panose="020B0503020204020204" charset="-122"/>
                <a:sym typeface="+mn-ea"/>
              </a:endParaRPr>
            </a:p>
          </p:txBody>
        </p:sp>
        <p:sp>
          <p:nvSpPr>
            <p:cNvPr id="13" name="圆角矩形 12"/>
            <p:cNvSpPr/>
            <p:nvPr/>
          </p:nvSpPr>
          <p:spPr>
            <a:xfrm>
              <a:off x="11289" y="3733"/>
              <a:ext cx="5959"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古</a:t>
              </a:r>
              <a:r>
                <a:rPr lang="zh-CN" sz="2200" b="1">
                  <a:solidFill>
                    <a:srgbClr val="0000FF"/>
                  </a:solidFill>
                  <a:latin typeface="微软雅黑" panose="020B0503020204020204" charset="-122"/>
                  <a:ea typeface="微软雅黑" panose="020B0503020204020204" charset="-122"/>
                  <a:sym typeface="+mn-ea"/>
                </a:rPr>
                <a:t>巴比伦王国</a:t>
              </a:r>
              <a:r>
                <a:rPr lang="zh-CN" sz="2200" b="1">
                  <a:solidFill>
                    <a:schemeClr val="tx1"/>
                  </a:solidFill>
                  <a:latin typeface="微软雅黑" panose="020B0503020204020204" charset="-122"/>
                  <a:ea typeface="微软雅黑" panose="020B0503020204020204" charset="-122"/>
                  <a:sym typeface="+mn-ea"/>
                </a:rPr>
                <a:t>统一两河流域</a:t>
              </a:r>
              <a:endParaRPr lang="zh-CN" sz="2200" b="1">
                <a:solidFill>
                  <a:schemeClr val="tx1"/>
                </a:solidFill>
                <a:latin typeface="微软雅黑" panose="020B0503020204020204" charset="-122"/>
                <a:ea typeface="微软雅黑" panose="020B0503020204020204" charset="-122"/>
                <a:sym typeface="+mn-ea"/>
              </a:endParaRPr>
            </a:p>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（前18世纪，国王</a:t>
              </a:r>
              <a:r>
                <a:rPr lang="zh-CN" sz="2200" b="1">
                  <a:solidFill>
                    <a:srgbClr val="0000FF"/>
                  </a:solidFill>
                  <a:latin typeface="微软雅黑" panose="020B0503020204020204" charset="-122"/>
                  <a:ea typeface="微软雅黑" panose="020B0503020204020204" charset="-122"/>
                  <a:sym typeface="+mn-ea"/>
                </a:rPr>
                <a:t>汉谟拉比</a:t>
              </a:r>
              <a:r>
                <a:rPr lang="zh-CN" sz="2200" b="1">
                  <a:solidFill>
                    <a:schemeClr val="tx1"/>
                  </a:solidFill>
                  <a:latin typeface="微软雅黑" panose="020B0503020204020204" charset="-122"/>
                  <a:ea typeface="微软雅黑" panose="020B0503020204020204" charset="-122"/>
                  <a:sym typeface="+mn-ea"/>
                </a:rPr>
                <a:t>）</a:t>
              </a:r>
              <a:endParaRPr lang="zh-CN" sz="2200" b="1">
                <a:solidFill>
                  <a:schemeClr val="tx1"/>
                </a:solidFill>
                <a:latin typeface="微软雅黑" panose="020B0503020204020204" charset="-122"/>
                <a:ea typeface="微软雅黑" panose="020B0503020204020204" charset="-122"/>
                <a:sym typeface="+mn-ea"/>
              </a:endParaRPr>
            </a:p>
          </p:txBody>
        </p:sp>
        <p:sp>
          <p:nvSpPr>
            <p:cNvPr id="14" name="右箭头 13"/>
            <p:cNvSpPr/>
            <p:nvPr/>
          </p:nvSpPr>
          <p:spPr>
            <a:xfrm>
              <a:off x="6743" y="4137"/>
              <a:ext cx="472" cy="4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10817" y="4172"/>
              <a:ext cx="472" cy="4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341245" y="3315335"/>
            <a:ext cx="8498840" cy="460375"/>
          </a:xfrm>
          <a:prstGeom prst="rect">
            <a:avLst/>
          </a:prstGeom>
          <a:noFill/>
        </p:spPr>
        <p:txBody>
          <a:bodyPr wrap="square" rtlCol="0">
            <a:spAutoFit/>
          </a:bodyPr>
          <a:lstStyle/>
          <a:p>
            <a:r>
              <a:rPr lang="zh-CN" altLang="en-US" sz="2400" b="1">
                <a:solidFill>
                  <a:srgbClr val="0000FE"/>
                </a:solidFill>
              </a:rPr>
              <a:t>①建立君主专制制度</a:t>
            </a:r>
            <a:endParaRPr lang="zh-CN" altLang="en-US" sz="2400" b="1">
              <a:solidFill>
                <a:srgbClr val="0000FE"/>
              </a:solidFill>
            </a:endParaRPr>
          </a:p>
        </p:txBody>
      </p:sp>
      <p:sp>
        <p:nvSpPr>
          <p:cNvPr id="17" name="圆角矩形 16"/>
          <p:cNvSpPr/>
          <p:nvPr/>
        </p:nvSpPr>
        <p:spPr>
          <a:xfrm>
            <a:off x="1289050" y="451167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文化成就</a:t>
            </a:r>
            <a:endParaRPr lang="zh-CN" sz="2400" b="1">
              <a:solidFill>
                <a:schemeClr val="bg1"/>
              </a:solidFill>
              <a:latin typeface="微软雅黑" panose="020B0503020204020204" charset="-122"/>
              <a:ea typeface="微软雅黑" panose="020B0503020204020204" charset="-122"/>
              <a:sym typeface="+mn-ea"/>
            </a:endParaRPr>
          </a:p>
        </p:txBody>
      </p:sp>
      <p:sp>
        <p:nvSpPr>
          <p:cNvPr id="20" name="左大括号 19"/>
          <p:cNvSpPr/>
          <p:nvPr/>
        </p:nvSpPr>
        <p:spPr>
          <a:xfrm>
            <a:off x="2416175" y="4390390"/>
            <a:ext cx="299085" cy="1470025"/>
          </a:xfrm>
          <a:prstGeom prst="leftBrace">
            <a:avLst>
              <a:gd name="adj1" fmla="val 49011"/>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p:cNvSpPr txBox="1"/>
          <p:nvPr/>
        </p:nvSpPr>
        <p:spPr>
          <a:xfrm>
            <a:off x="2246630" y="3775710"/>
            <a:ext cx="3010535" cy="460375"/>
          </a:xfrm>
          <a:prstGeom prst="rect">
            <a:avLst/>
          </a:prstGeom>
          <a:noFill/>
        </p:spPr>
        <p:txBody>
          <a:bodyPr wrap="square" rtlCol="0" anchor="t">
            <a:spAutoFit/>
          </a:bodyPr>
          <a:lstStyle/>
          <a:p>
            <a:pPr>
              <a:buClrTx/>
              <a:buSzTx/>
              <a:buFontTx/>
            </a:pPr>
            <a:r>
              <a:rPr lang="zh-CN" altLang="en-US" sz="2400" b="1">
                <a:solidFill>
                  <a:srgbClr val="FF0000"/>
                </a:solidFill>
                <a:sym typeface="+mn-ea"/>
              </a:rPr>
              <a:t>②《汉谟拉比法典》</a:t>
            </a:r>
            <a:endParaRPr lang="zh-CN" altLang="en-US" sz="2400" b="1">
              <a:solidFill>
                <a:srgbClr val="FF0000"/>
              </a:solidFill>
              <a:sym typeface="+mn-ea"/>
            </a:endParaRPr>
          </a:p>
        </p:txBody>
      </p:sp>
      <p:sp>
        <p:nvSpPr>
          <p:cNvPr id="22" name="文本框 21"/>
          <p:cNvSpPr txBox="1"/>
          <p:nvPr/>
        </p:nvSpPr>
        <p:spPr>
          <a:xfrm>
            <a:off x="2715260" y="4266565"/>
            <a:ext cx="1830070" cy="460375"/>
          </a:xfrm>
          <a:prstGeom prst="rect">
            <a:avLst/>
          </a:prstGeom>
          <a:noFill/>
        </p:spPr>
        <p:txBody>
          <a:bodyPr wrap="square" rtlCol="0" anchor="t">
            <a:spAutoFit/>
          </a:bodyPr>
          <a:lstStyle/>
          <a:p>
            <a:pPr>
              <a:buClrTx/>
              <a:buSzTx/>
              <a:buFontTx/>
            </a:pPr>
            <a:r>
              <a:rPr lang="zh-CN" altLang="en-US" sz="2400" b="1">
                <a:sym typeface="+mn-ea"/>
              </a:rPr>
              <a:t>①楔形文字</a:t>
            </a:r>
            <a:endParaRPr lang="zh-CN" altLang="en-US" sz="2400" b="1">
              <a:sym typeface="+mn-ea"/>
            </a:endParaRPr>
          </a:p>
        </p:txBody>
      </p:sp>
      <p:sp>
        <p:nvSpPr>
          <p:cNvPr id="23" name="文本框 22"/>
          <p:cNvSpPr txBox="1"/>
          <p:nvPr/>
        </p:nvSpPr>
        <p:spPr>
          <a:xfrm>
            <a:off x="5083175" y="4726940"/>
            <a:ext cx="2713355" cy="429895"/>
          </a:xfrm>
          <a:prstGeom prst="rect">
            <a:avLst/>
          </a:prstGeom>
          <a:noFill/>
        </p:spPr>
        <p:txBody>
          <a:bodyPr wrap="square" rtlCol="0" anchor="t">
            <a:spAutoFit/>
          </a:bodyPr>
          <a:lstStyle/>
          <a:p>
            <a:pPr lvl="0" algn="l">
              <a:buClrTx/>
              <a:buSzTx/>
              <a:buFontTx/>
            </a:pPr>
            <a:r>
              <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——最早的史诗</a:t>
            </a:r>
            <a:endPar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nvSpPr>
        <p:spPr>
          <a:xfrm>
            <a:off x="2649855" y="4696460"/>
            <a:ext cx="2607310" cy="460375"/>
          </a:xfrm>
          <a:prstGeom prst="rect">
            <a:avLst/>
          </a:prstGeom>
          <a:noFill/>
        </p:spPr>
        <p:txBody>
          <a:bodyPr wrap="square" rtlCol="0" anchor="t">
            <a:spAutoFit/>
          </a:bodyPr>
          <a:lstStyle/>
          <a:p>
            <a:pPr>
              <a:buClrTx/>
              <a:buSzTx/>
              <a:buFontTx/>
            </a:pPr>
            <a:r>
              <a:rPr lang="zh-CN" altLang="en-US" sz="2400" b="1">
                <a:sym typeface="+mn-ea"/>
              </a:rPr>
              <a:t>②《吉尔伽美什》</a:t>
            </a:r>
            <a:endParaRPr lang="zh-CN" altLang="en-US" sz="2400" b="1">
              <a:sym typeface="+mn-ea"/>
            </a:endParaRPr>
          </a:p>
        </p:txBody>
      </p:sp>
      <p:sp>
        <p:nvSpPr>
          <p:cNvPr id="25" name="文本框 24"/>
          <p:cNvSpPr txBox="1"/>
          <p:nvPr/>
        </p:nvSpPr>
        <p:spPr>
          <a:xfrm>
            <a:off x="2640330" y="5156835"/>
            <a:ext cx="2822575" cy="460375"/>
          </a:xfrm>
          <a:prstGeom prst="rect">
            <a:avLst/>
          </a:prstGeom>
          <a:noFill/>
        </p:spPr>
        <p:txBody>
          <a:bodyPr wrap="square" rtlCol="0">
            <a:spAutoFit/>
          </a:bodyPr>
          <a:lstStyle/>
          <a:p>
            <a:pPr>
              <a:buClrTx/>
              <a:buSzTx/>
              <a:buFontTx/>
            </a:pPr>
            <a:r>
              <a:rPr lang="zh-CN" altLang="en-US" sz="2400" b="1">
                <a:sym typeface="+mn-ea"/>
              </a:rPr>
              <a:t>③洪水和方舟传说</a:t>
            </a:r>
            <a:endParaRPr lang="zh-CN" altLang="en-US" sz="2400" b="1">
              <a:sym typeface="+mn-ea"/>
            </a:endParaRPr>
          </a:p>
        </p:txBody>
      </p:sp>
      <p:sp>
        <p:nvSpPr>
          <p:cNvPr id="26" name="文本框 25"/>
          <p:cNvSpPr txBox="1"/>
          <p:nvPr/>
        </p:nvSpPr>
        <p:spPr>
          <a:xfrm>
            <a:off x="2640330" y="5617210"/>
            <a:ext cx="8029575" cy="460375"/>
          </a:xfrm>
          <a:prstGeom prst="rect">
            <a:avLst/>
          </a:prstGeom>
          <a:noFill/>
        </p:spPr>
        <p:txBody>
          <a:bodyPr wrap="square" rtlCol="0" anchor="t">
            <a:spAutoFit/>
          </a:bodyPr>
          <a:lstStyle/>
          <a:p>
            <a:pPr>
              <a:buClrTx/>
              <a:buSzTx/>
              <a:buFontTx/>
            </a:pPr>
            <a:r>
              <a:rPr lang="zh-CN" altLang="en-US" sz="2400" b="1">
                <a:sym typeface="+mn-ea"/>
              </a:rPr>
              <a:t>④苏美尔人发明了60进位制、使用战车作战（绘画）等</a:t>
            </a:r>
            <a:endParaRPr lang="zh-CN" altLang="en-US" sz="2400" b="1">
              <a:sym typeface="+mn-ea"/>
            </a:endParaRPr>
          </a:p>
        </p:txBody>
      </p:sp>
      <p:sp>
        <p:nvSpPr>
          <p:cNvPr id="27" name="文本框 26"/>
          <p:cNvSpPr txBox="1"/>
          <p:nvPr/>
        </p:nvSpPr>
        <p:spPr>
          <a:xfrm>
            <a:off x="4623435" y="3622040"/>
            <a:ext cx="6556375" cy="768350"/>
          </a:xfrm>
          <a:prstGeom prst="rect">
            <a:avLst/>
          </a:prstGeom>
          <a:noFill/>
        </p:spPr>
        <p:txBody>
          <a:bodyPr wrap="square" rtlCol="0" anchor="t">
            <a:spAutoFit/>
          </a:bodyPr>
          <a:lstStyle/>
          <a:p>
            <a:r>
              <a:rPr lang="en-US" altLang="zh-CN" sz="22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2200" b="1">
                <a:solidFill>
                  <a:srgbClr val="FF0000"/>
                </a:solidFill>
                <a:latin typeface="微软雅黑" panose="020B0503020204020204" charset="-122"/>
                <a:ea typeface="微软雅黑" panose="020B0503020204020204" charset="-122"/>
                <a:cs typeface="微软雅黑" panose="020B0503020204020204" charset="-122"/>
                <a:sym typeface="+mn-ea"/>
              </a:rPr>
              <a:t>世界上现存最早的较完整的成文法典，维护奴隶主利益</a:t>
            </a:r>
            <a:r>
              <a:rPr lang="zh-CN" sz="2200" b="1">
                <a:solidFill>
                  <a:srgbClr val="0000FE"/>
                </a:solidFill>
                <a:latin typeface="微软雅黑" panose="020B0503020204020204" charset="-122"/>
                <a:ea typeface="微软雅黑" panose="020B0503020204020204" charset="-122"/>
                <a:cs typeface="微软雅黑" panose="020B0503020204020204" charset="-122"/>
                <a:sym typeface="+mn-ea"/>
              </a:rPr>
              <a:t>（</a:t>
            </a:r>
            <a:r>
              <a:rPr lang="en-US" altLang="zh-CN" sz="2200" b="1">
                <a:solidFill>
                  <a:srgbClr val="0000FE"/>
                </a:solidFill>
                <a:latin typeface="微软雅黑" panose="020B0503020204020204" charset="-122"/>
                <a:ea typeface="微软雅黑" panose="020B0503020204020204" charset="-122"/>
                <a:cs typeface="微软雅黑" panose="020B0503020204020204" charset="-122"/>
                <a:sym typeface="+mn-ea"/>
              </a:rPr>
              <a:t>P4.1)</a:t>
            </a:r>
            <a:endParaRPr lang="en-US" altLang="zh-CN" sz="2200" b="1">
              <a:solidFill>
                <a:srgbClr val="0000FE"/>
              </a:solidFill>
              <a:latin typeface="微软雅黑" panose="020B0503020204020204" charset="-122"/>
              <a:ea typeface="微软雅黑" panose="020B0503020204020204" charset="-122"/>
              <a:cs typeface="微软雅黑" panose="020B0503020204020204" charset="-122"/>
              <a:sym typeface="+mn-ea"/>
            </a:endParaRPr>
          </a:p>
        </p:txBody>
      </p:sp>
      <p:sp>
        <p:nvSpPr>
          <p:cNvPr id="28" name="文本框 27"/>
          <p:cNvSpPr txBox="1"/>
          <p:nvPr/>
        </p:nvSpPr>
        <p:spPr>
          <a:xfrm>
            <a:off x="4366895" y="4297045"/>
            <a:ext cx="5458460" cy="429895"/>
          </a:xfrm>
          <a:prstGeom prst="rect">
            <a:avLst/>
          </a:prstGeom>
          <a:noFill/>
        </p:spPr>
        <p:txBody>
          <a:bodyPr wrap="square" rtlCol="0" anchor="t">
            <a:spAutoFit/>
          </a:bodyPr>
          <a:lstStyle/>
          <a:p>
            <a:pPr lvl="0" algn="l">
              <a:buClrTx/>
              <a:buSzTx/>
              <a:buFontTx/>
            </a:pPr>
            <a:r>
              <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200" b="1">
                <a:solidFill>
                  <a:srgbClr val="0000FE"/>
                </a:solidFill>
                <a:latin typeface="微软雅黑" panose="020B0503020204020204" charset="-122"/>
                <a:ea typeface="微软雅黑" panose="020B0503020204020204" charset="-122"/>
                <a:cs typeface="微软雅黑" panose="020B0503020204020204" charset="-122"/>
                <a:sym typeface="+mn-ea"/>
              </a:rPr>
              <a:t>苏美尔</a:t>
            </a:r>
            <a:r>
              <a:rPr lang="zh-CN" altLang="en-US" sz="2200" b="1">
                <a:solidFill>
                  <a:srgbClr val="0000FE"/>
                </a:solidFill>
                <a:latin typeface="微软雅黑" panose="020B0503020204020204" charset="-122"/>
                <a:ea typeface="微软雅黑" panose="020B0503020204020204" charset="-122"/>
                <a:cs typeface="微软雅黑" panose="020B0503020204020204" charset="-122"/>
                <a:sym typeface="+mn-ea"/>
              </a:rPr>
              <a:t>人创造，</a:t>
            </a:r>
            <a:r>
              <a:rPr lang="en-US" altLang="zh-CN" sz="2200" b="1">
                <a:solidFill>
                  <a:srgbClr val="0000FE"/>
                </a:solidFill>
                <a:latin typeface="微软雅黑" panose="020B0503020204020204" charset="-122"/>
                <a:ea typeface="微软雅黑" panose="020B0503020204020204" charset="-122"/>
                <a:cs typeface="微软雅黑" panose="020B0503020204020204" charset="-122"/>
                <a:sym typeface="+mn-ea"/>
              </a:rPr>
              <a:t>世界上最古老的文字</a:t>
            </a:r>
            <a:endParaRPr lang="en-US" altLang="zh-CN" sz="2200" b="1">
              <a:solidFill>
                <a:srgbClr val="0000FE"/>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right)">
                                      <p:cBhvr>
                                        <p:cTn id="8" dur="2000"/>
                                        <p:tgtEl>
                                          <p:spTgt spid="2"/>
                                        </p:tgtEl>
                                      </p:cBhvr>
                                    </p:animEffect>
                                  </p:childTnLst>
                                </p:cTn>
                              </p:par>
                              <p:par>
                                <p:cTn id="9" presetID="12" presetClass="entr" presetSubtype="8" fill="hold" grpId="0" nodeType="withEffect">
                                  <p:stCondLst>
                                    <p:cond delay="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p:tgtEl>
                                          <p:spTgt spid="3"/>
                                        </p:tgtEl>
                                        <p:attrNameLst>
                                          <p:attrName>ppt_x</p:attrName>
                                        </p:attrNameLst>
                                      </p:cBhvr>
                                      <p:tavLst>
                                        <p:tav tm="0">
                                          <p:val>
                                            <p:strVal val="#ppt_x-#ppt_w*1.125000"/>
                                          </p:val>
                                        </p:tav>
                                        <p:tav tm="100000">
                                          <p:val>
                                            <p:strVal val="#ppt_x"/>
                                          </p:val>
                                        </p:tav>
                                      </p:tavLst>
                                    </p:anim>
                                    <p:animEffect transition="in" filter="wipe(right)">
                                      <p:cBhvr>
                                        <p:cTn id="12" dur="2000"/>
                                        <p:tgtEl>
                                          <p:spTgt spid="3"/>
                                        </p:tgtEl>
                                      </p:cBhvr>
                                    </p:animEffect>
                                  </p:childTnLst>
                                </p:cTn>
                              </p:par>
                              <p:par>
                                <p:cTn id="13" presetID="12" presetClass="entr" presetSubtype="8" fill="hold" grpId="0" nodeType="withEffect">
                                  <p:stCondLst>
                                    <p:cond delay="0"/>
                                  </p:stCondLst>
                                  <p:childTnLst>
                                    <p:set>
                                      <p:cBhvr>
                                        <p:cTn id="14" dur="2000" fill="hold">
                                          <p:stCondLst>
                                            <p:cond delay="0"/>
                                          </p:stCondLst>
                                        </p:cTn>
                                        <p:tgtEl>
                                          <p:spTgt spid="4"/>
                                        </p:tgtEl>
                                        <p:attrNameLst>
                                          <p:attrName>style.visibility</p:attrName>
                                        </p:attrNameLst>
                                      </p:cBhvr>
                                      <p:to>
                                        <p:strVal val="visible"/>
                                      </p:to>
                                    </p:set>
                                    <p:anim calcmode="lin" valueType="num">
                                      <p:cBhvr additive="base">
                                        <p:cTn id="15" dur="2000"/>
                                        <p:tgtEl>
                                          <p:spTgt spid="4"/>
                                        </p:tgtEl>
                                        <p:attrNameLst>
                                          <p:attrName>ppt_x</p:attrName>
                                        </p:attrNameLst>
                                      </p:cBhvr>
                                      <p:tavLst>
                                        <p:tav tm="0">
                                          <p:val>
                                            <p:strVal val="#ppt_x-#ppt_w*1.125000"/>
                                          </p:val>
                                        </p:tav>
                                        <p:tav tm="100000">
                                          <p:val>
                                            <p:strVal val="#ppt_x"/>
                                          </p:val>
                                        </p:tav>
                                      </p:tavLst>
                                    </p:anim>
                                    <p:animEffect transition="in" filter="wipe(right)">
                                      <p:cBhvr>
                                        <p:cTn id="16" dur="2000"/>
                                        <p:tgtEl>
                                          <p:spTgt spid="4"/>
                                        </p:tgtEl>
                                      </p:cBhvr>
                                    </p:animEffect>
                                  </p:childTnLst>
                                </p:cTn>
                              </p:par>
                              <p:par>
                                <p:cTn id="17" presetID="12" presetClass="entr" presetSubtype="8" fill="hold" grpId="0" nodeType="withEffect">
                                  <p:stCondLst>
                                    <p:cond delay="0"/>
                                  </p:stCondLst>
                                  <p:childTnLst>
                                    <p:set>
                                      <p:cBhvr>
                                        <p:cTn id="18" dur="2000" fill="hold">
                                          <p:stCondLst>
                                            <p:cond delay="0"/>
                                          </p:stCondLst>
                                        </p:cTn>
                                        <p:tgtEl>
                                          <p:spTgt spid="17"/>
                                        </p:tgtEl>
                                        <p:attrNameLst>
                                          <p:attrName>style.visibility</p:attrName>
                                        </p:attrNameLst>
                                      </p:cBhvr>
                                      <p:to>
                                        <p:strVal val="visible"/>
                                      </p:to>
                                    </p:set>
                                    <p:anim calcmode="lin" valueType="num">
                                      <p:cBhvr additive="base">
                                        <p:cTn id="19" dur="2000"/>
                                        <p:tgtEl>
                                          <p:spTgt spid="17"/>
                                        </p:tgtEl>
                                        <p:attrNameLst>
                                          <p:attrName>ppt_x</p:attrName>
                                        </p:attrNameLst>
                                      </p:cBhvr>
                                      <p:tavLst>
                                        <p:tav tm="0">
                                          <p:val>
                                            <p:strVal val="#ppt_x-#ppt_w*1.125000"/>
                                          </p:val>
                                        </p:tav>
                                        <p:tav tm="100000">
                                          <p:val>
                                            <p:strVal val="#ppt_x"/>
                                          </p:val>
                                        </p:tav>
                                      </p:tavLst>
                                    </p:anim>
                                    <p:animEffect transition="in" filter="wipe(right)">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2000" fill="hold">
                                          <p:stCondLst>
                                            <p:cond delay="0"/>
                                          </p:stCondLst>
                                        </p:cTn>
                                        <p:tgtEl>
                                          <p:spTgt spid="8"/>
                                        </p:tgtEl>
                                        <p:attrNameLst>
                                          <p:attrName>style.visibility</p:attrName>
                                        </p:attrNameLst>
                                      </p:cBhvr>
                                      <p:to>
                                        <p:strVal val="visible"/>
                                      </p:to>
                                    </p:set>
                                    <p:anim calcmode="lin" valueType="num">
                                      <p:cBhvr additive="base">
                                        <p:cTn id="25" dur="2000"/>
                                        <p:tgtEl>
                                          <p:spTgt spid="8"/>
                                        </p:tgtEl>
                                        <p:attrNameLst>
                                          <p:attrName>ppt_y</p:attrName>
                                        </p:attrNameLst>
                                      </p:cBhvr>
                                      <p:tavLst>
                                        <p:tav tm="0">
                                          <p:val>
                                            <p:strVal val="#ppt_y+#ppt_h*1.125000"/>
                                          </p:val>
                                        </p:tav>
                                        <p:tav tm="100000">
                                          <p:val>
                                            <p:strVal val="#ppt_y"/>
                                          </p:val>
                                        </p:tav>
                                      </p:tavLst>
                                    </p:anim>
                                    <p:animEffect transition="in" filter="wipe(up)">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2000" fill="hold">
                                          <p:stCondLst>
                                            <p:cond delay="0"/>
                                          </p:stCondLst>
                                        </p:cTn>
                                        <p:tgtEl>
                                          <p:spTgt spid="6"/>
                                        </p:tgtEl>
                                        <p:attrNameLst>
                                          <p:attrName>style.visibility</p:attrName>
                                        </p:attrNameLst>
                                      </p:cBhvr>
                                      <p:to>
                                        <p:strVal val="visible"/>
                                      </p:to>
                                    </p:set>
                                    <p:animEffect transition="in" filter="wipe(left)">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2000" fill="hold">
                                          <p:stCondLst>
                                            <p:cond delay="0"/>
                                          </p:stCondLst>
                                        </p:cTn>
                                        <p:tgtEl>
                                          <p:spTgt spid="16"/>
                                        </p:tgtEl>
                                        <p:attrNameLst>
                                          <p:attrName>style.visibility</p:attrName>
                                        </p:attrNameLst>
                                      </p:cBhvr>
                                      <p:to>
                                        <p:strVal val="visible"/>
                                      </p:to>
                                    </p:set>
                                    <p:anim calcmode="lin" valueType="num">
                                      <p:cBhvr additive="base">
                                        <p:cTn id="36" dur="2000"/>
                                        <p:tgtEl>
                                          <p:spTgt spid="16"/>
                                        </p:tgtEl>
                                        <p:attrNameLst>
                                          <p:attrName>ppt_x</p:attrName>
                                        </p:attrNameLst>
                                      </p:cBhvr>
                                      <p:tavLst>
                                        <p:tav tm="0">
                                          <p:val>
                                            <p:strVal val="#ppt_x+#ppt_w*1.125000"/>
                                          </p:val>
                                        </p:tav>
                                        <p:tav tm="100000">
                                          <p:val>
                                            <p:strVal val="#ppt_x"/>
                                          </p:val>
                                        </p:tav>
                                      </p:tavLst>
                                    </p:anim>
                                    <p:animEffect transition="in" filter="wipe(lef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linds(horizontal)">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16" grpId="0"/>
      <p:bldP spid="17" grpId="0"/>
      <p:bldP spid="21" grpId="0"/>
      <p:bldP spid="27" grpId="0"/>
      <p:bldP spid="20" grpId="0" animBg="1"/>
      <p:bldP spid="22" grpId="0"/>
      <p:bldP spid="28" grpId="0"/>
      <p:bldP spid="24" grpId="0"/>
      <p:bldP spid="23"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901" name="imagerId11"/>
          <p:cNvPicPr>
            <a:picLocks noChangeAspect="1"/>
          </p:cNvPicPr>
          <p:nvPr/>
        </p:nvPicPr>
        <p:blipFill>
          <a:blip r:embed="rId1">
            <a:lum bright="12000"/>
          </a:blip>
          <a:stretch>
            <a:fillRect/>
          </a:stretch>
        </p:blipFill>
        <p:spPr>
          <a:xfrm>
            <a:off x="1142365" y="957580"/>
            <a:ext cx="5360670" cy="2025650"/>
          </a:xfrm>
          <a:prstGeom prst="rect">
            <a:avLst/>
          </a:prstGeom>
          <a:noFill/>
          <a:ln w="9525">
            <a:noFill/>
          </a:ln>
        </p:spPr>
      </p:pic>
      <p:grpSp>
        <p:nvGrpSpPr>
          <p:cNvPr id="5" name="组合 4"/>
          <p:cNvGrpSpPr/>
          <p:nvPr/>
        </p:nvGrpSpPr>
        <p:grpSpPr>
          <a:xfrm>
            <a:off x="6570980" y="1093470"/>
            <a:ext cx="4241800" cy="1752600"/>
            <a:chOff x="10348" y="1722"/>
            <a:chExt cx="6680" cy="2760"/>
          </a:xfrm>
        </p:grpSpPr>
        <p:sp>
          <p:nvSpPr>
            <p:cNvPr id="2" name="文本框 1"/>
            <p:cNvSpPr txBox="1"/>
            <p:nvPr/>
          </p:nvSpPr>
          <p:spPr>
            <a:xfrm>
              <a:off x="10348" y="1722"/>
              <a:ext cx="6681" cy="2761"/>
            </a:xfrm>
            <a:prstGeom prst="rect">
              <a:avLst/>
            </a:prstGeom>
            <a:noFill/>
          </p:spPr>
          <p:txBody>
            <a:bodyPr wrap="square" rtlCol="0" anchor="t">
              <a:spAutoFit/>
            </a:bodyPr>
            <a:lstStyle/>
            <a:p>
              <a:pPr>
                <a:lnSpc>
                  <a:spcPct val="150000"/>
                </a:lnSpc>
              </a:pPr>
              <a:r>
                <a:rPr lang="en-US" altLang="zh-CN" sz="2400" b="1"/>
                <a:t>    </a:t>
              </a:r>
              <a:r>
                <a:rPr lang="zh-CN" altLang="en-US" sz="2400" b="1"/>
                <a:t>苏美尔人的战车</a:t>
              </a:r>
              <a:r>
                <a:rPr lang="zh-CN" altLang="en-US" sz="2000" b="1"/>
                <a:t>（绘画作品）</a:t>
              </a:r>
              <a:endParaRPr lang="zh-CN" altLang="en-US" sz="2000" b="1"/>
            </a:p>
            <a:p>
              <a:pPr>
                <a:lnSpc>
                  <a:spcPct val="150000"/>
                </a:lnSpc>
              </a:pPr>
              <a:r>
                <a:rPr lang="en-US" altLang="zh-CN" sz="2400" b="1"/>
                <a:t>    苏美尔人之间经常</a:t>
              </a:r>
              <a:r>
                <a:rPr lang="zh-CN" altLang="en-US" sz="2400" b="1"/>
                <a:t>争</a:t>
              </a:r>
              <a:r>
                <a:rPr lang="en-US" altLang="zh-CN" sz="2400" b="1"/>
                <a:t>战</a:t>
              </a:r>
              <a:r>
                <a:rPr lang="zh-CN" altLang="en-US" sz="2400" b="1"/>
                <a:t>，他们最早使用战车作战。</a:t>
              </a:r>
              <a:endParaRPr lang="zh-CN" altLang="en-US" sz="2400" b="1"/>
            </a:p>
          </p:txBody>
        </p:sp>
        <p:sp>
          <p:nvSpPr>
            <p:cNvPr id="3" name="文本框 2"/>
            <p:cNvSpPr txBox="1"/>
            <p:nvPr/>
          </p:nvSpPr>
          <p:spPr>
            <a:xfrm rot="16200000">
              <a:off x="10329" y="1958"/>
              <a:ext cx="763" cy="725"/>
            </a:xfrm>
            <a:prstGeom prst="rect">
              <a:avLst/>
            </a:prstGeom>
            <a:noFill/>
          </p:spPr>
          <p:txBody>
            <a:bodyPr wrap="none" rtlCol="0" anchor="t">
              <a:spAutoFit/>
            </a:bodyPr>
            <a:lstStyle/>
            <a:p>
              <a:r>
                <a:rPr lang="zh-CN" altLang="en-US" sz="2400" b="1">
                  <a:solidFill>
                    <a:srgbClr val="C00000"/>
                  </a:solidFill>
                  <a:sym typeface="+mn-ea"/>
                </a:rPr>
                <a:t>▲ </a:t>
              </a:r>
              <a:endParaRPr lang="zh-CN" altLang="en-US" sz="2400" b="1">
                <a:solidFill>
                  <a:srgbClr val="C00000"/>
                </a:solidFill>
                <a:sym typeface="+mn-ea"/>
              </a:endParaRPr>
            </a:p>
          </p:txBody>
        </p:sp>
      </p:grpSp>
      <p:grpSp>
        <p:nvGrpSpPr>
          <p:cNvPr id="4" name="组合 3"/>
          <p:cNvGrpSpPr/>
          <p:nvPr/>
        </p:nvGrpSpPr>
        <p:grpSpPr>
          <a:xfrm>
            <a:off x="1212215" y="3220085"/>
            <a:ext cx="9692640" cy="2688590"/>
            <a:chOff x="1909" y="5071"/>
            <a:chExt cx="15264" cy="4234"/>
          </a:xfrm>
        </p:grpSpPr>
        <p:sp>
          <p:nvSpPr>
            <p:cNvPr id="100" name="文本框 99"/>
            <p:cNvSpPr txBox="1"/>
            <p:nvPr/>
          </p:nvSpPr>
          <p:spPr>
            <a:xfrm>
              <a:off x="1909" y="5071"/>
              <a:ext cx="15264" cy="4235"/>
            </a:xfrm>
            <a:prstGeom prst="rect">
              <a:avLst/>
            </a:prstGeom>
            <a:blipFill rotWithShape="1">
              <a:blip r:embed="rId2"/>
              <a:stretch>
                <a:fillRect/>
              </a:stretch>
            </a:blipFill>
          </p:spPr>
          <p:txBody>
            <a:bodyPr wrap="square" rtlCol="0" anchor="t">
              <a:spAutoFit/>
            </a:bodyPr>
            <a:lstStyle/>
            <a:p>
              <a:pPr lvl="0" algn="l">
                <a:lnSpc>
                  <a:spcPct val="130000"/>
                </a:lnSpc>
                <a:buClrTx/>
                <a:buSzTx/>
                <a:buFontTx/>
              </a:pPr>
              <a:r>
                <a:rPr lang="en-US" altLang="zh-CN"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2200" b="1">
                  <a:solidFill>
                    <a:srgbClr val="C00000"/>
                  </a:solidFill>
                  <a:latin typeface="微软雅黑" panose="020B0503020204020204" charset="-122"/>
                  <a:ea typeface="微软雅黑" panose="020B0503020204020204" charset="-122"/>
                  <a:cs typeface="微软雅黑" panose="020B0503020204020204" charset="-122"/>
                  <a:sym typeface="+mn-ea"/>
                </a:rPr>
                <a:t>历史纵横</a:t>
              </a:r>
              <a:r>
                <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洪水传说</a:t>
              </a:r>
              <a:endParaRPr lang="en-US" altLang="zh-CN" sz="2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lvl="0" algn="l">
                <a:lnSpc>
                  <a:spcPct val="130000"/>
                </a:lnSpc>
                <a:buClrTx/>
                <a:buSzTx/>
                <a:buFontTx/>
              </a:pPr>
              <a:r>
                <a:rPr lang="en-US" altLang="zh-CN"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古代希伯来人有大洪水毁灭几乎所有人类，仅留下诺亚一家的传说；古代希腊人也有类似的洪水毁灭人类的故事。洪水传说的源头是苏美尔神话。在苏美尔人的泥版文书上，人们发现了这个故事最早的版本。故事说诸神决定毁灭人类，但水神恩基起了恻隐之心，通知了虔诚的吉乌苏德拉。吉乌苏德拉造了一条大船，自己和部分动物事先躲到大船上。大水之后，只有吉乌苏德拉和他船上的动物幸存。这个故事通过史诗《吉尔伽美什》被古代希伯来人继承，并传到古代希腊人那里，于是有了流传至今的洪水传说。</a:t>
              </a:r>
              <a:endParaRPr lang="en-US" altLang="zh-CN"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7" name="图片 16" descr="图片326"/>
            <p:cNvPicPr>
              <a:picLocks noChangeAspect="1"/>
            </p:cNvPicPr>
            <p:nvPr/>
          </p:nvPicPr>
          <p:blipFill>
            <a:blip r:embed="rId3"/>
            <a:stretch>
              <a:fillRect/>
            </a:stretch>
          </p:blipFill>
          <p:spPr>
            <a:xfrm>
              <a:off x="2010" y="5227"/>
              <a:ext cx="682" cy="79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2000" fill="hold">
                                          <p:stCondLst>
                                            <p:cond delay="0"/>
                                          </p:stCondLst>
                                        </p:cTn>
                                        <p:tgtEl>
                                          <p:spTgt spid="1073743901"/>
                                        </p:tgtEl>
                                        <p:attrNameLst>
                                          <p:attrName>style.visibility</p:attrName>
                                        </p:attrNameLst>
                                      </p:cBhvr>
                                      <p:to>
                                        <p:strVal val="visible"/>
                                      </p:to>
                                    </p:set>
                                    <p:anim calcmode="lin" valueType="num">
                                      <p:cBhvr additive="base">
                                        <p:cTn id="7" dur="2000"/>
                                        <p:tgtEl>
                                          <p:spTgt spid="1073743901"/>
                                        </p:tgtEl>
                                        <p:attrNameLst>
                                          <p:attrName>ppt_x</p:attrName>
                                        </p:attrNameLst>
                                      </p:cBhvr>
                                      <p:tavLst>
                                        <p:tav tm="0">
                                          <p:val>
                                            <p:strVal val="#ppt_x-#ppt_w*1.125000"/>
                                          </p:val>
                                        </p:tav>
                                        <p:tav tm="100000">
                                          <p:val>
                                            <p:strVal val="#ppt_x"/>
                                          </p:val>
                                        </p:tav>
                                      </p:tavLst>
                                    </p:anim>
                                    <p:animEffect transition="in" filter="wipe(right)">
                                      <p:cBhvr>
                                        <p:cTn id="8" dur="2000"/>
                                        <p:tgtEl>
                                          <p:spTgt spid="1073743901"/>
                                        </p:tgtEl>
                                      </p:cBhvr>
                                    </p:animEffect>
                                  </p:childTnLst>
                                </p:cTn>
                              </p:par>
                              <p:par>
                                <p:cTn id="9" presetID="12" presetClass="entr" presetSubtype="2" fill="hold" nodeType="withEffect">
                                  <p:stCondLst>
                                    <p:cond delay="0"/>
                                  </p:stCondLst>
                                  <p:childTnLst>
                                    <p:set>
                                      <p:cBhvr>
                                        <p:cTn id="10" dur="2000" fill="hold">
                                          <p:stCondLst>
                                            <p:cond delay="0"/>
                                          </p:stCondLst>
                                        </p:cTn>
                                        <p:tgtEl>
                                          <p:spTgt spid="5"/>
                                        </p:tgtEl>
                                        <p:attrNameLst>
                                          <p:attrName>style.visibility</p:attrName>
                                        </p:attrNameLst>
                                      </p:cBhvr>
                                      <p:to>
                                        <p:strVal val="visible"/>
                                      </p:to>
                                    </p:set>
                                    <p:anim calcmode="lin" valueType="num">
                                      <p:cBhvr additive="base">
                                        <p:cTn id="11" dur="2000"/>
                                        <p:tgtEl>
                                          <p:spTgt spid="5"/>
                                        </p:tgtEl>
                                        <p:attrNameLst>
                                          <p:attrName>ppt_x</p:attrName>
                                        </p:attrNameLst>
                                      </p:cBhvr>
                                      <p:tavLst>
                                        <p:tav tm="0">
                                          <p:val>
                                            <p:strVal val="#ppt_x+#ppt_w*1.125000"/>
                                          </p:val>
                                        </p:tav>
                                        <p:tav tm="100000">
                                          <p:val>
                                            <p:strVal val="#ppt_x"/>
                                          </p:val>
                                        </p:tav>
                                      </p:tavLst>
                                    </p:anim>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2000"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273810" y="854075"/>
            <a:ext cx="4974590" cy="460375"/>
          </a:xfrm>
          <a:prstGeom prst="rect">
            <a:avLst/>
          </a:prstGeom>
          <a:noFill/>
        </p:spPr>
        <p:txBody>
          <a:bodyPr wrap="square" rtlCol="0" anchor="t">
            <a:spAutoFit/>
          </a:bodyPr>
          <a:lstStyle/>
          <a:p>
            <a:pPr>
              <a:buClrTx/>
              <a:buSzTx/>
              <a:buFontTx/>
            </a:pPr>
            <a:r>
              <a:rPr lang="zh-CN" altLang="en-US" sz="2400" b="1">
                <a:solidFill>
                  <a:srgbClr val="FF0000"/>
                </a:solidFill>
                <a:latin typeface="Calibri" panose="020F0502020204030204"/>
              </a:rPr>
              <a:t>②</a:t>
            </a:r>
            <a:r>
              <a:rPr lang="zh-CN" altLang="en-US" sz="2400" b="1">
                <a:solidFill>
                  <a:srgbClr val="FF0000"/>
                </a:solidFill>
                <a:latin typeface="Calibri" panose="020F0502020204030204"/>
                <a:sym typeface="+mn-ea"/>
              </a:rPr>
              <a:t>古代埃及</a:t>
            </a:r>
            <a:r>
              <a:rPr lang="zh-CN" altLang="en-US" sz="2400" b="1">
                <a:solidFill>
                  <a:srgbClr val="FF0000"/>
                </a:solidFill>
                <a:latin typeface="Calibri" panose="020F0502020204030204"/>
              </a:rPr>
              <a:t>文明（</a:t>
            </a:r>
            <a:r>
              <a:rPr lang="en-US" altLang="zh-CN" sz="2400" b="1">
                <a:solidFill>
                  <a:srgbClr val="FF0000"/>
                </a:solidFill>
                <a:latin typeface="Calibri" panose="020F0502020204030204"/>
              </a:rPr>
              <a:t>P5.1</a:t>
            </a:r>
            <a:r>
              <a:rPr lang="zh-CN" altLang="en-US" sz="2400" b="1">
                <a:solidFill>
                  <a:srgbClr val="FF0000"/>
                </a:solidFill>
                <a:latin typeface="Calibri" panose="020F0502020204030204"/>
              </a:rPr>
              <a:t>、</a:t>
            </a:r>
            <a:r>
              <a:rPr lang="en-US" altLang="zh-CN" sz="2400" b="1">
                <a:solidFill>
                  <a:srgbClr val="FF0000"/>
                </a:solidFill>
                <a:latin typeface="Calibri" panose="020F0502020204030204"/>
              </a:rPr>
              <a:t>5.2</a:t>
            </a:r>
            <a:r>
              <a:rPr lang="en-US" altLang="zh-CN" sz="2400" b="1">
                <a:solidFill>
                  <a:srgbClr val="FF0000"/>
                </a:solidFill>
                <a:latin typeface="Calibri" panose="020F0502020204030204"/>
              </a:rPr>
              <a:t>)</a:t>
            </a:r>
            <a:endParaRPr lang="en-US" altLang="zh-CN" sz="2400" b="1">
              <a:solidFill>
                <a:srgbClr val="FF0000"/>
              </a:solidFill>
              <a:latin typeface="Calibri" panose="020F0502020204030204"/>
            </a:endParaRPr>
          </a:p>
        </p:txBody>
      </p:sp>
      <p:sp>
        <p:nvSpPr>
          <p:cNvPr id="2" name="圆角矩形 1"/>
          <p:cNvSpPr/>
          <p:nvPr/>
        </p:nvSpPr>
        <p:spPr>
          <a:xfrm>
            <a:off x="1390650" y="140017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zh-CN" sz="2400" b="1">
                <a:solidFill>
                  <a:schemeClr val="bg1"/>
                </a:solidFill>
                <a:latin typeface="微软雅黑" panose="020B0503020204020204" charset="-122"/>
                <a:ea typeface="微软雅黑" panose="020B0503020204020204" charset="-122"/>
                <a:sym typeface="+mn-ea"/>
              </a:rPr>
              <a:t>自然</a:t>
            </a:r>
            <a:endParaRPr lang="zh-CN" sz="2400" b="1">
              <a:solidFill>
                <a:schemeClr val="bg1"/>
              </a:solidFill>
              <a:latin typeface="微软雅黑" panose="020B0503020204020204" charset="-122"/>
              <a:ea typeface="微软雅黑" panose="020B0503020204020204" charset="-122"/>
            </a:endParaRPr>
          </a:p>
          <a:p>
            <a:pPr indent="0" algn="ctr"/>
            <a:r>
              <a:rPr lang="zh-CN" sz="2400" b="1">
                <a:solidFill>
                  <a:schemeClr val="bg1"/>
                </a:solidFill>
                <a:latin typeface="微软雅黑" panose="020B0503020204020204" charset="-122"/>
                <a:ea typeface="微软雅黑" panose="020B0503020204020204" charset="-122"/>
                <a:sym typeface="+mn-ea"/>
              </a:rPr>
              <a:t>环境</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圆角矩形 2"/>
          <p:cNvSpPr/>
          <p:nvPr/>
        </p:nvSpPr>
        <p:spPr>
          <a:xfrm>
            <a:off x="1390650" y="237045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文明进程</a:t>
            </a:r>
            <a:endParaRPr lang="zh-CN" sz="2400" b="1">
              <a:solidFill>
                <a:schemeClr val="bg1"/>
              </a:solidFill>
              <a:latin typeface="微软雅黑" panose="020B0503020204020204" charset="-122"/>
              <a:ea typeface="微软雅黑" panose="020B0503020204020204" charset="-122"/>
              <a:sym typeface="+mn-ea"/>
            </a:endParaRPr>
          </a:p>
        </p:txBody>
      </p:sp>
      <p:sp>
        <p:nvSpPr>
          <p:cNvPr id="4" name="圆角矩形 3"/>
          <p:cNvSpPr/>
          <p:nvPr/>
        </p:nvSpPr>
        <p:spPr>
          <a:xfrm>
            <a:off x="1400810" y="3536950"/>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政治文明</a:t>
            </a:r>
            <a:endParaRPr lang="zh-CN" sz="2400" b="1">
              <a:solidFill>
                <a:schemeClr val="bg1"/>
              </a:solidFill>
              <a:latin typeface="微软雅黑" panose="020B0503020204020204" charset="-122"/>
              <a:ea typeface="微软雅黑" panose="020B0503020204020204" charset="-122"/>
              <a:sym typeface="+mn-ea"/>
            </a:endParaRPr>
          </a:p>
        </p:txBody>
      </p:sp>
      <p:sp>
        <p:nvSpPr>
          <p:cNvPr id="17" name="圆角矩形 16"/>
          <p:cNvSpPr/>
          <p:nvPr/>
        </p:nvSpPr>
        <p:spPr>
          <a:xfrm>
            <a:off x="1390650" y="496125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文化成就</a:t>
            </a:r>
            <a:endParaRPr lang="zh-CN" sz="2400" b="1">
              <a:solidFill>
                <a:schemeClr val="bg1"/>
              </a:solidFill>
              <a:latin typeface="微软雅黑" panose="020B0503020204020204" charset="-122"/>
              <a:ea typeface="微软雅黑" panose="020B0503020204020204" charset="-122"/>
              <a:sym typeface="+mn-ea"/>
            </a:endParaRPr>
          </a:p>
        </p:txBody>
      </p:sp>
      <p:sp>
        <p:nvSpPr>
          <p:cNvPr id="100" name="文本框 99"/>
          <p:cNvSpPr txBox="1"/>
          <p:nvPr/>
        </p:nvSpPr>
        <p:spPr>
          <a:xfrm>
            <a:off x="2496185" y="1171575"/>
            <a:ext cx="8537575" cy="132207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rPr>
              <a:t>埃及地处干旱地区，但</a:t>
            </a:r>
            <a:r>
              <a:rPr lang="zh-CN" sz="2400" b="1">
                <a:solidFill>
                  <a:srgbClr val="0000FE"/>
                </a:solidFill>
                <a:latin typeface="微软雅黑" panose="020B0503020204020204" charset="-122"/>
                <a:ea typeface="微软雅黑" panose="020B0503020204020204" charset="-122"/>
              </a:rPr>
              <a:t>尼罗河的定期泛滥，有利于农业生产的发展</a:t>
            </a:r>
            <a:r>
              <a:rPr lang="zh-CN" sz="2400" b="1">
                <a:latin typeface="微软雅黑" panose="020B0503020204020204" charset="-122"/>
                <a:ea typeface="微软雅黑" panose="020B0503020204020204" charset="-122"/>
              </a:rPr>
              <a:t>。尼罗河还提供了连通上下埃及的交通条件。（</a:t>
            </a:r>
            <a:r>
              <a:rPr lang="zh-CN" sz="2800" b="1">
                <a:solidFill>
                  <a:srgbClr val="FF0000"/>
                </a:solidFill>
                <a:latin typeface="微软雅黑" panose="020B0503020204020204" charset="-122"/>
                <a:ea typeface="微软雅黑" panose="020B0503020204020204" charset="-122"/>
              </a:rPr>
              <a:t>尼罗河的赠礼</a:t>
            </a:r>
            <a:r>
              <a:rPr lang="zh-CN" sz="2400" b="1">
                <a:latin typeface="微软雅黑" panose="020B0503020204020204" charset="-122"/>
                <a:ea typeface="微软雅黑" panose="020B0503020204020204" charset="-122"/>
              </a:rPr>
              <a:t>）</a:t>
            </a:r>
            <a:endParaRPr lang="zh-CN" altLang="en-US" sz="2400" b="1">
              <a:latin typeface="微软雅黑" panose="020B0503020204020204" charset="-122"/>
              <a:ea typeface="微软雅黑" panose="020B0503020204020204" charset="-122"/>
            </a:endParaRPr>
          </a:p>
        </p:txBody>
      </p:sp>
      <p:grpSp>
        <p:nvGrpSpPr>
          <p:cNvPr id="11" name="组合 10"/>
          <p:cNvGrpSpPr/>
          <p:nvPr/>
        </p:nvGrpSpPr>
        <p:grpSpPr>
          <a:xfrm>
            <a:off x="2677795" y="2370455"/>
            <a:ext cx="6802120" cy="857250"/>
            <a:chOff x="4217" y="3733"/>
            <a:chExt cx="10712" cy="1350"/>
          </a:xfrm>
        </p:grpSpPr>
        <p:sp>
          <p:nvSpPr>
            <p:cNvPr id="5" name="圆角矩形 4"/>
            <p:cNvSpPr/>
            <p:nvPr/>
          </p:nvSpPr>
          <p:spPr>
            <a:xfrm>
              <a:off x="4217" y="3733"/>
              <a:ext cx="4170"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埃及文明兴起</a:t>
              </a:r>
              <a:endParaRPr lang="zh-CN" sz="2200" b="1">
                <a:solidFill>
                  <a:schemeClr val="tx1"/>
                </a:solidFill>
                <a:latin typeface="微软雅黑" panose="020B0503020204020204" charset="-122"/>
                <a:ea typeface="微软雅黑" panose="020B0503020204020204" charset="-122"/>
                <a:sym typeface="+mn-ea"/>
              </a:endParaRPr>
            </a:p>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（前3500年左右）</a:t>
              </a:r>
              <a:endParaRPr lang="zh-CN" sz="2200" b="1">
                <a:solidFill>
                  <a:schemeClr val="tx1"/>
                </a:solidFill>
                <a:latin typeface="微软雅黑" panose="020B0503020204020204" charset="-122"/>
                <a:ea typeface="微软雅黑" panose="020B0503020204020204" charset="-122"/>
                <a:sym typeface="+mn-ea"/>
              </a:endParaRPr>
            </a:p>
          </p:txBody>
        </p:sp>
        <p:sp>
          <p:nvSpPr>
            <p:cNvPr id="13" name="圆角矩形 12"/>
            <p:cNvSpPr/>
            <p:nvPr/>
          </p:nvSpPr>
          <p:spPr>
            <a:xfrm>
              <a:off x="10875" y="3733"/>
              <a:ext cx="4054"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埃及初步实现</a:t>
              </a:r>
              <a:r>
                <a:rPr lang="zh-CN" sz="2200" b="1">
                  <a:solidFill>
                    <a:srgbClr val="FF0000"/>
                  </a:solidFill>
                  <a:latin typeface="微软雅黑" panose="020B0503020204020204" charset="-122"/>
                  <a:ea typeface="微软雅黑" panose="020B0503020204020204" charset="-122"/>
                  <a:sym typeface="+mn-ea"/>
                </a:rPr>
                <a:t>统一</a:t>
              </a:r>
              <a:endParaRPr lang="zh-CN" sz="2200" b="1">
                <a:solidFill>
                  <a:schemeClr val="tx1"/>
                </a:solidFill>
                <a:latin typeface="微软雅黑" panose="020B0503020204020204" charset="-122"/>
                <a:ea typeface="微软雅黑" panose="020B0503020204020204" charset="-122"/>
                <a:sym typeface="+mn-ea"/>
              </a:endParaRPr>
            </a:p>
            <a:p>
              <a:pPr lvl="0" algn="ctr">
                <a:lnSpc>
                  <a:spcPct val="110000"/>
                </a:lnSpc>
                <a:buClrTx/>
                <a:buSzTx/>
                <a:buFontTx/>
              </a:pPr>
              <a:r>
                <a:rPr lang="zh-CN" sz="2200" b="1">
                  <a:solidFill>
                    <a:schemeClr val="tx1"/>
                  </a:solidFill>
                  <a:latin typeface="微软雅黑" panose="020B0503020204020204" charset="-122"/>
                  <a:ea typeface="微软雅黑" panose="020B0503020204020204" charset="-122"/>
                  <a:sym typeface="+mn-ea"/>
                </a:rPr>
                <a:t>（前</a:t>
              </a:r>
              <a:r>
                <a:rPr lang="en-US" altLang="zh-CN" sz="2200" b="1">
                  <a:solidFill>
                    <a:schemeClr val="tx1"/>
                  </a:solidFill>
                  <a:latin typeface="微软雅黑" panose="020B0503020204020204" charset="-122"/>
                  <a:ea typeface="微软雅黑" panose="020B0503020204020204" charset="-122"/>
                  <a:sym typeface="+mn-ea"/>
                </a:rPr>
                <a:t>3100</a:t>
              </a:r>
              <a:r>
                <a:rPr lang="zh-CN" altLang="en-US" sz="2200" b="1">
                  <a:solidFill>
                    <a:schemeClr val="tx1"/>
                  </a:solidFill>
                  <a:latin typeface="微软雅黑" panose="020B0503020204020204" charset="-122"/>
                  <a:ea typeface="微软雅黑" panose="020B0503020204020204" charset="-122"/>
                  <a:sym typeface="+mn-ea"/>
                </a:rPr>
                <a:t>年</a:t>
              </a:r>
              <a:r>
                <a:rPr lang="zh-CN" sz="2200" b="1">
                  <a:solidFill>
                    <a:schemeClr val="tx1"/>
                  </a:solidFill>
                  <a:latin typeface="微软雅黑" panose="020B0503020204020204" charset="-122"/>
                  <a:ea typeface="微软雅黑" panose="020B0503020204020204" charset="-122"/>
                  <a:sym typeface="+mn-ea"/>
                </a:rPr>
                <a:t>）</a:t>
              </a:r>
              <a:endParaRPr lang="zh-CN" sz="2200" b="1">
                <a:solidFill>
                  <a:schemeClr val="tx1"/>
                </a:solidFill>
                <a:latin typeface="微软雅黑" panose="020B0503020204020204" charset="-122"/>
                <a:ea typeface="微软雅黑" panose="020B0503020204020204" charset="-122"/>
                <a:sym typeface="+mn-ea"/>
              </a:endParaRPr>
            </a:p>
          </p:txBody>
        </p:sp>
        <p:sp>
          <p:nvSpPr>
            <p:cNvPr id="14" name="右箭头 13"/>
            <p:cNvSpPr/>
            <p:nvPr/>
          </p:nvSpPr>
          <p:spPr>
            <a:xfrm>
              <a:off x="8458" y="4155"/>
              <a:ext cx="2284" cy="4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677795" y="3401060"/>
            <a:ext cx="8173720" cy="1420495"/>
          </a:xfrm>
          <a:prstGeom prst="rect">
            <a:avLst/>
          </a:prstGeom>
          <a:noFill/>
          <a:ln w="9525">
            <a:noFill/>
          </a:ln>
        </p:spPr>
        <p:txBody>
          <a:bodyPr wrap="square">
            <a:spAutoFit/>
          </a:bodyPr>
          <a:lstStyle/>
          <a:p>
            <a:pPr indent="0">
              <a:lnSpc>
                <a:spcPct val="120000"/>
              </a:lnSpc>
            </a:pPr>
            <a:r>
              <a:rPr lang="zh-CN" sz="2400" b="1">
                <a:latin typeface="微软雅黑" panose="020B0503020204020204" charset="-122"/>
                <a:ea typeface="微软雅黑" panose="020B0503020204020204" charset="-122"/>
              </a:rPr>
              <a:t>最高统治者称</a:t>
            </a:r>
            <a:r>
              <a:rPr lang="zh-CN" sz="2400" b="1">
                <a:solidFill>
                  <a:srgbClr val="FF0000"/>
                </a:solidFill>
                <a:latin typeface="微软雅黑" panose="020B0503020204020204" charset="-122"/>
                <a:ea typeface="微软雅黑" panose="020B0503020204020204" charset="-122"/>
              </a:rPr>
              <a:t>法老</a:t>
            </a:r>
            <a:r>
              <a:rPr lang="zh-CN" sz="2400" b="1">
                <a:latin typeface="微软雅黑" panose="020B0503020204020204" charset="-122"/>
                <a:ea typeface="微软雅黑" panose="020B0503020204020204" charset="-122"/>
              </a:rPr>
              <a:t>，</a:t>
            </a:r>
            <a:r>
              <a:rPr lang="zh-CN" sz="2400" b="1">
                <a:latin typeface="微软雅黑" panose="020B0503020204020204" charset="-122"/>
                <a:ea typeface="微软雅黑" panose="020B0503020204020204" charset="-122"/>
                <a:sym typeface="+mn-ea"/>
              </a:rPr>
              <a:t>法老被视为神在人间的代表，掌握着政治、经济和军事等最重要的权力。法老之下，设有官员分别处理政府和地方事务。</a:t>
            </a:r>
            <a:endParaRPr lang="zh-CN" sz="2400" b="1">
              <a:latin typeface="微软雅黑" panose="020B0503020204020204" charset="-122"/>
              <a:ea typeface="微软雅黑" panose="020B0503020204020204" charset="-122"/>
              <a:sym typeface="+mn-ea"/>
            </a:endParaRPr>
          </a:p>
        </p:txBody>
      </p:sp>
      <p:sp>
        <p:nvSpPr>
          <p:cNvPr id="7" name="文本框 6"/>
          <p:cNvSpPr txBox="1"/>
          <p:nvPr/>
        </p:nvSpPr>
        <p:spPr>
          <a:xfrm>
            <a:off x="2843530" y="5027930"/>
            <a:ext cx="1373505" cy="768350"/>
          </a:xfrm>
          <a:prstGeom prst="rect">
            <a:avLst/>
          </a:prstGeom>
          <a:noFill/>
          <a:ln w="19050">
            <a:solidFill>
              <a:srgbClr val="FF0000"/>
            </a:solidFill>
          </a:ln>
        </p:spPr>
        <p:txBody>
          <a:bodyPr wrap="square">
            <a:spAutoFit/>
          </a:bodyPr>
          <a:lstStyle/>
          <a:p>
            <a:pPr indent="0" algn="ctr"/>
            <a:r>
              <a:rPr lang="zh-CN" sz="2200" b="1">
                <a:latin typeface="微软雅黑" panose="020B0503020204020204" charset="-122"/>
                <a:ea typeface="微软雅黑" panose="020B0503020204020204" charset="-122"/>
              </a:rPr>
              <a:t>神话和文学故事</a:t>
            </a:r>
            <a:endParaRPr lang="zh-CN" altLang="en-US" sz="2200" b="1">
              <a:latin typeface="微软雅黑" panose="020B0503020204020204" charset="-122"/>
              <a:ea typeface="微软雅黑" panose="020B0503020204020204" charset="-122"/>
            </a:endParaRPr>
          </a:p>
        </p:txBody>
      </p:sp>
      <p:sp>
        <p:nvSpPr>
          <p:cNvPr id="8" name="文本框 7"/>
          <p:cNvSpPr txBox="1"/>
          <p:nvPr/>
        </p:nvSpPr>
        <p:spPr>
          <a:xfrm>
            <a:off x="4759960" y="5027930"/>
            <a:ext cx="938530" cy="768350"/>
          </a:xfrm>
          <a:prstGeom prst="rect">
            <a:avLst/>
          </a:prstGeom>
          <a:noFill/>
          <a:ln w="19050">
            <a:solidFill>
              <a:srgbClr val="FF0000"/>
            </a:solidFill>
          </a:ln>
        </p:spPr>
        <p:txBody>
          <a:bodyPr wrap="square">
            <a:spAutoFit/>
          </a:bodyPr>
          <a:lstStyle/>
          <a:p>
            <a:pPr lvl="0" algn="ctr">
              <a:buClrTx/>
              <a:buSzTx/>
              <a:buFontTx/>
            </a:pPr>
            <a:r>
              <a:rPr lang="zh-CN" sz="2200" b="1">
                <a:latin typeface="微软雅黑" panose="020B0503020204020204" charset="-122"/>
                <a:ea typeface="微软雅黑" panose="020B0503020204020204" charset="-122"/>
                <a:sym typeface="+mn-ea"/>
              </a:rPr>
              <a:t>象形文字</a:t>
            </a:r>
            <a:endParaRPr lang="zh-CN" sz="2200" b="1">
              <a:latin typeface="微软雅黑" panose="020B0503020204020204" charset="-122"/>
              <a:ea typeface="微软雅黑" panose="020B0503020204020204" charset="-122"/>
              <a:sym typeface="+mn-ea"/>
            </a:endParaRPr>
          </a:p>
        </p:txBody>
      </p:sp>
      <p:sp>
        <p:nvSpPr>
          <p:cNvPr id="9" name="文本框 8"/>
          <p:cNvSpPr txBox="1"/>
          <p:nvPr/>
        </p:nvSpPr>
        <p:spPr>
          <a:xfrm>
            <a:off x="6248400" y="4961255"/>
            <a:ext cx="1329690" cy="768350"/>
          </a:xfrm>
          <a:prstGeom prst="rect">
            <a:avLst/>
          </a:prstGeom>
          <a:noFill/>
          <a:ln w="19050">
            <a:solidFill>
              <a:srgbClr val="FF0000"/>
            </a:solidFill>
          </a:ln>
        </p:spPr>
        <p:txBody>
          <a:bodyPr wrap="square">
            <a:spAutoFit/>
          </a:bodyPr>
          <a:lstStyle/>
          <a:p>
            <a:pPr lvl="0" algn="ctr">
              <a:buClrTx/>
              <a:buSzTx/>
              <a:buFontTx/>
            </a:pPr>
            <a:r>
              <a:rPr lang="zh-CN" sz="2200" b="1">
                <a:latin typeface="微软雅黑" panose="020B0503020204020204" charset="-122"/>
                <a:ea typeface="微软雅黑" panose="020B0503020204020204" charset="-122"/>
                <a:sym typeface="+mn-ea"/>
              </a:rPr>
              <a:t>世界第一部太阳历</a:t>
            </a:r>
            <a:endParaRPr lang="zh-CN" sz="2200" b="1">
              <a:latin typeface="微软雅黑" panose="020B0503020204020204" charset="-122"/>
              <a:ea typeface="微软雅黑" panose="020B0503020204020204" charset="-122"/>
              <a:sym typeface="+mn-ea"/>
            </a:endParaRPr>
          </a:p>
        </p:txBody>
      </p:sp>
      <p:sp>
        <p:nvSpPr>
          <p:cNvPr id="10" name="文本框 9"/>
          <p:cNvSpPr txBox="1"/>
          <p:nvPr/>
        </p:nvSpPr>
        <p:spPr>
          <a:xfrm>
            <a:off x="8168640" y="5163820"/>
            <a:ext cx="1032510" cy="429895"/>
          </a:xfrm>
          <a:prstGeom prst="rect">
            <a:avLst/>
          </a:prstGeom>
          <a:noFill/>
          <a:ln w="19050">
            <a:solidFill>
              <a:srgbClr val="FF0000"/>
            </a:solidFill>
          </a:ln>
        </p:spPr>
        <p:txBody>
          <a:bodyPr wrap="square">
            <a:spAutoFit/>
          </a:bodyPr>
          <a:lstStyle/>
          <a:p>
            <a:pPr lvl="0" algn="ctr">
              <a:buClrTx/>
              <a:buSzTx/>
              <a:buFontTx/>
            </a:pPr>
            <a:r>
              <a:rPr lang="zh-CN" sz="2200" b="1">
                <a:latin typeface="微软雅黑" panose="020B0503020204020204" charset="-122"/>
                <a:ea typeface="微软雅黑" panose="020B0503020204020204" charset="-122"/>
                <a:sym typeface="+mn-ea"/>
              </a:rPr>
              <a:t>金字塔</a:t>
            </a:r>
            <a:endParaRPr lang="zh-CN" sz="2200" b="1">
              <a:latin typeface="微软雅黑" panose="020B0503020204020204" charset="-122"/>
              <a:ea typeface="微软雅黑" panose="020B0503020204020204" charset="-122"/>
              <a:sym typeface="+mn-ea"/>
            </a:endParaRPr>
          </a:p>
        </p:txBody>
      </p:sp>
      <p:sp>
        <p:nvSpPr>
          <p:cNvPr id="16" name="文本框 15"/>
          <p:cNvSpPr txBox="1"/>
          <p:nvPr/>
        </p:nvSpPr>
        <p:spPr>
          <a:xfrm>
            <a:off x="9545320" y="5130165"/>
            <a:ext cx="1670685" cy="429895"/>
          </a:xfrm>
          <a:prstGeom prst="rect">
            <a:avLst/>
          </a:prstGeom>
          <a:noFill/>
          <a:ln w="19050">
            <a:solidFill>
              <a:srgbClr val="FF0000"/>
            </a:solidFill>
          </a:ln>
        </p:spPr>
        <p:txBody>
          <a:bodyPr wrap="square">
            <a:spAutoFit/>
          </a:bodyPr>
          <a:lstStyle/>
          <a:p>
            <a:pPr lvl="0" algn="ctr">
              <a:buClrTx/>
              <a:buSzTx/>
              <a:buFontTx/>
            </a:pPr>
            <a:r>
              <a:rPr lang="zh-CN" sz="2200" b="1">
                <a:latin typeface="微软雅黑" panose="020B0503020204020204" charset="-122"/>
                <a:ea typeface="微软雅黑" panose="020B0503020204020204" charset="-122"/>
                <a:sym typeface="+mn-ea"/>
              </a:rPr>
              <a:t>莎</a:t>
            </a:r>
            <a:r>
              <a:rPr lang="en-US" altLang="zh-CN" sz="2200" b="1">
                <a:latin typeface="微软雅黑" panose="020B0503020204020204" charset="-122"/>
                <a:ea typeface="微软雅黑" panose="020B0503020204020204" charset="-122"/>
                <a:sym typeface="+mn-ea"/>
              </a:rPr>
              <a:t>suo</a:t>
            </a:r>
            <a:r>
              <a:rPr lang="zh-CN" sz="2200" b="1">
                <a:latin typeface="微软雅黑" panose="020B0503020204020204" charset="-122"/>
                <a:ea typeface="微软雅黑" panose="020B0503020204020204" charset="-122"/>
                <a:sym typeface="+mn-ea"/>
              </a:rPr>
              <a:t>草纸</a:t>
            </a:r>
            <a:endParaRPr lang="zh-CN" sz="2200" b="1">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right)">
                                      <p:cBhvr>
                                        <p:cTn id="8" dur="2000"/>
                                        <p:tgtEl>
                                          <p:spTgt spid="2"/>
                                        </p:tgtEl>
                                      </p:cBhvr>
                                    </p:animEffect>
                                  </p:childTnLst>
                                </p:cTn>
                              </p:par>
                              <p:par>
                                <p:cTn id="9" presetID="12" presetClass="entr" presetSubtype="8" fill="hold" grpId="0" nodeType="withEffect">
                                  <p:stCondLst>
                                    <p:cond delay="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p:tgtEl>
                                          <p:spTgt spid="3"/>
                                        </p:tgtEl>
                                        <p:attrNameLst>
                                          <p:attrName>ppt_x</p:attrName>
                                        </p:attrNameLst>
                                      </p:cBhvr>
                                      <p:tavLst>
                                        <p:tav tm="0">
                                          <p:val>
                                            <p:strVal val="#ppt_x-#ppt_w*1.125000"/>
                                          </p:val>
                                        </p:tav>
                                        <p:tav tm="100000">
                                          <p:val>
                                            <p:strVal val="#ppt_x"/>
                                          </p:val>
                                        </p:tav>
                                      </p:tavLst>
                                    </p:anim>
                                    <p:animEffect transition="in" filter="wipe(right)">
                                      <p:cBhvr>
                                        <p:cTn id="12" dur="2000"/>
                                        <p:tgtEl>
                                          <p:spTgt spid="3"/>
                                        </p:tgtEl>
                                      </p:cBhvr>
                                    </p:animEffect>
                                  </p:childTnLst>
                                </p:cTn>
                              </p:par>
                              <p:par>
                                <p:cTn id="13" presetID="12" presetClass="entr" presetSubtype="8" fill="hold" grpId="0" nodeType="withEffect">
                                  <p:stCondLst>
                                    <p:cond delay="0"/>
                                  </p:stCondLst>
                                  <p:childTnLst>
                                    <p:set>
                                      <p:cBhvr>
                                        <p:cTn id="14" dur="2000" fill="hold">
                                          <p:stCondLst>
                                            <p:cond delay="0"/>
                                          </p:stCondLst>
                                        </p:cTn>
                                        <p:tgtEl>
                                          <p:spTgt spid="4"/>
                                        </p:tgtEl>
                                        <p:attrNameLst>
                                          <p:attrName>style.visibility</p:attrName>
                                        </p:attrNameLst>
                                      </p:cBhvr>
                                      <p:to>
                                        <p:strVal val="visible"/>
                                      </p:to>
                                    </p:set>
                                    <p:anim calcmode="lin" valueType="num">
                                      <p:cBhvr additive="base">
                                        <p:cTn id="15" dur="2000"/>
                                        <p:tgtEl>
                                          <p:spTgt spid="4"/>
                                        </p:tgtEl>
                                        <p:attrNameLst>
                                          <p:attrName>ppt_x</p:attrName>
                                        </p:attrNameLst>
                                      </p:cBhvr>
                                      <p:tavLst>
                                        <p:tav tm="0">
                                          <p:val>
                                            <p:strVal val="#ppt_x-#ppt_w*1.125000"/>
                                          </p:val>
                                        </p:tav>
                                        <p:tav tm="100000">
                                          <p:val>
                                            <p:strVal val="#ppt_x"/>
                                          </p:val>
                                        </p:tav>
                                      </p:tavLst>
                                    </p:anim>
                                    <p:animEffect transition="in" filter="wipe(right)">
                                      <p:cBhvr>
                                        <p:cTn id="16" dur="2000"/>
                                        <p:tgtEl>
                                          <p:spTgt spid="4"/>
                                        </p:tgtEl>
                                      </p:cBhvr>
                                    </p:animEffect>
                                  </p:childTnLst>
                                </p:cTn>
                              </p:par>
                              <p:par>
                                <p:cTn id="17" presetID="12" presetClass="entr" presetSubtype="8" fill="hold" grpId="0" nodeType="withEffect">
                                  <p:stCondLst>
                                    <p:cond delay="0"/>
                                  </p:stCondLst>
                                  <p:childTnLst>
                                    <p:set>
                                      <p:cBhvr>
                                        <p:cTn id="18" dur="2000" fill="hold">
                                          <p:stCondLst>
                                            <p:cond delay="0"/>
                                          </p:stCondLst>
                                        </p:cTn>
                                        <p:tgtEl>
                                          <p:spTgt spid="17"/>
                                        </p:tgtEl>
                                        <p:attrNameLst>
                                          <p:attrName>style.visibility</p:attrName>
                                        </p:attrNameLst>
                                      </p:cBhvr>
                                      <p:to>
                                        <p:strVal val="visible"/>
                                      </p:to>
                                    </p:set>
                                    <p:anim calcmode="lin" valueType="num">
                                      <p:cBhvr additive="base">
                                        <p:cTn id="19" dur="2000"/>
                                        <p:tgtEl>
                                          <p:spTgt spid="17"/>
                                        </p:tgtEl>
                                        <p:attrNameLst>
                                          <p:attrName>ppt_x</p:attrName>
                                        </p:attrNameLst>
                                      </p:cBhvr>
                                      <p:tavLst>
                                        <p:tav tm="0">
                                          <p:val>
                                            <p:strVal val="#ppt_x-#ppt_w*1.125000"/>
                                          </p:val>
                                        </p:tav>
                                        <p:tav tm="100000">
                                          <p:val>
                                            <p:strVal val="#ppt_x"/>
                                          </p:val>
                                        </p:tav>
                                      </p:tavLst>
                                    </p:anim>
                                    <p:animEffect transition="in" filter="wipe(right)">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down)">
                                      <p:cBhvr>
                                        <p:cTn id="25" dur="580">
                                          <p:stCondLst>
                                            <p:cond delay="0"/>
                                          </p:stCondLst>
                                        </p:cTn>
                                        <p:tgtEl>
                                          <p:spTgt spid="100"/>
                                        </p:tgtEl>
                                      </p:cBhvr>
                                    </p:animEffect>
                                    <p:anim calcmode="lin" valueType="num">
                                      <p:cBhvr>
                                        <p:cTn id="26"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0"/>
                                        </p:tgtEl>
                                      </p:cBhvr>
                                      <p:to x="100000" y="60000"/>
                                    </p:animScale>
                                    <p:animScale>
                                      <p:cBhvr>
                                        <p:cTn id="32" dur="166" decel="50000">
                                          <p:stCondLst>
                                            <p:cond delay="676"/>
                                          </p:stCondLst>
                                        </p:cTn>
                                        <p:tgtEl>
                                          <p:spTgt spid="100"/>
                                        </p:tgtEl>
                                      </p:cBhvr>
                                      <p:to x="100000" y="100000"/>
                                    </p:animScale>
                                    <p:animScale>
                                      <p:cBhvr>
                                        <p:cTn id="33" dur="26">
                                          <p:stCondLst>
                                            <p:cond delay="1312"/>
                                          </p:stCondLst>
                                        </p:cTn>
                                        <p:tgtEl>
                                          <p:spTgt spid="100"/>
                                        </p:tgtEl>
                                      </p:cBhvr>
                                      <p:to x="100000" y="80000"/>
                                    </p:animScale>
                                    <p:animScale>
                                      <p:cBhvr>
                                        <p:cTn id="34" dur="166" decel="50000">
                                          <p:stCondLst>
                                            <p:cond delay="1338"/>
                                          </p:stCondLst>
                                        </p:cTn>
                                        <p:tgtEl>
                                          <p:spTgt spid="100"/>
                                        </p:tgtEl>
                                      </p:cBhvr>
                                      <p:to x="100000" y="100000"/>
                                    </p:animScale>
                                    <p:animScale>
                                      <p:cBhvr>
                                        <p:cTn id="35" dur="26">
                                          <p:stCondLst>
                                            <p:cond delay="1642"/>
                                          </p:stCondLst>
                                        </p:cTn>
                                        <p:tgtEl>
                                          <p:spTgt spid="100"/>
                                        </p:tgtEl>
                                      </p:cBhvr>
                                      <p:to x="100000" y="90000"/>
                                    </p:animScale>
                                    <p:animScale>
                                      <p:cBhvr>
                                        <p:cTn id="36" dur="166" decel="50000">
                                          <p:stCondLst>
                                            <p:cond delay="1668"/>
                                          </p:stCondLst>
                                        </p:cTn>
                                        <p:tgtEl>
                                          <p:spTgt spid="100"/>
                                        </p:tgtEl>
                                      </p:cBhvr>
                                      <p:to x="100000" y="100000"/>
                                    </p:animScale>
                                    <p:animScale>
                                      <p:cBhvr>
                                        <p:cTn id="37" dur="26">
                                          <p:stCondLst>
                                            <p:cond delay="1808"/>
                                          </p:stCondLst>
                                        </p:cTn>
                                        <p:tgtEl>
                                          <p:spTgt spid="100"/>
                                        </p:tgtEl>
                                      </p:cBhvr>
                                      <p:to x="100000" y="95000"/>
                                    </p:animScale>
                                    <p:animScale>
                                      <p:cBhvr>
                                        <p:cTn id="38" dur="166" decel="50000">
                                          <p:stCondLst>
                                            <p:cond delay="1834"/>
                                          </p:stCondLst>
                                        </p:cTn>
                                        <p:tgtEl>
                                          <p:spTgt spid="10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2000" fill="hold">
                                          <p:stCondLst>
                                            <p:cond delay="0"/>
                                          </p:stCondLst>
                                        </p:cTn>
                                        <p:tgtEl>
                                          <p:spTgt spid="11"/>
                                        </p:tgtEl>
                                        <p:attrNameLst>
                                          <p:attrName>style.visibility</p:attrName>
                                        </p:attrNameLst>
                                      </p:cBhvr>
                                      <p:to>
                                        <p:strVal val="visible"/>
                                      </p:to>
                                    </p:set>
                                    <p:animEffect transition="in" filter="wipe(left)">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grpId="0" nodeType="clickEffect">
                                  <p:stCondLst>
                                    <p:cond delay="0"/>
                                  </p:stCondLst>
                                  <p:childTnLst>
                                    <p:set>
                                      <p:cBhvr>
                                        <p:cTn id="47" dur="2000" fill="hold">
                                          <p:stCondLst>
                                            <p:cond delay="0"/>
                                          </p:stCondLst>
                                        </p:cTn>
                                        <p:tgtEl>
                                          <p:spTgt spid="6"/>
                                        </p:tgtEl>
                                        <p:attrNameLst>
                                          <p:attrName>style.visibility</p:attrName>
                                        </p:attrNameLst>
                                      </p:cBhvr>
                                      <p:to>
                                        <p:strVal val="visible"/>
                                      </p:to>
                                    </p:set>
                                    <p:anim calcmode="lin" valueType="num">
                                      <p:cBhvr additive="base">
                                        <p:cTn id="48" dur="2000"/>
                                        <p:tgtEl>
                                          <p:spTgt spid="6"/>
                                        </p:tgtEl>
                                        <p:attrNameLst>
                                          <p:attrName>ppt_x</p:attrName>
                                        </p:attrNameLst>
                                      </p:cBhvr>
                                      <p:tavLst>
                                        <p:tav tm="0">
                                          <p:val>
                                            <p:strVal val="#ppt_x+#ppt_w*1.125000"/>
                                          </p:val>
                                        </p:tav>
                                        <p:tav tm="100000">
                                          <p:val>
                                            <p:strVal val="#ppt_x"/>
                                          </p:val>
                                        </p:tav>
                                      </p:tavLst>
                                    </p:anim>
                                    <p:animEffect transition="in" filter="wipe(left)">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000" fill="hold">
                                          <p:stCondLst>
                                            <p:cond delay="0"/>
                                          </p:stCondLst>
                                        </p:cTn>
                                        <p:tgtEl>
                                          <p:spTgt spid="8"/>
                                        </p:tgtEl>
                                        <p:attrNameLst>
                                          <p:attrName>style.visibility</p:attrName>
                                        </p:attrNameLst>
                                      </p:cBhvr>
                                      <p:to>
                                        <p:strVal val="visible"/>
                                      </p:to>
                                    </p:set>
                                    <p:anim calcmode="lin" valueType="num">
                                      <p:cBhvr additive="base">
                                        <p:cTn id="54" dur="1000"/>
                                        <p:tgtEl>
                                          <p:spTgt spid="8"/>
                                        </p:tgtEl>
                                        <p:attrNameLst>
                                          <p:attrName>ppt_x</p:attrName>
                                        </p:attrNameLst>
                                      </p:cBhvr>
                                      <p:tavLst>
                                        <p:tav tm="0">
                                          <p:val>
                                            <p:strVal val="#ppt_x+#ppt_w*1.125000"/>
                                          </p:val>
                                        </p:tav>
                                        <p:tav tm="100000">
                                          <p:val>
                                            <p:strVal val="#ppt_x"/>
                                          </p:val>
                                        </p:tav>
                                      </p:tavLst>
                                    </p:anim>
                                    <p:animEffect transition="in" filter="wipe(left)">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2" fill="hold" grpId="0" nodeType="clickEffect">
                                  <p:stCondLst>
                                    <p:cond delay="0"/>
                                  </p:stCondLst>
                                  <p:childTnLst>
                                    <p:set>
                                      <p:cBhvr>
                                        <p:cTn id="59" dur="1000" fill="hold">
                                          <p:stCondLst>
                                            <p:cond delay="0"/>
                                          </p:stCondLst>
                                        </p:cTn>
                                        <p:tgtEl>
                                          <p:spTgt spid="7"/>
                                        </p:tgtEl>
                                        <p:attrNameLst>
                                          <p:attrName>style.visibility</p:attrName>
                                        </p:attrNameLst>
                                      </p:cBhvr>
                                      <p:to>
                                        <p:strVal val="visible"/>
                                      </p:to>
                                    </p:set>
                                    <p:anim calcmode="lin" valueType="num">
                                      <p:cBhvr additive="base">
                                        <p:cTn id="60" dur="1000"/>
                                        <p:tgtEl>
                                          <p:spTgt spid="7"/>
                                        </p:tgtEl>
                                        <p:attrNameLst>
                                          <p:attrName>ppt_x</p:attrName>
                                        </p:attrNameLst>
                                      </p:cBhvr>
                                      <p:tavLst>
                                        <p:tav tm="0">
                                          <p:val>
                                            <p:strVal val="#ppt_x+#ppt_w*1.125000"/>
                                          </p:val>
                                        </p:tav>
                                        <p:tav tm="100000">
                                          <p:val>
                                            <p:strVal val="#ppt_x"/>
                                          </p:val>
                                        </p:tav>
                                      </p:tavLst>
                                    </p:anim>
                                    <p:animEffect transition="in" filter="wipe(left)">
                                      <p:cBhvr>
                                        <p:cTn id="61" dur="1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2" fill="hold" grpId="0" nodeType="clickEffect">
                                  <p:stCondLst>
                                    <p:cond delay="0"/>
                                  </p:stCondLst>
                                  <p:childTnLst>
                                    <p:set>
                                      <p:cBhvr>
                                        <p:cTn id="65" dur="1000" fill="hold">
                                          <p:stCondLst>
                                            <p:cond delay="0"/>
                                          </p:stCondLst>
                                        </p:cTn>
                                        <p:tgtEl>
                                          <p:spTgt spid="16"/>
                                        </p:tgtEl>
                                        <p:attrNameLst>
                                          <p:attrName>style.visibility</p:attrName>
                                        </p:attrNameLst>
                                      </p:cBhvr>
                                      <p:to>
                                        <p:strVal val="visible"/>
                                      </p:to>
                                    </p:set>
                                    <p:anim calcmode="lin" valueType="num">
                                      <p:cBhvr additive="base">
                                        <p:cTn id="66" dur="1000"/>
                                        <p:tgtEl>
                                          <p:spTgt spid="16"/>
                                        </p:tgtEl>
                                        <p:attrNameLst>
                                          <p:attrName>ppt_x</p:attrName>
                                        </p:attrNameLst>
                                      </p:cBhvr>
                                      <p:tavLst>
                                        <p:tav tm="0">
                                          <p:val>
                                            <p:strVal val="#ppt_x+#ppt_w*1.125000"/>
                                          </p:val>
                                        </p:tav>
                                        <p:tav tm="100000">
                                          <p:val>
                                            <p:strVal val="#ppt_x"/>
                                          </p:val>
                                        </p:tav>
                                      </p:tavLst>
                                    </p:anim>
                                    <p:animEffect transition="in" filter="wipe(left)">
                                      <p:cBhvr>
                                        <p:cTn id="67" dur="1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2" fill="hold" grpId="0" nodeType="clickEffect">
                                  <p:stCondLst>
                                    <p:cond delay="0"/>
                                  </p:stCondLst>
                                  <p:childTnLst>
                                    <p:set>
                                      <p:cBhvr>
                                        <p:cTn id="71" dur="1000" fill="hold">
                                          <p:stCondLst>
                                            <p:cond delay="0"/>
                                          </p:stCondLst>
                                        </p:cTn>
                                        <p:tgtEl>
                                          <p:spTgt spid="9"/>
                                        </p:tgtEl>
                                        <p:attrNameLst>
                                          <p:attrName>style.visibility</p:attrName>
                                        </p:attrNameLst>
                                      </p:cBhvr>
                                      <p:to>
                                        <p:strVal val="visible"/>
                                      </p:to>
                                    </p:set>
                                    <p:anim calcmode="lin" valueType="num">
                                      <p:cBhvr additive="base">
                                        <p:cTn id="72" dur="1000"/>
                                        <p:tgtEl>
                                          <p:spTgt spid="9"/>
                                        </p:tgtEl>
                                        <p:attrNameLst>
                                          <p:attrName>ppt_x</p:attrName>
                                        </p:attrNameLst>
                                      </p:cBhvr>
                                      <p:tavLst>
                                        <p:tav tm="0">
                                          <p:val>
                                            <p:strVal val="#ppt_x+#ppt_w*1.125000"/>
                                          </p:val>
                                        </p:tav>
                                        <p:tav tm="100000">
                                          <p:val>
                                            <p:strVal val="#ppt_x"/>
                                          </p:val>
                                        </p:tav>
                                      </p:tavLst>
                                    </p:anim>
                                    <p:animEffect transition="in" filter="wipe(left)">
                                      <p:cBhvr>
                                        <p:cTn id="73" dur="10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2" fill="hold" grpId="0" nodeType="clickEffect">
                                  <p:stCondLst>
                                    <p:cond delay="0"/>
                                  </p:stCondLst>
                                  <p:childTnLst>
                                    <p:set>
                                      <p:cBhvr>
                                        <p:cTn id="77" dur="1000" fill="hold">
                                          <p:stCondLst>
                                            <p:cond delay="0"/>
                                          </p:stCondLst>
                                        </p:cTn>
                                        <p:tgtEl>
                                          <p:spTgt spid="10"/>
                                        </p:tgtEl>
                                        <p:attrNameLst>
                                          <p:attrName>style.visibility</p:attrName>
                                        </p:attrNameLst>
                                      </p:cBhvr>
                                      <p:to>
                                        <p:strVal val="visible"/>
                                      </p:to>
                                    </p:set>
                                    <p:anim calcmode="lin" valueType="num">
                                      <p:cBhvr additive="base">
                                        <p:cTn id="78" dur="1000"/>
                                        <p:tgtEl>
                                          <p:spTgt spid="10"/>
                                        </p:tgtEl>
                                        <p:attrNameLst>
                                          <p:attrName>ppt_x</p:attrName>
                                        </p:attrNameLst>
                                      </p:cBhvr>
                                      <p:tavLst>
                                        <p:tav tm="0">
                                          <p:val>
                                            <p:strVal val="#ppt_x+#ppt_w*1.125000"/>
                                          </p:val>
                                        </p:tav>
                                        <p:tav tm="100000">
                                          <p:val>
                                            <p:strVal val="#ppt_x"/>
                                          </p:val>
                                        </p:tav>
                                      </p:tavLst>
                                    </p:anim>
                                    <p:animEffect transition="in" filter="wipe(left)">
                                      <p:cBhvr>
                                        <p:cTn id="7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P spid="100" grpId="0"/>
      <p:bldP spid="6" grpId="0"/>
      <p:bldP spid="7" grpId="0" bldLvl="0" animBg="1"/>
      <p:bldP spid="8" grpId="0" bldLvl="0" animBg="1"/>
      <p:bldP spid="9" grpId="0" bldLvl="0" animBg="1"/>
      <p:bldP spid="10"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79830" y="965200"/>
            <a:ext cx="4845050" cy="5057775"/>
            <a:chOff x="1858" y="1520"/>
            <a:chExt cx="7630" cy="7965"/>
          </a:xfrm>
        </p:grpSpPr>
        <p:pic>
          <p:nvPicPr>
            <p:cNvPr id="3" name="图片 2" descr="7acb0a46f21fbe098f88af1663600c338644adda"/>
            <p:cNvPicPr>
              <a:picLocks noChangeAspect="1"/>
            </p:cNvPicPr>
            <p:nvPr/>
          </p:nvPicPr>
          <p:blipFill>
            <a:blip r:embed="rId1"/>
            <a:stretch>
              <a:fillRect/>
            </a:stretch>
          </p:blipFill>
          <p:spPr>
            <a:xfrm>
              <a:off x="1951" y="1520"/>
              <a:ext cx="7444" cy="4801"/>
            </a:xfrm>
            <a:prstGeom prst="rect">
              <a:avLst/>
            </a:prstGeom>
          </p:spPr>
        </p:pic>
        <p:sp>
          <p:nvSpPr>
            <p:cNvPr id="4" name="文本框 3"/>
            <p:cNvSpPr txBox="1"/>
            <p:nvPr/>
          </p:nvSpPr>
          <p:spPr>
            <a:xfrm>
              <a:off x="1858" y="6321"/>
              <a:ext cx="7630" cy="3164"/>
            </a:xfrm>
            <a:prstGeom prst="rect">
              <a:avLst/>
            </a:prstGeom>
            <a:noFill/>
          </p:spPr>
          <p:txBody>
            <a:bodyPr wrap="square" rtlCol="0" anchor="t">
              <a:spAutoFit/>
            </a:bodyPr>
            <a:lstStyle/>
            <a:p>
              <a:pPr>
                <a:lnSpc>
                  <a:spcPct val="12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sym typeface="+mn-ea"/>
                </a:rPr>
                <a:t>胡夫金字塔   </a:t>
              </a:r>
              <a:r>
                <a:rPr lang="zh-CN" altLang="en-US" sz="1600" b="1">
                  <a:solidFill>
                    <a:schemeClr val="accent6">
                      <a:lumMod val="75000"/>
                    </a:schemeClr>
                  </a:solidFill>
                </a:rPr>
                <a:t>胡夫金字塔是古埃及金字塔中最大的金字塔。塔高146.59米，因年久风化，顶端剥落10米，现高136.5米，相当于40层大厦高。塔身是用230万块巨石堆砌而成，大小不等的石料重达1.5吨至50吨，塔的总重量约为684万吨，它的规模是埃及至今发现的110座金字塔中最大的。</a:t>
              </a:r>
              <a:endParaRPr lang="zh-CN" altLang="en-US" sz="1600" b="1">
                <a:solidFill>
                  <a:schemeClr val="accent6">
                    <a:lumMod val="75000"/>
                  </a:schemeClr>
                </a:solidFill>
              </a:endParaRPr>
            </a:p>
          </p:txBody>
        </p:sp>
      </p:grpSp>
      <p:sp>
        <p:nvSpPr>
          <p:cNvPr id="2" name="文本框 1"/>
          <p:cNvSpPr txBox="1"/>
          <p:nvPr/>
        </p:nvSpPr>
        <p:spPr>
          <a:xfrm>
            <a:off x="6469380" y="4578350"/>
            <a:ext cx="4425950" cy="1296670"/>
          </a:xfrm>
          <a:prstGeom prst="rect">
            <a:avLst/>
          </a:prstGeom>
          <a:noFill/>
        </p:spPr>
        <p:txBody>
          <a:bodyPr wrap="square" rtlCol="0" anchor="t">
            <a:spAutoFit/>
          </a:bodyPr>
          <a:lstStyle/>
          <a:p>
            <a:pPr indent="306070">
              <a:lnSpc>
                <a:spcPct val="140000"/>
              </a:lnSpc>
            </a:pPr>
            <a:r>
              <a:rPr lang="en-US" altLang="zh-CN" sz="2800" b="1">
                <a:solidFill>
                  <a:srgbClr val="FF0000"/>
                </a:solidFill>
                <a:latin typeface="微软雅黑" panose="020B0503020204020204" charset="-122"/>
                <a:ea typeface="微软雅黑" panose="020B0503020204020204" charset="-122"/>
                <a:sym typeface="+mn-ea"/>
              </a:rPr>
              <a:t>    </a:t>
            </a:r>
            <a:r>
              <a:rPr lang="zh-CN" sz="2800" b="1">
                <a:solidFill>
                  <a:srgbClr val="FF0000"/>
                </a:solidFill>
                <a:latin typeface="微软雅黑" panose="020B0503020204020204" charset="-122"/>
                <a:ea typeface="微软雅黑" panose="020B0503020204020204" charset="-122"/>
                <a:sym typeface="+mn-ea"/>
              </a:rPr>
              <a:t>这段话表现了法老怎样的地位？</a:t>
            </a:r>
            <a:endParaRPr lang="zh-CN" altLang="en-US" sz="2800" b="1">
              <a:solidFill>
                <a:srgbClr val="FF0000"/>
              </a:solidFill>
              <a:latin typeface="微软雅黑" panose="020B0503020204020204" charset="-122"/>
              <a:ea typeface="微软雅黑" panose="020B0503020204020204" charset="-122"/>
              <a:sym typeface="+mn-ea"/>
            </a:endParaRPr>
          </a:p>
        </p:txBody>
      </p:sp>
      <p:grpSp>
        <p:nvGrpSpPr>
          <p:cNvPr id="7" name="组合 6"/>
          <p:cNvGrpSpPr/>
          <p:nvPr/>
        </p:nvGrpSpPr>
        <p:grpSpPr>
          <a:xfrm>
            <a:off x="6338570" y="1048385"/>
            <a:ext cx="4555490" cy="2967990"/>
            <a:chOff x="9982" y="1651"/>
            <a:chExt cx="7174" cy="4674"/>
          </a:xfrm>
        </p:grpSpPr>
        <p:sp>
          <p:nvSpPr>
            <p:cNvPr id="100" name="文本框 99"/>
            <p:cNvSpPr txBox="1"/>
            <p:nvPr/>
          </p:nvSpPr>
          <p:spPr>
            <a:xfrm>
              <a:off x="9982" y="1651"/>
              <a:ext cx="7175" cy="4675"/>
            </a:xfrm>
            <a:prstGeom prst="rect">
              <a:avLst/>
            </a:prstGeom>
            <a:blipFill rotWithShape="1">
              <a:blip r:embed="rId2"/>
              <a:stretch>
                <a:fillRect/>
              </a:stretch>
            </a:blipFill>
            <a:ln w="9525">
              <a:noFill/>
            </a:ln>
          </p:spPr>
          <p:txBody>
            <a:bodyPr wrap="square">
              <a:spAutoFit/>
            </a:bodyPr>
            <a:lstStyle/>
            <a:p>
              <a:pPr indent="306070">
                <a:lnSpc>
                  <a:spcPct val="130000"/>
                </a:lnSpc>
              </a:pPr>
              <a:r>
                <a:rPr lang="en-US" altLang="zh-CN" sz="2400" b="1">
                  <a:solidFill>
                    <a:srgbClr val="0000FF"/>
                  </a:solidFill>
                  <a:latin typeface="微软雅黑" panose="020B0503020204020204" charset="-122"/>
                  <a:ea typeface="微软雅黑" panose="020B0503020204020204" charset="-122"/>
                  <a:cs typeface="微软雅黑" panose="020B0503020204020204" charset="-122"/>
                </a:rPr>
                <a:t>    </a:t>
              </a:r>
              <a:r>
                <a:rPr lang="zh-CN" sz="2400" b="1">
                  <a:solidFill>
                    <a:srgbClr val="FF0000"/>
                  </a:solidFill>
                  <a:latin typeface="微软雅黑" panose="020B0503020204020204" charset="-122"/>
                  <a:ea typeface="微软雅黑" panose="020B0503020204020204" charset="-122"/>
                  <a:cs typeface="微软雅黑" panose="020B0503020204020204" charset="-122"/>
                </a:rPr>
                <a:t>学思之窗</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306070">
                <a:lnSpc>
                  <a:spcPct val="130000"/>
                </a:lnSpc>
              </a:pPr>
              <a:r>
                <a:rPr lang="zh-CN" sz="2400" b="1">
                  <a:latin typeface="微软雅黑" panose="020B0503020204020204" charset="-122"/>
                  <a:ea typeface="微软雅黑" panose="020B0503020204020204" charset="-122"/>
                  <a:cs typeface="微软雅黑" panose="020B0503020204020204" charset="-122"/>
                </a:rPr>
                <a:t>    </a:t>
              </a:r>
              <a:r>
                <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法老被视为是神，是法律的来源。古埃及人赞扬他说：</a:t>
              </a:r>
              <a:r>
                <a:rPr 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a:t>
              </a:r>
              <a:r>
                <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威令在你的口中，认知在你的心中，而你的舌头可以产生正义。</a:t>
              </a:r>
              <a:r>
                <a:rPr 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 </a:t>
              </a:r>
              <a:endParaRPr 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r">
                <a:lnSpc>
                  <a:spcPct val="130000"/>
                </a:lnSpc>
              </a:pPr>
              <a:r>
                <a:rPr 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a:t>
              </a:r>
              <a:r>
                <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摘自埃及历史铭文</a:t>
              </a:r>
              <a:endPar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descr="图片128"/>
            <p:cNvPicPr>
              <a:picLocks noChangeAspect="1"/>
            </p:cNvPicPr>
            <p:nvPr/>
          </p:nvPicPr>
          <p:blipFill>
            <a:blip r:embed="rId3"/>
            <a:stretch>
              <a:fillRect/>
            </a:stretch>
          </p:blipFill>
          <p:spPr>
            <a:xfrm>
              <a:off x="10188" y="1876"/>
              <a:ext cx="674" cy="641"/>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2000"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076960" y="814705"/>
            <a:ext cx="5201285" cy="460375"/>
          </a:xfrm>
          <a:prstGeom prst="rect">
            <a:avLst/>
          </a:prstGeom>
          <a:noFill/>
        </p:spPr>
        <p:txBody>
          <a:bodyPr wrap="square" rtlCol="0" anchor="t">
            <a:spAutoFit/>
          </a:bodyPr>
          <a:lstStyle/>
          <a:p>
            <a:pPr>
              <a:buClrTx/>
              <a:buSzTx/>
              <a:buFontTx/>
            </a:pPr>
            <a:r>
              <a:rPr lang="zh-CN" altLang="en-US" sz="2400" b="1">
                <a:solidFill>
                  <a:srgbClr val="FF0000"/>
                </a:solidFill>
                <a:latin typeface="Calibri" panose="020F0502020204030204"/>
              </a:rPr>
              <a:t>③古代印度文明（</a:t>
            </a:r>
            <a:r>
              <a:rPr lang="en-US" altLang="zh-CN" sz="2400" b="1">
                <a:solidFill>
                  <a:srgbClr val="FF0000"/>
                </a:solidFill>
                <a:latin typeface="Calibri" panose="020F0502020204030204"/>
              </a:rPr>
              <a:t>P5.3/5.4</a:t>
            </a:r>
            <a:r>
              <a:rPr lang="zh-CN" altLang="en-US" sz="2400" b="1">
                <a:solidFill>
                  <a:srgbClr val="FF0000"/>
                </a:solidFill>
                <a:latin typeface="Calibri" panose="020F0502020204030204"/>
              </a:rPr>
              <a:t>）</a:t>
            </a:r>
            <a:endParaRPr lang="zh-CN" altLang="en-US" sz="2400" b="1">
              <a:solidFill>
                <a:srgbClr val="FF0000"/>
              </a:solidFill>
              <a:latin typeface="Calibri" panose="020F0502020204030204"/>
            </a:endParaRPr>
          </a:p>
        </p:txBody>
      </p:sp>
      <p:sp>
        <p:nvSpPr>
          <p:cNvPr id="2" name="圆角矩形 1"/>
          <p:cNvSpPr/>
          <p:nvPr/>
        </p:nvSpPr>
        <p:spPr>
          <a:xfrm>
            <a:off x="1219200" y="1309370"/>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zh-CN" sz="2400" b="1">
                <a:solidFill>
                  <a:schemeClr val="bg1"/>
                </a:solidFill>
                <a:latin typeface="微软雅黑" panose="020B0503020204020204" charset="-122"/>
                <a:ea typeface="微软雅黑" panose="020B0503020204020204" charset="-122"/>
                <a:sym typeface="+mn-ea"/>
              </a:rPr>
              <a:t>自然</a:t>
            </a:r>
            <a:endParaRPr lang="zh-CN" sz="2400" b="1">
              <a:solidFill>
                <a:schemeClr val="bg1"/>
              </a:solidFill>
              <a:latin typeface="微软雅黑" panose="020B0503020204020204" charset="-122"/>
              <a:ea typeface="微软雅黑" panose="020B0503020204020204" charset="-122"/>
            </a:endParaRPr>
          </a:p>
          <a:p>
            <a:pPr indent="0" algn="ctr"/>
            <a:r>
              <a:rPr lang="zh-CN" sz="2400" b="1">
                <a:solidFill>
                  <a:schemeClr val="bg1"/>
                </a:solidFill>
                <a:latin typeface="微软雅黑" panose="020B0503020204020204" charset="-122"/>
                <a:ea typeface="微软雅黑" panose="020B0503020204020204" charset="-122"/>
                <a:sym typeface="+mn-ea"/>
              </a:rPr>
              <a:t>环境</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圆角矩形 2"/>
          <p:cNvSpPr/>
          <p:nvPr/>
        </p:nvSpPr>
        <p:spPr>
          <a:xfrm>
            <a:off x="1219200" y="227139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文明进程</a:t>
            </a:r>
            <a:endParaRPr lang="zh-CN" sz="2400" b="1">
              <a:solidFill>
                <a:schemeClr val="bg1"/>
              </a:solidFill>
              <a:latin typeface="微软雅黑" panose="020B0503020204020204" charset="-122"/>
              <a:ea typeface="微软雅黑" panose="020B0503020204020204" charset="-122"/>
              <a:sym typeface="+mn-ea"/>
            </a:endParaRPr>
          </a:p>
        </p:txBody>
      </p:sp>
      <p:sp>
        <p:nvSpPr>
          <p:cNvPr id="4" name="圆角矩形 3"/>
          <p:cNvSpPr/>
          <p:nvPr/>
        </p:nvSpPr>
        <p:spPr>
          <a:xfrm>
            <a:off x="1219200" y="327469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政治文明</a:t>
            </a:r>
            <a:endParaRPr lang="zh-CN" sz="2400" b="1">
              <a:solidFill>
                <a:schemeClr val="bg1"/>
              </a:solidFill>
              <a:latin typeface="微软雅黑" panose="020B0503020204020204" charset="-122"/>
              <a:ea typeface="微软雅黑" panose="020B0503020204020204" charset="-122"/>
              <a:sym typeface="+mn-ea"/>
            </a:endParaRPr>
          </a:p>
        </p:txBody>
      </p:sp>
      <p:sp>
        <p:nvSpPr>
          <p:cNvPr id="17" name="圆角矩形 16"/>
          <p:cNvSpPr/>
          <p:nvPr/>
        </p:nvSpPr>
        <p:spPr>
          <a:xfrm>
            <a:off x="1219200" y="509968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文化成就</a:t>
            </a:r>
            <a:endParaRPr lang="zh-CN" sz="2400" b="1">
              <a:solidFill>
                <a:schemeClr val="bg1"/>
              </a:solidFill>
              <a:latin typeface="微软雅黑" panose="020B0503020204020204" charset="-122"/>
              <a:ea typeface="微软雅黑" panose="020B0503020204020204" charset="-122"/>
              <a:sym typeface="+mn-ea"/>
            </a:endParaRPr>
          </a:p>
        </p:txBody>
      </p:sp>
      <p:sp>
        <p:nvSpPr>
          <p:cNvPr id="100" name="文本框 99"/>
          <p:cNvSpPr txBox="1"/>
          <p:nvPr/>
        </p:nvSpPr>
        <p:spPr>
          <a:xfrm>
            <a:off x="2282190" y="1275080"/>
            <a:ext cx="8385810" cy="902970"/>
          </a:xfrm>
          <a:prstGeom prst="rect">
            <a:avLst/>
          </a:prstGeom>
          <a:noFill/>
          <a:ln w="9525">
            <a:noFill/>
          </a:ln>
        </p:spPr>
        <p:txBody>
          <a:bodyPr wrap="square">
            <a:spAutoFit/>
          </a:bodyPr>
          <a:lstStyle/>
          <a:p>
            <a:pPr indent="0">
              <a:lnSpc>
                <a:spcPct val="110000"/>
              </a:lnSpc>
            </a:pPr>
            <a:r>
              <a:rPr lang="zh-CN" sz="2400" b="1">
                <a:solidFill>
                  <a:srgbClr val="FF0000"/>
                </a:solidFill>
                <a:latin typeface="微软雅黑" panose="020B0503020204020204" charset="-122"/>
                <a:ea typeface="微软雅黑" panose="020B0503020204020204" charset="-122"/>
              </a:rPr>
              <a:t>印度河流域的大平原</a:t>
            </a:r>
            <a:r>
              <a:rPr lang="zh-CN" sz="2400" b="1">
                <a:latin typeface="微软雅黑" panose="020B0503020204020204" charset="-122"/>
                <a:ea typeface="微软雅黑" panose="020B0503020204020204" charset="-122"/>
              </a:rPr>
              <a:t>，</a:t>
            </a:r>
            <a:r>
              <a:rPr lang="zh-CN" sz="2400" b="1">
                <a:solidFill>
                  <a:srgbClr val="0000FE"/>
                </a:solidFill>
                <a:latin typeface="微软雅黑" panose="020B0503020204020204" charset="-122"/>
                <a:ea typeface="微软雅黑" panose="020B0503020204020204" charset="-122"/>
              </a:rPr>
              <a:t>铁器时代</a:t>
            </a:r>
            <a:r>
              <a:rPr lang="zh-CN" sz="2400" b="1">
                <a:latin typeface="微软雅黑" panose="020B0503020204020204" charset="-122"/>
                <a:ea typeface="微软雅黑" panose="020B0503020204020204" charset="-122"/>
              </a:rPr>
              <a:t>来临后，</a:t>
            </a:r>
            <a:r>
              <a:rPr lang="zh-CN" sz="2400" b="1">
                <a:solidFill>
                  <a:srgbClr val="0000FE"/>
                </a:solidFill>
                <a:latin typeface="微软雅黑" panose="020B0503020204020204" charset="-122"/>
                <a:ea typeface="微软雅黑" panose="020B0503020204020204" charset="-122"/>
                <a:sym typeface="+mn-ea"/>
              </a:rPr>
              <a:t>恒河流域</a:t>
            </a:r>
            <a:r>
              <a:rPr lang="zh-CN" sz="2400" b="1">
                <a:latin typeface="微软雅黑" panose="020B0503020204020204" charset="-122"/>
                <a:ea typeface="微软雅黑" panose="020B0503020204020204" charset="-122"/>
              </a:rPr>
              <a:t>雨水丰沛、植被茂盛，</a:t>
            </a:r>
            <a:r>
              <a:rPr lang="zh-CN" sz="2400" b="1">
                <a:latin typeface="微软雅黑" panose="020B0503020204020204" charset="-122"/>
                <a:ea typeface="微软雅黑" panose="020B0503020204020204" charset="-122"/>
                <a:sym typeface="+mn-ea"/>
              </a:rPr>
              <a:t>都有利于农业生产的发展，成为印度历史的中心。</a:t>
            </a:r>
            <a:endParaRPr lang="zh-CN" sz="2400" b="1">
              <a:latin typeface="微软雅黑" panose="020B0503020204020204" charset="-122"/>
              <a:ea typeface="微软雅黑" panose="020B0503020204020204" charset="-122"/>
              <a:sym typeface="+mn-ea"/>
            </a:endParaRPr>
          </a:p>
        </p:txBody>
      </p:sp>
      <p:sp>
        <p:nvSpPr>
          <p:cNvPr id="6" name="文本框 5"/>
          <p:cNvSpPr txBox="1"/>
          <p:nvPr/>
        </p:nvSpPr>
        <p:spPr>
          <a:xfrm>
            <a:off x="2282190" y="3178810"/>
            <a:ext cx="9137650" cy="1918970"/>
          </a:xfrm>
          <a:prstGeom prst="rect">
            <a:avLst/>
          </a:prstGeom>
          <a:noFill/>
          <a:ln w="9525">
            <a:noFill/>
          </a:ln>
        </p:spPr>
        <p:txBody>
          <a:bodyPr wrap="square">
            <a:spAutoFit/>
          </a:bodyPr>
          <a:lstStyle/>
          <a:p>
            <a:pPr>
              <a:lnSpc>
                <a:spcPct val="110000"/>
              </a:lnSpc>
              <a:buClrTx/>
              <a:buSzTx/>
              <a:buFontTx/>
            </a:pPr>
            <a:r>
              <a:rPr lang="zh-CN" sz="2400" b="1">
                <a:latin typeface="微软雅黑" panose="020B0503020204020204" charset="-122"/>
                <a:ea typeface="微软雅黑" panose="020B0503020204020204" charset="-122"/>
                <a:sym typeface="+mn-ea"/>
              </a:rPr>
              <a:t>形成</a:t>
            </a:r>
            <a:r>
              <a:rPr lang="zh-CN" sz="2400" b="1">
                <a:solidFill>
                  <a:srgbClr val="FF0000"/>
                </a:solidFill>
                <a:latin typeface="微软雅黑" panose="020B0503020204020204" charset="-122"/>
                <a:ea typeface="微软雅黑" panose="020B0503020204020204" charset="-122"/>
                <a:sym typeface="+mn-ea"/>
              </a:rPr>
              <a:t>种姓制度</a:t>
            </a:r>
            <a:r>
              <a:rPr lang="zh-CN" sz="2000" b="1">
                <a:latin typeface="微软雅黑" panose="020B0503020204020204" charset="-122"/>
                <a:ea typeface="微软雅黑" panose="020B0503020204020204" charset="-122"/>
                <a:sym typeface="+mn-ea"/>
              </a:rPr>
              <a:t>（</a:t>
            </a:r>
            <a:r>
              <a:rPr lang="zh-CN" sz="2800" b="1">
                <a:solidFill>
                  <a:srgbClr val="FF0000"/>
                </a:solidFill>
                <a:latin typeface="微软雅黑" panose="020B0503020204020204" charset="-122"/>
                <a:ea typeface="微软雅黑" panose="020B0503020204020204" charset="-122"/>
                <a:sym typeface="+mn-ea"/>
              </a:rPr>
              <a:t>等级森严</a:t>
            </a:r>
            <a:r>
              <a:rPr lang="zh-CN" sz="2000" b="1">
                <a:latin typeface="微软雅黑" panose="020B0503020204020204" charset="-122"/>
                <a:ea typeface="微软雅黑" panose="020B0503020204020204" charset="-122"/>
                <a:sym typeface="+mn-ea"/>
              </a:rPr>
              <a:t>、</a:t>
            </a:r>
            <a:r>
              <a:rPr lang="zh-CN" sz="2000" b="1">
                <a:solidFill>
                  <a:srgbClr val="0000FE"/>
                </a:solidFill>
                <a:latin typeface="微软雅黑" panose="020B0503020204020204" charset="-122"/>
                <a:ea typeface="微软雅黑" panose="020B0503020204020204" charset="-122"/>
                <a:sym typeface="+mn-ea"/>
              </a:rPr>
              <a:t>贵贱分明、职业世袭、法律地位不平等</a:t>
            </a:r>
            <a:r>
              <a:rPr lang="zh-CN" sz="2000" b="1">
                <a:latin typeface="微软雅黑" panose="020B0503020204020204" charset="-122"/>
                <a:ea typeface="微软雅黑" panose="020B0503020204020204" charset="-122"/>
                <a:sym typeface="+mn-ea"/>
              </a:rPr>
              <a:t>：</a:t>
            </a:r>
            <a:r>
              <a:rPr lang="zh-CN" sz="2000" b="1">
                <a:solidFill>
                  <a:srgbClr val="0000FF"/>
                </a:solidFill>
                <a:latin typeface="微软雅黑" panose="020B0503020204020204" charset="-122"/>
                <a:ea typeface="微软雅黑" panose="020B0503020204020204" charset="-122"/>
                <a:sym typeface="+mn-ea"/>
              </a:rPr>
              <a:t>婆罗门</a:t>
            </a:r>
            <a:r>
              <a:rPr lang="zh-CN" sz="2000" b="1">
                <a:latin typeface="微软雅黑" panose="020B0503020204020204" charset="-122"/>
                <a:ea typeface="微软雅黑" panose="020B0503020204020204" charset="-122"/>
                <a:sym typeface="+mn-ea"/>
              </a:rPr>
              <a:t>主掌宗教祭祀；</a:t>
            </a:r>
            <a:r>
              <a:rPr lang="zh-CN" sz="2000" b="1">
                <a:solidFill>
                  <a:srgbClr val="0000FF"/>
                </a:solidFill>
                <a:latin typeface="微软雅黑" panose="020B0503020204020204" charset="-122"/>
                <a:ea typeface="微软雅黑" panose="020B0503020204020204" charset="-122"/>
                <a:sym typeface="+mn-ea"/>
              </a:rPr>
              <a:t>刹帝利</a:t>
            </a:r>
            <a:r>
              <a:rPr lang="zh-CN" sz="2000" b="1">
                <a:latin typeface="微软雅黑" panose="020B0503020204020204" charset="-122"/>
                <a:ea typeface="微软雅黑" panose="020B0503020204020204" charset="-122"/>
                <a:sym typeface="+mn-ea"/>
              </a:rPr>
              <a:t>主要由以国王为首的武士集团构成，负责统治和保卫国家；</a:t>
            </a:r>
            <a:r>
              <a:rPr lang="zh-CN" sz="2000" b="1">
                <a:solidFill>
                  <a:srgbClr val="0000FF"/>
                </a:solidFill>
                <a:latin typeface="微软雅黑" panose="020B0503020204020204" charset="-122"/>
                <a:ea typeface="微软雅黑" panose="020B0503020204020204" charset="-122"/>
                <a:sym typeface="+mn-ea"/>
              </a:rPr>
              <a:t>吠舍</a:t>
            </a:r>
            <a:r>
              <a:rPr lang="zh-CN" sz="2000" b="1">
                <a:latin typeface="微软雅黑" panose="020B0503020204020204" charset="-122"/>
                <a:ea typeface="微软雅黑" panose="020B0503020204020204" charset="-122"/>
                <a:sym typeface="+mn-ea"/>
              </a:rPr>
              <a:t>的大多数是普通劳动者，少部分是富有的商人；</a:t>
            </a:r>
            <a:r>
              <a:rPr lang="zh-CN" sz="2000" b="1">
                <a:solidFill>
                  <a:srgbClr val="FF0000"/>
                </a:solidFill>
                <a:latin typeface="微软雅黑" panose="020B0503020204020204" charset="-122"/>
                <a:ea typeface="微软雅黑" panose="020B0503020204020204" charset="-122"/>
                <a:sym typeface="+mn-ea"/>
              </a:rPr>
              <a:t>首陀罗</a:t>
            </a:r>
            <a:r>
              <a:rPr lang="zh-CN" sz="2000" b="1">
                <a:latin typeface="微软雅黑" panose="020B0503020204020204" charset="-122"/>
                <a:ea typeface="微软雅黑" panose="020B0503020204020204" charset="-122"/>
                <a:sym typeface="+mn-ea"/>
              </a:rPr>
              <a:t>地位最低，需要为前三个等级服务。婆罗门教的说教，为种姓制度提供了理论和宗教基础。后来，在四个种姓之外，还出现了</a:t>
            </a:r>
            <a:r>
              <a:rPr lang="zh-CN" sz="2000" b="1">
                <a:solidFill>
                  <a:srgbClr val="FF0000"/>
                </a:solidFill>
                <a:latin typeface="微软雅黑" panose="020B0503020204020204" charset="-122"/>
                <a:ea typeface="微软雅黑" panose="020B0503020204020204" charset="-122"/>
                <a:sym typeface="+mn-ea"/>
              </a:rPr>
              <a:t>“贱民”</a:t>
            </a:r>
            <a:r>
              <a:rPr lang="en-US" altLang="zh-CN" sz="2000" b="1">
                <a:solidFill>
                  <a:srgbClr val="FF0000"/>
                </a:solidFill>
                <a:latin typeface="微软雅黑" panose="020B0503020204020204" charset="-122"/>
                <a:ea typeface="微软雅黑" panose="020B0503020204020204" charset="-122"/>
                <a:sym typeface="+mn-ea"/>
              </a:rPr>
              <a:t>——</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不可接触者</a:t>
            </a:r>
            <a:r>
              <a:rPr lang="en-US" altLang="zh-CN" sz="2000" b="1">
                <a:solidFill>
                  <a:srgbClr val="FF0000"/>
                </a:solidFill>
                <a:latin typeface="微软雅黑" panose="020B0503020204020204" charset="-122"/>
                <a:ea typeface="微软雅黑" panose="020B0503020204020204" charset="-122"/>
                <a:sym typeface="+mn-ea"/>
              </a:rPr>
              <a:t>”</a:t>
            </a:r>
            <a:r>
              <a:rPr lang="zh-CN" sz="2000" b="1">
                <a:latin typeface="微软雅黑" panose="020B0503020204020204" charset="-122"/>
                <a:ea typeface="微软雅黑" panose="020B0503020204020204" charset="-122"/>
                <a:sym typeface="+mn-ea"/>
              </a:rPr>
              <a:t>）</a:t>
            </a:r>
            <a:endParaRPr lang="zh-CN" sz="2000" b="1">
              <a:latin typeface="微软雅黑" panose="020B0503020204020204" charset="-122"/>
              <a:ea typeface="微软雅黑" panose="020B0503020204020204" charset="-122"/>
              <a:sym typeface="+mn-ea"/>
            </a:endParaRPr>
          </a:p>
        </p:txBody>
      </p:sp>
      <p:grpSp>
        <p:nvGrpSpPr>
          <p:cNvPr id="7" name="组合 6"/>
          <p:cNvGrpSpPr/>
          <p:nvPr/>
        </p:nvGrpSpPr>
        <p:grpSpPr>
          <a:xfrm>
            <a:off x="2271395" y="2260600"/>
            <a:ext cx="5668010" cy="868045"/>
            <a:chOff x="3577" y="3560"/>
            <a:chExt cx="8926" cy="1367"/>
          </a:xfrm>
        </p:grpSpPr>
        <p:sp>
          <p:nvSpPr>
            <p:cNvPr id="5" name="圆角矩形 4"/>
            <p:cNvSpPr/>
            <p:nvPr/>
          </p:nvSpPr>
          <p:spPr>
            <a:xfrm>
              <a:off x="3577" y="3577"/>
              <a:ext cx="4006"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000" b="1">
                  <a:solidFill>
                    <a:schemeClr val="tx1"/>
                  </a:solidFill>
                  <a:latin typeface="微软雅黑" panose="020B0503020204020204" charset="-122"/>
                  <a:ea typeface="微软雅黑" panose="020B0503020204020204" charset="-122"/>
                  <a:sym typeface="+mn-ea"/>
                </a:rPr>
                <a:t>文明诞生（前3千纪，</a:t>
              </a:r>
              <a:r>
                <a:rPr lang="en-US" altLang="zh-CN" sz="2000" b="1">
                  <a:solidFill>
                    <a:schemeClr val="tx1"/>
                  </a:solidFill>
                  <a:latin typeface="微软雅黑" panose="020B0503020204020204" charset="-122"/>
                  <a:ea typeface="微软雅黑" panose="020B0503020204020204" charset="-122"/>
                  <a:sym typeface="+mn-ea"/>
                </a:rPr>
                <a:t>1</a:t>
              </a:r>
              <a:r>
                <a:rPr lang="zh-CN" altLang="en-US" sz="2000" b="1">
                  <a:solidFill>
                    <a:schemeClr val="tx1"/>
                  </a:solidFill>
                  <a:latin typeface="微软雅黑" panose="020B0503020204020204" charset="-122"/>
                  <a:ea typeface="微软雅黑" panose="020B0503020204020204" charset="-122"/>
                  <a:sym typeface="+mn-ea"/>
                </a:rPr>
                <a:t>千纪</a:t>
              </a:r>
              <a:r>
                <a:rPr lang="en-US" altLang="zh-CN" sz="2000" b="1">
                  <a:solidFill>
                    <a:schemeClr val="tx1"/>
                  </a:solidFill>
                  <a:latin typeface="微软雅黑" panose="020B0503020204020204" charset="-122"/>
                  <a:ea typeface="微软雅黑" panose="020B0503020204020204" charset="-122"/>
                  <a:sym typeface="+mn-ea"/>
                </a:rPr>
                <a:t>=1000</a:t>
              </a:r>
              <a:r>
                <a:rPr lang="zh-CN" altLang="en-US" sz="2000" b="1">
                  <a:solidFill>
                    <a:schemeClr val="tx1"/>
                  </a:solidFill>
                  <a:latin typeface="微软雅黑" panose="020B0503020204020204" charset="-122"/>
                  <a:ea typeface="微软雅黑" panose="020B0503020204020204" charset="-122"/>
                  <a:sym typeface="+mn-ea"/>
                </a:rPr>
                <a:t>年</a:t>
              </a:r>
              <a:r>
                <a:rPr lang="zh-CN" sz="2000" b="1">
                  <a:solidFill>
                    <a:schemeClr val="tx1"/>
                  </a:solidFill>
                  <a:latin typeface="微软雅黑" panose="020B0503020204020204" charset="-122"/>
                  <a:ea typeface="微软雅黑" panose="020B0503020204020204" charset="-122"/>
                  <a:sym typeface="+mn-ea"/>
                </a:rPr>
                <a:t>）</a:t>
              </a:r>
              <a:endParaRPr lang="zh-CN" sz="2000" b="1">
                <a:solidFill>
                  <a:schemeClr val="tx1"/>
                </a:solidFill>
                <a:latin typeface="微软雅黑" panose="020B0503020204020204" charset="-122"/>
                <a:ea typeface="微软雅黑" panose="020B0503020204020204" charset="-122"/>
                <a:sym typeface="+mn-ea"/>
              </a:endParaRPr>
            </a:p>
          </p:txBody>
        </p:sp>
        <p:sp>
          <p:nvSpPr>
            <p:cNvPr id="11" name="圆角矩形 10"/>
            <p:cNvSpPr/>
            <p:nvPr/>
          </p:nvSpPr>
          <p:spPr>
            <a:xfrm>
              <a:off x="8478" y="3560"/>
              <a:ext cx="4025"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000" b="1">
                  <a:solidFill>
                    <a:schemeClr val="tx1"/>
                  </a:solidFill>
                  <a:latin typeface="微软雅黑" panose="020B0503020204020204" charset="-122"/>
                  <a:ea typeface="微软雅黑" panose="020B0503020204020204" charset="-122"/>
                  <a:sym typeface="+mn-ea"/>
                </a:rPr>
                <a:t>恒河流域形成一系列</a:t>
              </a:r>
              <a:endParaRPr lang="zh-CN" sz="2000" b="1">
                <a:solidFill>
                  <a:schemeClr val="tx1"/>
                </a:solidFill>
                <a:latin typeface="微软雅黑" panose="020B0503020204020204" charset="-122"/>
                <a:ea typeface="微软雅黑" panose="020B0503020204020204" charset="-122"/>
                <a:sym typeface="+mn-ea"/>
              </a:endParaRPr>
            </a:p>
            <a:p>
              <a:pPr lvl="0" algn="ctr">
                <a:lnSpc>
                  <a:spcPct val="110000"/>
                </a:lnSpc>
                <a:buClrTx/>
                <a:buSzTx/>
                <a:buFontTx/>
              </a:pPr>
              <a:r>
                <a:rPr lang="zh-CN" sz="2000" b="1">
                  <a:solidFill>
                    <a:schemeClr val="tx1"/>
                  </a:solidFill>
                  <a:latin typeface="微软雅黑" panose="020B0503020204020204" charset="-122"/>
                  <a:ea typeface="微软雅黑" panose="020B0503020204020204" charset="-122"/>
                  <a:sym typeface="+mn-ea"/>
                </a:rPr>
                <a:t>国家（前</a:t>
              </a:r>
              <a:r>
                <a:rPr lang="en-US" altLang="zh-CN" sz="2000" b="1">
                  <a:solidFill>
                    <a:schemeClr val="tx1"/>
                  </a:solidFill>
                  <a:latin typeface="微软雅黑" panose="020B0503020204020204" charset="-122"/>
                  <a:ea typeface="微软雅黑" panose="020B0503020204020204" charset="-122"/>
                  <a:sym typeface="+mn-ea"/>
                </a:rPr>
                <a:t>6</a:t>
              </a:r>
              <a:r>
                <a:rPr lang="zh-CN" altLang="en-US" sz="2000" b="1">
                  <a:solidFill>
                    <a:schemeClr val="tx1"/>
                  </a:solidFill>
                  <a:latin typeface="微软雅黑" panose="020B0503020204020204" charset="-122"/>
                  <a:ea typeface="微软雅黑" panose="020B0503020204020204" charset="-122"/>
                  <a:sym typeface="+mn-ea"/>
                </a:rPr>
                <a:t>世纪</a:t>
              </a:r>
              <a:r>
                <a:rPr lang="zh-CN" sz="2000" b="1">
                  <a:solidFill>
                    <a:schemeClr val="tx1"/>
                  </a:solidFill>
                  <a:latin typeface="微软雅黑" panose="020B0503020204020204" charset="-122"/>
                  <a:ea typeface="微软雅黑" panose="020B0503020204020204" charset="-122"/>
                  <a:sym typeface="+mn-ea"/>
                </a:rPr>
                <a:t>）</a:t>
              </a:r>
              <a:endParaRPr lang="zh-CN" sz="2000" b="1">
                <a:solidFill>
                  <a:schemeClr val="tx1"/>
                </a:solidFill>
                <a:latin typeface="微软雅黑" panose="020B0503020204020204" charset="-122"/>
                <a:ea typeface="微软雅黑" panose="020B0503020204020204" charset="-122"/>
                <a:sym typeface="+mn-ea"/>
              </a:endParaRPr>
            </a:p>
          </p:txBody>
        </p:sp>
        <p:sp>
          <p:nvSpPr>
            <p:cNvPr id="14" name="右箭头 13"/>
            <p:cNvSpPr/>
            <p:nvPr/>
          </p:nvSpPr>
          <p:spPr>
            <a:xfrm>
              <a:off x="7583" y="3999"/>
              <a:ext cx="895" cy="4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2383155" y="5099685"/>
            <a:ext cx="805815" cy="398780"/>
          </a:xfrm>
          <a:prstGeom prst="rect">
            <a:avLst/>
          </a:prstGeom>
          <a:solidFill>
            <a:schemeClr val="accent6"/>
          </a:solidFill>
          <a:ln w="9525">
            <a:noFill/>
          </a:ln>
        </p:spPr>
        <p:txBody>
          <a:bodyPr wrap="square">
            <a:spAutoFit/>
          </a:bodyPr>
          <a:lstStyle/>
          <a:p>
            <a:pPr indent="0" algn="ctr"/>
            <a:r>
              <a:rPr lang="zh-CN" sz="2000" b="1">
                <a:latin typeface="微软雅黑" panose="020B0503020204020204" charset="-122"/>
                <a:ea typeface="微软雅黑" panose="020B0503020204020204" charset="-122"/>
              </a:rPr>
              <a:t>佛教</a:t>
            </a:r>
            <a:endParaRPr lang="zh-CN" altLang="en-US" sz="2000" b="1">
              <a:latin typeface="微软雅黑" panose="020B0503020204020204" charset="-122"/>
              <a:ea typeface="微软雅黑" panose="020B0503020204020204" charset="-122"/>
            </a:endParaRPr>
          </a:p>
        </p:txBody>
      </p:sp>
      <p:sp>
        <p:nvSpPr>
          <p:cNvPr id="16" name="文本框 15"/>
          <p:cNvSpPr txBox="1"/>
          <p:nvPr/>
        </p:nvSpPr>
        <p:spPr>
          <a:xfrm>
            <a:off x="3729990" y="5097780"/>
            <a:ext cx="4344035" cy="398780"/>
          </a:xfrm>
          <a:prstGeom prst="rect">
            <a:avLst/>
          </a:prstGeom>
          <a:solidFill>
            <a:schemeClr val="accent6"/>
          </a:solidFill>
          <a:ln w="9525">
            <a:noFill/>
          </a:ln>
        </p:spPr>
        <p:txBody>
          <a:bodyPr wrap="square">
            <a:spAutoFit/>
          </a:bodyPr>
          <a:lstStyle/>
          <a:p>
            <a:pPr indent="0" algn="ctr"/>
            <a:r>
              <a:rPr lang="zh-CN" sz="2000" b="1">
                <a:latin typeface="微软雅黑" panose="020B0503020204020204" charset="-122"/>
                <a:ea typeface="微软雅黑" panose="020B0503020204020204" charset="-122"/>
              </a:rPr>
              <a:t>史诗《摩诃婆罗多》和《罗摩衍那》</a:t>
            </a:r>
            <a:endParaRPr lang="zh-CN" sz="2000" b="1">
              <a:latin typeface="微软雅黑" panose="020B0503020204020204" charset="-122"/>
              <a:ea typeface="微软雅黑" panose="020B0503020204020204" charset="-122"/>
            </a:endParaRPr>
          </a:p>
        </p:txBody>
      </p:sp>
      <p:sp>
        <p:nvSpPr>
          <p:cNvPr id="18" name="文本框 17"/>
          <p:cNvSpPr txBox="1"/>
          <p:nvPr/>
        </p:nvSpPr>
        <p:spPr>
          <a:xfrm>
            <a:off x="8314690" y="5097780"/>
            <a:ext cx="3105150" cy="398780"/>
          </a:xfrm>
          <a:prstGeom prst="rect">
            <a:avLst/>
          </a:prstGeom>
          <a:solidFill>
            <a:schemeClr val="accent6"/>
          </a:solidFill>
          <a:ln w="9525">
            <a:noFill/>
          </a:ln>
        </p:spPr>
        <p:txBody>
          <a:bodyPr wrap="square">
            <a:spAutoFit/>
          </a:bodyPr>
          <a:lstStyle/>
          <a:p>
            <a:pPr indent="0" algn="ctr"/>
            <a:r>
              <a:rPr lang="zh-CN" sz="2000" b="1">
                <a:latin typeface="微软雅黑" panose="020B0503020204020204" charset="-122"/>
                <a:ea typeface="微软雅黑" panose="020B0503020204020204" charset="-122"/>
              </a:rPr>
              <a:t>天文、历法、数学、医学</a:t>
            </a:r>
            <a:endParaRPr lang="zh-CN" altLang="en-US" sz="2000" b="1">
              <a:latin typeface="微软雅黑" panose="020B0503020204020204" charset="-122"/>
              <a:ea typeface="微软雅黑" panose="020B0503020204020204" charset="-122"/>
            </a:endParaRPr>
          </a:p>
        </p:txBody>
      </p:sp>
      <p:sp>
        <p:nvSpPr>
          <p:cNvPr id="19" name="文本框 18"/>
          <p:cNvSpPr txBox="1"/>
          <p:nvPr/>
        </p:nvSpPr>
        <p:spPr>
          <a:xfrm>
            <a:off x="2383155" y="5568950"/>
            <a:ext cx="7037705" cy="398780"/>
          </a:xfrm>
          <a:prstGeom prst="rect">
            <a:avLst/>
          </a:prstGeom>
          <a:solidFill>
            <a:schemeClr val="accent6"/>
          </a:solidFill>
          <a:ln w="9525">
            <a:noFill/>
          </a:ln>
        </p:spPr>
        <p:txBody>
          <a:bodyPr wrap="square">
            <a:spAutoFit/>
          </a:bodyPr>
          <a:lstStyle/>
          <a:p>
            <a:pPr indent="0" algn="ctr"/>
            <a:r>
              <a:rPr lang="zh-CN" sz="2000" b="1">
                <a:latin typeface="微软雅黑" panose="020B0503020204020204" charset="-122"/>
                <a:ea typeface="微软雅黑" panose="020B0503020204020204" charset="-122"/>
                <a:cs typeface="微软雅黑" panose="020B0503020204020204" charset="-122"/>
              </a:rPr>
              <a:t>创造了从</a:t>
            </a:r>
            <a:r>
              <a:rPr lang="en-US" sz="2000" b="1">
                <a:latin typeface="微软雅黑" panose="020B0503020204020204" charset="-122"/>
                <a:ea typeface="微软雅黑" panose="020B0503020204020204" charset="-122"/>
                <a:cs typeface="微软雅黑" panose="020B0503020204020204" charset="-122"/>
              </a:rPr>
              <a:t>1</a:t>
            </a:r>
            <a:r>
              <a:rPr lang="zh-CN" sz="2000" b="1">
                <a:latin typeface="微软雅黑" panose="020B0503020204020204" charset="-122"/>
                <a:ea typeface="微软雅黑" panose="020B0503020204020204" charset="-122"/>
                <a:cs typeface="微软雅黑" panose="020B0503020204020204" charset="-122"/>
              </a:rPr>
              <a:t>到</a:t>
            </a:r>
            <a:r>
              <a:rPr lang="en-US" sz="2000" b="1">
                <a:latin typeface="微软雅黑" panose="020B0503020204020204" charset="-122"/>
                <a:ea typeface="微软雅黑" panose="020B0503020204020204" charset="-122"/>
                <a:cs typeface="微软雅黑" panose="020B0503020204020204" charset="-122"/>
              </a:rPr>
              <a:t>9</a:t>
            </a:r>
            <a:r>
              <a:rPr lang="zh-CN" sz="2000" b="1">
                <a:latin typeface="微软雅黑" panose="020B0503020204020204" charset="-122"/>
                <a:ea typeface="微软雅黑" panose="020B0503020204020204" charset="-122"/>
                <a:cs typeface="微软雅黑" panose="020B0503020204020204" charset="-122"/>
              </a:rPr>
              <a:t>的数字，发明了“</a:t>
            </a:r>
            <a:r>
              <a:rPr lang="en-US" sz="2000" b="1">
                <a:latin typeface="微软雅黑" panose="020B0503020204020204" charset="-122"/>
                <a:ea typeface="微软雅黑" panose="020B0503020204020204" charset="-122"/>
                <a:cs typeface="微软雅黑" panose="020B0503020204020204" charset="-122"/>
              </a:rPr>
              <a:t>0</a:t>
            </a:r>
            <a:r>
              <a:rPr lang="zh-CN" sz="2000" b="1">
                <a:latin typeface="微软雅黑" panose="020B0503020204020204" charset="-122"/>
                <a:ea typeface="微软雅黑" panose="020B0503020204020204" charset="-122"/>
                <a:cs typeface="微软雅黑" panose="020B0503020204020204" charset="-122"/>
              </a:rPr>
              <a:t>”，提出了按位计值的方法</a:t>
            </a:r>
            <a:endParaRPr lang="zh-CN" altLang="en-US" sz="20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decel="100000"/>
                                        <p:tgtEl>
                                          <p:spTgt spid="17"/>
                                        </p:tgtEl>
                                      </p:cBhvr>
                                    </p:animEffect>
                                    <p:anim calcmode="lin" valueType="num">
                                      <p:cBhvr>
                                        <p:cTn id="32" dur="800" decel="100000" fill="hold"/>
                                        <p:tgtEl>
                                          <p:spTgt spid="17"/>
                                        </p:tgtEl>
                                        <p:attrNameLst>
                                          <p:attrName>style.rotation</p:attrName>
                                        </p:attrNameLst>
                                      </p:cBhvr>
                                      <p:tavLst>
                                        <p:tav tm="0">
                                          <p:val>
                                            <p:fltVal val="-90"/>
                                          </p:val>
                                        </p:tav>
                                        <p:tav tm="100000">
                                          <p:val>
                                            <p:fltVal val="0"/>
                                          </p:val>
                                        </p:tav>
                                      </p:tavLst>
                                    </p:anim>
                                    <p:anim calcmode="lin" valueType="num">
                                      <p:cBhvr>
                                        <p:cTn id="33" dur="800" decel="100000" fill="hold"/>
                                        <p:tgtEl>
                                          <p:spTgt spid="17"/>
                                        </p:tgtEl>
                                        <p:attrNameLst>
                                          <p:attrName>ppt_x</p:attrName>
                                        </p:attrNameLst>
                                      </p:cBhvr>
                                      <p:tavLst>
                                        <p:tav tm="0">
                                          <p:val>
                                            <p:strVal val="#ppt_x+0.4"/>
                                          </p:val>
                                        </p:tav>
                                        <p:tav tm="100000">
                                          <p:val>
                                            <p:strVal val="#ppt_x-0.05"/>
                                          </p:val>
                                        </p:tav>
                                      </p:tavLst>
                                    </p:anim>
                                    <p:anim calcmode="lin" valueType="num">
                                      <p:cBhvr>
                                        <p:cTn id="34" dur="800" decel="100000" fill="hold"/>
                                        <p:tgtEl>
                                          <p:spTgt spid="1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grpId="0" nodeType="clickEffect">
                                  <p:stCondLst>
                                    <p:cond delay="0"/>
                                  </p:stCondLst>
                                  <p:childTnLst>
                                    <p:set>
                                      <p:cBhvr>
                                        <p:cTn id="40" dur="2000" fill="hold">
                                          <p:stCondLst>
                                            <p:cond delay="0"/>
                                          </p:stCondLst>
                                        </p:cTn>
                                        <p:tgtEl>
                                          <p:spTgt spid="100"/>
                                        </p:tgtEl>
                                        <p:attrNameLst>
                                          <p:attrName>style.visibility</p:attrName>
                                        </p:attrNameLst>
                                      </p:cBhvr>
                                      <p:to>
                                        <p:strVal val="visible"/>
                                      </p:to>
                                    </p:set>
                                    <p:anim calcmode="lin" valueType="num">
                                      <p:cBhvr additive="base">
                                        <p:cTn id="41" dur="2000"/>
                                        <p:tgtEl>
                                          <p:spTgt spid="100"/>
                                        </p:tgtEl>
                                        <p:attrNameLst>
                                          <p:attrName>ppt_x</p:attrName>
                                        </p:attrNameLst>
                                      </p:cBhvr>
                                      <p:tavLst>
                                        <p:tav tm="0">
                                          <p:val>
                                            <p:strVal val="#ppt_x+#ppt_w*1.125000"/>
                                          </p:val>
                                        </p:tav>
                                        <p:tav tm="100000">
                                          <p:val>
                                            <p:strVal val="#ppt_x"/>
                                          </p:val>
                                        </p:tav>
                                      </p:tavLst>
                                    </p:anim>
                                    <p:animEffect transition="in" filter="wipe(left)">
                                      <p:cBhvr>
                                        <p:cTn id="42" dur="20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2000" fill="hold">
                                          <p:stCondLst>
                                            <p:cond delay="0"/>
                                          </p:stCondLst>
                                        </p:cTn>
                                        <p:tgtEl>
                                          <p:spTgt spid="7"/>
                                        </p:tgtEl>
                                        <p:attrNameLst>
                                          <p:attrName>style.visibility</p:attrName>
                                        </p:attrNameLst>
                                      </p:cBhvr>
                                      <p:to>
                                        <p:strVal val="visible"/>
                                      </p:to>
                                    </p:set>
                                    <p:animEffect transition="in" filter="wipe(left)">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80">
                                          <p:stCondLst>
                                            <p:cond delay="0"/>
                                          </p:stCondLst>
                                        </p:cTn>
                                        <p:tgtEl>
                                          <p:spTgt spid="6"/>
                                        </p:tgtEl>
                                      </p:cBhvr>
                                    </p:animEffect>
                                    <p:anim calcmode="lin" valueType="num">
                                      <p:cBhvr>
                                        <p:cTn id="5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8" dur="26">
                                          <p:stCondLst>
                                            <p:cond delay="650"/>
                                          </p:stCondLst>
                                        </p:cTn>
                                        <p:tgtEl>
                                          <p:spTgt spid="6"/>
                                        </p:tgtEl>
                                      </p:cBhvr>
                                      <p:to x="100000" y="60000"/>
                                    </p:animScale>
                                    <p:animScale>
                                      <p:cBhvr>
                                        <p:cTn id="59" dur="166" decel="50000">
                                          <p:stCondLst>
                                            <p:cond delay="676"/>
                                          </p:stCondLst>
                                        </p:cTn>
                                        <p:tgtEl>
                                          <p:spTgt spid="6"/>
                                        </p:tgtEl>
                                      </p:cBhvr>
                                      <p:to x="100000" y="100000"/>
                                    </p:animScale>
                                    <p:animScale>
                                      <p:cBhvr>
                                        <p:cTn id="60" dur="26">
                                          <p:stCondLst>
                                            <p:cond delay="1312"/>
                                          </p:stCondLst>
                                        </p:cTn>
                                        <p:tgtEl>
                                          <p:spTgt spid="6"/>
                                        </p:tgtEl>
                                      </p:cBhvr>
                                      <p:to x="100000" y="80000"/>
                                    </p:animScale>
                                    <p:animScale>
                                      <p:cBhvr>
                                        <p:cTn id="61" dur="166" decel="50000">
                                          <p:stCondLst>
                                            <p:cond delay="1338"/>
                                          </p:stCondLst>
                                        </p:cTn>
                                        <p:tgtEl>
                                          <p:spTgt spid="6"/>
                                        </p:tgtEl>
                                      </p:cBhvr>
                                      <p:to x="100000" y="100000"/>
                                    </p:animScale>
                                    <p:animScale>
                                      <p:cBhvr>
                                        <p:cTn id="62" dur="26">
                                          <p:stCondLst>
                                            <p:cond delay="1642"/>
                                          </p:stCondLst>
                                        </p:cTn>
                                        <p:tgtEl>
                                          <p:spTgt spid="6"/>
                                        </p:tgtEl>
                                      </p:cBhvr>
                                      <p:to x="100000" y="90000"/>
                                    </p:animScale>
                                    <p:animScale>
                                      <p:cBhvr>
                                        <p:cTn id="63" dur="166" decel="50000">
                                          <p:stCondLst>
                                            <p:cond delay="1668"/>
                                          </p:stCondLst>
                                        </p:cTn>
                                        <p:tgtEl>
                                          <p:spTgt spid="6"/>
                                        </p:tgtEl>
                                      </p:cBhvr>
                                      <p:to x="100000" y="100000"/>
                                    </p:animScale>
                                    <p:animScale>
                                      <p:cBhvr>
                                        <p:cTn id="64" dur="26">
                                          <p:stCondLst>
                                            <p:cond delay="1808"/>
                                          </p:stCondLst>
                                        </p:cTn>
                                        <p:tgtEl>
                                          <p:spTgt spid="6"/>
                                        </p:tgtEl>
                                      </p:cBhvr>
                                      <p:to x="100000" y="95000"/>
                                    </p:animScale>
                                    <p:animScale>
                                      <p:cBhvr>
                                        <p:cTn id="65" dur="166" decel="50000">
                                          <p:stCondLst>
                                            <p:cond delay="1834"/>
                                          </p:stCondLst>
                                        </p:cTn>
                                        <p:tgtEl>
                                          <p:spTgt spid="6"/>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grpId="0" nodeType="clickEffect">
                                  <p:stCondLst>
                                    <p:cond delay="0"/>
                                  </p:stCondLst>
                                  <p:childTnLst>
                                    <p:set>
                                      <p:cBhvr>
                                        <p:cTn id="69" dur="1000" fill="hold">
                                          <p:stCondLst>
                                            <p:cond delay="0"/>
                                          </p:stCondLst>
                                        </p:cTn>
                                        <p:tgtEl>
                                          <p:spTgt spid="10"/>
                                        </p:tgtEl>
                                        <p:attrNameLst>
                                          <p:attrName>style.visibility</p:attrName>
                                        </p:attrNameLst>
                                      </p:cBhvr>
                                      <p:to>
                                        <p:strVal val="visible"/>
                                      </p:to>
                                    </p:set>
                                    <p:anim calcmode="lin" valueType="num">
                                      <p:cBhvr additive="base">
                                        <p:cTn id="70" dur="1000"/>
                                        <p:tgtEl>
                                          <p:spTgt spid="10"/>
                                        </p:tgtEl>
                                        <p:attrNameLst>
                                          <p:attrName>ppt_x</p:attrName>
                                        </p:attrNameLst>
                                      </p:cBhvr>
                                      <p:tavLst>
                                        <p:tav tm="0">
                                          <p:val>
                                            <p:strVal val="#ppt_x+#ppt_w*1.125000"/>
                                          </p:val>
                                        </p:tav>
                                        <p:tav tm="100000">
                                          <p:val>
                                            <p:strVal val="#ppt_x"/>
                                          </p:val>
                                        </p:tav>
                                      </p:tavLst>
                                    </p:anim>
                                    <p:animEffect transition="in" filter="wipe(left)">
                                      <p:cBhvr>
                                        <p:cTn id="71" dur="1000"/>
                                        <p:tgtEl>
                                          <p:spTgt spid="10"/>
                                        </p:tgtEl>
                                      </p:cBhvr>
                                    </p:animEffect>
                                  </p:childTnLst>
                                </p:cTn>
                              </p:par>
                            </p:childTnLst>
                          </p:cTn>
                        </p:par>
                        <p:par>
                          <p:cTn id="72" fill="hold">
                            <p:stCondLst>
                              <p:cond delay="1000"/>
                            </p:stCondLst>
                            <p:childTnLst>
                              <p:par>
                                <p:cTn id="73" presetID="12" presetClass="entr" presetSubtype="2" fill="hold" grpId="0" nodeType="afterEffect">
                                  <p:stCondLst>
                                    <p:cond delay="0"/>
                                  </p:stCondLst>
                                  <p:childTnLst>
                                    <p:set>
                                      <p:cBhvr>
                                        <p:cTn id="74" dur="1000" fill="hold">
                                          <p:stCondLst>
                                            <p:cond delay="0"/>
                                          </p:stCondLst>
                                        </p:cTn>
                                        <p:tgtEl>
                                          <p:spTgt spid="16"/>
                                        </p:tgtEl>
                                        <p:attrNameLst>
                                          <p:attrName>style.visibility</p:attrName>
                                        </p:attrNameLst>
                                      </p:cBhvr>
                                      <p:to>
                                        <p:strVal val="visible"/>
                                      </p:to>
                                    </p:set>
                                    <p:anim calcmode="lin" valueType="num">
                                      <p:cBhvr additive="base">
                                        <p:cTn id="75" dur="1000"/>
                                        <p:tgtEl>
                                          <p:spTgt spid="16"/>
                                        </p:tgtEl>
                                        <p:attrNameLst>
                                          <p:attrName>ppt_x</p:attrName>
                                        </p:attrNameLst>
                                      </p:cBhvr>
                                      <p:tavLst>
                                        <p:tav tm="0">
                                          <p:val>
                                            <p:strVal val="#ppt_x+#ppt_w*1.125000"/>
                                          </p:val>
                                        </p:tav>
                                        <p:tav tm="100000">
                                          <p:val>
                                            <p:strVal val="#ppt_x"/>
                                          </p:val>
                                        </p:tav>
                                      </p:tavLst>
                                    </p:anim>
                                    <p:animEffect transition="in" filter="wipe(left)">
                                      <p:cBhvr>
                                        <p:cTn id="76" dur="1000"/>
                                        <p:tgtEl>
                                          <p:spTgt spid="16"/>
                                        </p:tgtEl>
                                      </p:cBhvr>
                                    </p:animEffect>
                                  </p:childTnLst>
                                </p:cTn>
                              </p:par>
                            </p:childTnLst>
                          </p:cTn>
                        </p:par>
                        <p:par>
                          <p:cTn id="77" fill="hold">
                            <p:stCondLst>
                              <p:cond delay="2000"/>
                            </p:stCondLst>
                            <p:childTnLst>
                              <p:par>
                                <p:cTn id="78" presetID="12" presetClass="entr" presetSubtype="2" fill="hold" grpId="0" nodeType="afterEffect">
                                  <p:stCondLst>
                                    <p:cond delay="0"/>
                                  </p:stCondLst>
                                  <p:childTnLst>
                                    <p:set>
                                      <p:cBhvr>
                                        <p:cTn id="79" dur="1000" fill="hold">
                                          <p:stCondLst>
                                            <p:cond delay="0"/>
                                          </p:stCondLst>
                                        </p:cTn>
                                        <p:tgtEl>
                                          <p:spTgt spid="18"/>
                                        </p:tgtEl>
                                        <p:attrNameLst>
                                          <p:attrName>style.visibility</p:attrName>
                                        </p:attrNameLst>
                                      </p:cBhvr>
                                      <p:to>
                                        <p:strVal val="visible"/>
                                      </p:to>
                                    </p:set>
                                    <p:anim calcmode="lin" valueType="num">
                                      <p:cBhvr additive="base">
                                        <p:cTn id="80" dur="1000"/>
                                        <p:tgtEl>
                                          <p:spTgt spid="18"/>
                                        </p:tgtEl>
                                        <p:attrNameLst>
                                          <p:attrName>ppt_x</p:attrName>
                                        </p:attrNameLst>
                                      </p:cBhvr>
                                      <p:tavLst>
                                        <p:tav tm="0">
                                          <p:val>
                                            <p:strVal val="#ppt_x+#ppt_w*1.125000"/>
                                          </p:val>
                                        </p:tav>
                                        <p:tav tm="100000">
                                          <p:val>
                                            <p:strVal val="#ppt_x"/>
                                          </p:val>
                                        </p:tav>
                                      </p:tavLst>
                                    </p:anim>
                                    <p:animEffect transition="in" filter="wipe(left)">
                                      <p:cBhvr>
                                        <p:cTn id="81" dur="1000"/>
                                        <p:tgtEl>
                                          <p:spTgt spid="18"/>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000" fill="hold">
                                          <p:stCondLst>
                                            <p:cond delay="0"/>
                                          </p:stCondLst>
                                        </p:cTn>
                                        <p:tgtEl>
                                          <p:spTgt spid="19"/>
                                        </p:tgtEl>
                                        <p:attrNameLst>
                                          <p:attrName>style.visibility</p:attrName>
                                        </p:attrNameLst>
                                      </p:cBhvr>
                                      <p:to>
                                        <p:strVal val="visible"/>
                                      </p:to>
                                    </p:set>
                                    <p:anim calcmode="lin" valueType="num">
                                      <p:cBhvr additive="base">
                                        <p:cTn id="85" dur="1000"/>
                                        <p:tgtEl>
                                          <p:spTgt spid="19"/>
                                        </p:tgtEl>
                                        <p:attrNameLst>
                                          <p:attrName>ppt_x</p:attrName>
                                        </p:attrNameLst>
                                      </p:cBhvr>
                                      <p:tavLst>
                                        <p:tav tm="0">
                                          <p:val>
                                            <p:strVal val="#ppt_x+#ppt_w*1.125000"/>
                                          </p:val>
                                        </p:tav>
                                        <p:tav tm="100000">
                                          <p:val>
                                            <p:strVal val="#ppt_x"/>
                                          </p:val>
                                        </p:tav>
                                      </p:tavLst>
                                    </p:anim>
                                    <p:animEffect transition="in" filter="wipe(left)">
                                      <p:cBhvr>
                                        <p:cTn id="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P spid="100" grpId="0"/>
      <p:bldP spid="6" grpId="0"/>
      <p:bldP spid="10" grpId="0" bldLvl="0" animBg="1"/>
      <p:bldP spid="16" grpId="0" bldLvl="0" animBg="1"/>
      <p:bldP spid="18" grpId="0" bldLvl="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6200" y="4787900"/>
            <a:ext cx="5147310" cy="1124585"/>
          </a:xfrm>
          <a:prstGeom prst="rect">
            <a:avLst/>
          </a:prstGeom>
          <a:noFill/>
        </p:spPr>
        <p:txBody>
          <a:bodyPr wrap="square" rtlCol="0" anchor="t">
            <a:spAutoFit/>
          </a:bodyPr>
          <a:lstStyle/>
          <a:p>
            <a:pPr>
              <a:lnSpc>
                <a:spcPct val="120000"/>
              </a:lnSpc>
            </a:pP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印度神话中用人体不同地位比喻不同种姓，有什么寓意？</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5" name="组合 4"/>
          <p:cNvGrpSpPr/>
          <p:nvPr/>
        </p:nvGrpSpPr>
        <p:grpSpPr>
          <a:xfrm>
            <a:off x="1322705" y="993140"/>
            <a:ext cx="5170170" cy="3708400"/>
            <a:chOff x="2083" y="1564"/>
            <a:chExt cx="8142" cy="5840"/>
          </a:xfrm>
        </p:grpSpPr>
        <p:sp>
          <p:nvSpPr>
            <p:cNvPr id="100" name="文本框 99"/>
            <p:cNvSpPr txBox="1"/>
            <p:nvPr/>
          </p:nvSpPr>
          <p:spPr>
            <a:xfrm>
              <a:off x="2083" y="1564"/>
              <a:ext cx="8143" cy="5841"/>
            </a:xfrm>
            <a:prstGeom prst="rect">
              <a:avLst/>
            </a:prstGeom>
            <a:blipFill rotWithShape="1">
              <a:blip r:embed="rId1"/>
              <a:stretch>
                <a:fillRect/>
              </a:stretch>
            </a:blipFill>
            <a:ln w="9525">
              <a:noFill/>
            </a:ln>
          </p:spPr>
          <p:txBody>
            <a:bodyPr wrap="square">
              <a:spAutoFit/>
            </a:bodyPr>
            <a:lstStyle/>
            <a:p>
              <a:pPr indent="306070">
                <a:lnSpc>
                  <a:spcPct val="140000"/>
                </a:lnSpc>
              </a:pPr>
              <a:r>
                <a:rPr lang="en-US" altLang="zh-CN" sz="2400" b="1">
                  <a:solidFill>
                    <a:srgbClr val="0000FF"/>
                  </a:solidFill>
                  <a:latin typeface="微软雅黑" panose="020B0503020204020204" charset="-122"/>
                  <a:ea typeface="微软雅黑" panose="020B0503020204020204" charset="-122"/>
                  <a:cs typeface="微软雅黑" panose="020B0503020204020204" charset="-122"/>
                </a:rPr>
                <a:t>    </a:t>
              </a:r>
              <a:r>
                <a:rPr lang="zh-CN" sz="2400" b="1">
                  <a:solidFill>
                    <a:srgbClr val="0000FF"/>
                  </a:solidFill>
                  <a:latin typeface="微软雅黑" panose="020B0503020204020204" charset="-122"/>
                  <a:ea typeface="微软雅黑" panose="020B0503020204020204" charset="-122"/>
                  <a:cs typeface="微软雅黑" panose="020B0503020204020204" charset="-122"/>
                </a:rPr>
                <a:t>学思之窗</a:t>
              </a:r>
              <a:endParaRPr lang="zh-CN" sz="2400" b="1">
                <a:latin typeface="微软雅黑" panose="020B0503020204020204" charset="-122"/>
                <a:ea typeface="微软雅黑" panose="020B0503020204020204" charset="-122"/>
                <a:cs typeface="微软雅黑" panose="020B0503020204020204" charset="-122"/>
              </a:endParaRPr>
            </a:p>
            <a:p>
              <a:pPr indent="306070">
                <a:lnSpc>
                  <a:spcPct val="140000"/>
                </a:lnSpc>
              </a:pPr>
              <a:r>
                <a:rPr lang="zh-CN" sz="2400" b="1">
                  <a:latin typeface="微软雅黑" panose="020B0503020204020204" charset="-122"/>
                  <a:ea typeface="微软雅黑" panose="020B0503020204020204" charset="-122"/>
                  <a:cs typeface="微软雅黑" panose="020B0503020204020204" charset="-122"/>
                </a:rPr>
                <a:t>       当他们分割普鲁沙时，</a:t>
              </a:r>
              <a:r>
                <a:rPr lang="en-US" sz="2400" b="1">
                  <a:latin typeface="宋体" panose="02010600030101010101" pitchFamily="2" charset="-122"/>
                  <a:ea typeface="宋体" panose="02010600030101010101" pitchFamily="2"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其口为婆罗门，由其双臂造成罗惹尼耶，其双腿变成吠舍，从其双脚生出首陀罗。</a:t>
              </a:r>
              <a:r>
                <a:rPr lang="en-US" sz="2400" b="1">
                  <a:latin typeface="微软雅黑" panose="020B0503020204020204" charset="-122"/>
                  <a:ea typeface="微软雅黑" panose="020B0503020204020204" charset="-122"/>
                  <a:cs typeface="微软雅黑" panose="020B0503020204020204" charset="-122"/>
                </a:rPr>
                <a:t> </a:t>
              </a:r>
              <a:endParaRPr lang="en-US" sz="2400" b="1">
                <a:latin typeface="微软雅黑" panose="020B0503020204020204" charset="-122"/>
                <a:ea typeface="微软雅黑" panose="020B0503020204020204" charset="-122"/>
                <a:cs typeface="微软雅黑" panose="020B0503020204020204" charset="-122"/>
              </a:endParaRPr>
            </a:p>
            <a:p>
              <a:pPr indent="306070">
                <a:lnSpc>
                  <a:spcPct val="140000"/>
                </a:lnSpc>
              </a:pP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崔连仲等选译《古印度吠陀时代和列国时代史料选辑》</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4" name="图片 3" descr="图片128"/>
            <p:cNvPicPr>
              <a:picLocks noChangeAspect="1"/>
            </p:cNvPicPr>
            <p:nvPr/>
          </p:nvPicPr>
          <p:blipFill>
            <a:blip r:embed="rId2"/>
            <a:stretch>
              <a:fillRect/>
            </a:stretch>
          </p:blipFill>
          <p:spPr>
            <a:xfrm>
              <a:off x="2332" y="1812"/>
              <a:ext cx="674" cy="641"/>
            </a:xfrm>
            <a:prstGeom prst="rect">
              <a:avLst/>
            </a:prstGeom>
          </p:spPr>
        </p:pic>
      </p:grpSp>
      <p:grpSp>
        <p:nvGrpSpPr>
          <p:cNvPr id="7" name="组合 6"/>
          <p:cNvGrpSpPr/>
          <p:nvPr/>
        </p:nvGrpSpPr>
        <p:grpSpPr>
          <a:xfrm>
            <a:off x="6792595" y="993140"/>
            <a:ext cx="4085590" cy="4276090"/>
            <a:chOff x="10697" y="1564"/>
            <a:chExt cx="6434" cy="6734"/>
          </a:xfrm>
        </p:grpSpPr>
        <p:sp>
          <p:nvSpPr>
            <p:cNvPr id="3" name="文本框 2"/>
            <p:cNvSpPr txBox="1"/>
            <p:nvPr/>
          </p:nvSpPr>
          <p:spPr>
            <a:xfrm>
              <a:off x="10697" y="1564"/>
              <a:ext cx="6435" cy="6734"/>
            </a:xfrm>
            <a:prstGeom prst="rect">
              <a:avLst/>
            </a:prstGeom>
            <a:blipFill rotWithShape="1">
              <a:blip r:embed="rId1"/>
              <a:stretch>
                <a:fillRect/>
              </a:stretch>
            </a:blipFill>
            <a:ln w="9525">
              <a:noFill/>
            </a:ln>
          </p:spPr>
          <p:txBody>
            <a:bodyPr wrap="square">
              <a:spAutoFit/>
            </a:bodyPr>
            <a:lstStyle/>
            <a:p>
              <a:pPr lvl="0" indent="306070" algn="l">
                <a:lnSpc>
                  <a:spcPct val="170000"/>
                </a:lnSpc>
                <a:buClrTx/>
                <a:buSzTx/>
                <a:buFontTx/>
              </a:pPr>
              <a:r>
                <a:rPr lang="en-US" altLang="zh-CN" sz="2400" b="1">
                  <a:solidFill>
                    <a:srgbClr val="0000FF"/>
                  </a:solidFill>
                  <a:latin typeface="微软雅黑" panose="020B0503020204020204" charset="-122"/>
                  <a:ea typeface="微软雅黑" panose="020B0503020204020204" charset="-122"/>
                  <a:cs typeface="微软雅黑" panose="020B0503020204020204" charset="-122"/>
                  <a:sym typeface="+mn-ea"/>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史料阅读</a:t>
              </a:r>
              <a:endParaRPr lang="zh-CN" sz="2400" b="1">
                <a:solidFill>
                  <a:srgbClr val="0000FF"/>
                </a:solidFill>
                <a:latin typeface="微软雅黑" panose="020B0503020204020204" charset="-122"/>
                <a:ea typeface="微软雅黑" panose="020B0503020204020204" charset="-122"/>
                <a:cs typeface="微软雅黑" panose="020B0503020204020204" charset="-122"/>
                <a:sym typeface="+mn-ea"/>
              </a:endParaRPr>
            </a:p>
            <a:p>
              <a:pPr lvl="0" indent="306070" algn="l">
                <a:lnSpc>
                  <a:spcPct val="170000"/>
                </a:lnSpc>
                <a:buClrTx/>
                <a:buSzTx/>
                <a:buFontTx/>
              </a:pPr>
              <a:r>
                <a:rPr lang="zh-CN" sz="2400" b="1">
                  <a:solidFill>
                    <a:srgbClr val="0000FF"/>
                  </a:solidFill>
                  <a:latin typeface="微软雅黑" panose="020B0503020204020204" charset="-122"/>
                  <a:ea typeface="微软雅黑" panose="020B0503020204020204" charset="-122"/>
                  <a:cs typeface="微软雅黑" panose="020B0503020204020204" charset="-122"/>
                  <a:sym typeface="+mn-ea"/>
                </a:rPr>
                <a:t>    </a:t>
              </a:r>
              <a:r>
                <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平民政体指的是贫穷而又占多数的自由人执掌着政权，寡头政体指的是贵族而又占少数的富人执掌着政权。</a:t>
              </a:r>
              <a:endParaRPr lang="zh-CN"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lvl="0" indent="306070" algn="l">
                <a:lnSpc>
                  <a:spcPct val="170000"/>
                </a:lnSpc>
                <a:buClrTx/>
                <a:buSzTx/>
                <a:buFontTx/>
              </a:pPr>
              <a:r>
                <a:rPr lang="zh-CN" sz="2000" b="1">
                  <a:solidFill>
                    <a:schemeClr val="tx1"/>
                  </a:solidFill>
                  <a:latin typeface="微软雅黑" panose="020B0503020204020204" charset="-122"/>
                  <a:ea typeface="微软雅黑" panose="020B0503020204020204" charset="-122"/>
                  <a:cs typeface="微软雅黑" panose="020B0503020204020204" charset="-122"/>
                  <a:sym typeface="+mn-ea"/>
                </a:rPr>
                <a:t>         ——［古希腊］亚里士多德著，颜一等译《政治学》 </a:t>
              </a:r>
              <a:endParaRPr lang="zh-CN" sz="20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descr="图片183"/>
            <p:cNvPicPr>
              <a:picLocks noChangeAspect="1"/>
            </p:cNvPicPr>
            <p:nvPr/>
          </p:nvPicPr>
          <p:blipFill>
            <a:blip r:embed="rId3"/>
            <a:stretch>
              <a:fillRect/>
            </a:stretch>
          </p:blipFill>
          <p:spPr>
            <a:xfrm>
              <a:off x="10875" y="1909"/>
              <a:ext cx="714" cy="735"/>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83030" y="1222375"/>
            <a:ext cx="4598035" cy="4274820"/>
          </a:xfrm>
          <a:prstGeom prst="rect">
            <a:avLst/>
          </a:prstGeom>
          <a:noFill/>
          <a:ln w="9525">
            <a:noFill/>
          </a:ln>
        </p:spPr>
        <p:txBody>
          <a:bodyPr wrap="square">
            <a:spAutoFit/>
          </a:bodyPr>
          <a:lstStyle/>
          <a:p>
            <a:pPr indent="304800">
              <a:lnSpc>
                <a:spcPct val="170000"/>
              </a:lnSpc>
            </a:pPr>
            <a:r>
              <a:rPr lang="en-US" altLang="zh-CN" sz="3200" b="1">
                <a:latin typeface="微软雅黑" panose="020B0503020204020204" charset="-122"/>
                <a:ea typeface="微软雅黑" panose="020B0503020204020204" charset="-122"/>
              </a:rPr>
              <a:t>    </a:t>
            </a:r>
            <a:r>
              <a:rPr lang="zh-CN" sz="3200" b="1">
                <a:solidFill>
                  <a:srgbClr val="0000FF"/>
                </a:solidFill>
                <a:latin typeface="微软雅黑" panose="020B0503020204020204" charset="-122"/>
                <a:ea typeface="微软雅黑" panose="020B0503020204020204" charset="-122"/>
              </a:rPr>
              <a:t>思考点</a:t>
            </a:r>
            <a:endParaRPr lang="zh-CN" sz="3200" b="1">
              <a:latin typeface="微软雅黑" panose="020B0503020204020204" charset="-122"/>
              <a:ea typeface="微软雅黑" panose="020B0503020204020204" charset="-122"/>
            </a:endParaRPr>
          </a:p>
          <a:p>
            <a:pPr indent="304800">
              <a:lnSpc>
                <a:spcPct val="170000"/>
              </a:lnSpc>
            </a:pPr>
            <a:r>
              <a:rPr lang="zh-CN" sz="3200" b="1">
                <a:latin typeface="微软雅黑" panose="020B0503020204020204" charset="-122"/>
                <a:ea typeface="微软雅黑" panose="020B0503020204020204" charset="-122"/>
              </a:rPr>
              <a:t>       </a:t>
            </a:r>
            <a:r>
              <a:rPr lang="zh-CN" sz="3200" b="1">
                <a:solidFill>
                  <a:srgbClr val="FF0000"/>
                </a:solidFill>
                <a:latin typeface="微软雅黑" panose="020B0503020204020204" charset="-122"/>
                <a:ea typeface="微软雅黑" panose="020B0503020204020204" charset="-122"/>
              </a:rPr>
              <a:t>古代西亚的两河流域和埃及的尼罗河流域的自然环境如何影响了它们各自文化的特点？</a:t>
            </a:r>
            <a:endParaRPr lang="zh-CN" altLang="en-US" sz="3200" b="1">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6315710" y="1061720"/>
            <a:ext cx="4556125" cy="4887595"/>
          </a:xfrm>
          <a:prstGeom prst="rect">
            <a:avLst/>
          </a:prstGeom>
          <a:blipFill rotWithShape="1">
            <a:blip r:embed="rId1"/>
            <a:stretch>
              <a:fillRect/>
            </a:stretch>
          </a:blipFill>
          <a:ln w="9525">
            <a:noFill/>
          </a:ln>
        </p:spPr>
        <p:txBody>
          <a:bodyPr wrap="square">
            <a:spAutoFit/>
          </a:bodyPr>
          <a:lstStyle/>
          <a:p>
            <a:pPr indent="306070">
              <a:lnSpc>
                <a:spcPct val="13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知识回顾</a:t>
            </a: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r>
              <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rPr>
              <a:t>古代中国文明</a:t>
            </a: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indent="306070" algn="ctr">
              <a:lnSpc>
                <a:spcPct val="130000"/>
              </a:lnSpc>
            </a:pP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圆角矩形 3"/>
          <p:cNvSpPr/>
          <p:nvPr/>
        </p:nvSpPr>
        <p:spPr>
          <a:xfrm>
            <a:off x="6560185" y="2127250"/>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zh-CN" sz="2400" b="1">
                <a:solidFill>
                  <a:schemeClr val="bg1"/>
                </a:solidFill>
                <a:latin typeface="微软雅黑" panose="020B0503020204020204" charset="-122"/>
                <a:ea typeface="微软雅黑" panose="020B0503020204020204" charset="-122"/>
                <a:sym typeface="+mn-ea"/>
              </a:rPr>
              <a:t>自然</a:t>
            </a:r>
            <a:endParaRPr lang="zh-CN" sz="2400" b="1">
              <a:solidFill>
                <a:schemeClr val="bg1"/>
              </a:solidFill>
              <a:latin typeface="微软雅黑" panose="020B0503020204020204" charset="-122"/>
              <a:ea typeface="微软雅黑" panose="020B0503020204020204" charset="-122"/>
            </a:endParaRPr>
          </a:p>
          <a:p>
            <a:pPr indent="0" algn="ctr"/>
            <a:r>
              <a:rPr lang="zh-CN" sz="2400" b="1">
                <a:solidFill>
                  <a:schemeClr val="bg1"/>
                </a:solidFill>
                <a:latin typeface="微软雅黑" panose="020B0503020204020204" charset="-122"/>
                <a:ea typeface="微软雅黑" panose="020B0503020204020204" charset="-122"/>
                <a:sym typeface="+mn-ea"/>
              </a:rPr>
              <a:t>环境</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5" name="圆角矩形 4"/>
          <p:cNvSpPr/>
          <p:nvPr/>
        </p:nvSpPr>
        <p:spPr>
          <a:xfrm>
            <a:off x="6570345" y="3097530"/>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文明进程</a:t>
            </a:r>
            <a:endParaRPr lang="zh-CN" sz="2400" b="1">
              <a:solidFill>
                <a:schemeClr val="bg1"/>
              </a:solidFill>
              <a:latin typeface="微软雅黑" panose="020B0503020204020204" charset="-122"/>
              <a:ea typeface="微软雅黑" panose="020B0503020204020204" charset="-122"/>
              <a:sym typeface="+mn-ea"/>
            </a:endParaRPr>
          </a:p>
        </p:txBody>
      </p:sp>
      <p:sp>
        <p:nvSpPr>
          <p:cNvPr id="6" name="圆角矩形 5"/>
          <p:cNvSpPr/>
          <p:nvPr/>
        </p:nvSpPr>
        <p:spPr>
          <a:xfrm>
            <a:off x="6560185" y="4017645"/>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政治文明</a:t>
            </a:r>
            <a:endParaRPr lang="zh-CN" sz="2400" b="1">
              <a:solidFill>
                <a:schemeClr val="bg1"/>
              </a:solidFill>
              <a:latin typeface="微软雅黑" panose="020B0503020204020204" charset="-122"/>
              <a:ea typeface="微软雅黑" panose="020B0503020204020204" charset="-122"/>
              <a:sym typeface="+mn-ea"/>
            </a:endParaRPr>
          </a:p>
        </p:txBody>
      </p:sp>
      <p:sp>
        <p:nvSpPr>
          <p:cNvPr id="17" name="圆角矩形 16"/>
          <p:cNvSpPr/>
          <p:nvPr/>
        </p:nvSpPr>
        <p:spPr>
          <a:xfrm>
            <a:off x="6560185" y="4974590"/>
            <a:ext cx="920750" cy="83502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文化成就</a:t>
            </a:r>
            <a:endParaRPr lang="zh-CN" sz="2400"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8467725" y="2127250"/>
            <a:ext cx="1830070" cy="1938020"/>
          </a:xfrm>
          <a:prstGeom prst="rect">
            <a:avLst/>
          </a:prstGeom>
          <a:noFill/>
        </p:spPr>
        <p:txBody>
          <a:bodyPr wrap="square" rtlCol="0">
            <a:spAutoFit/>
          </a:bodyPr>
          <a:lstStyle/>
          <a:p>
            <a:pPr algn="ctr"/>
            <a:r>
              <a:rPr lang="zh-CN" altLang="en-US" sz="1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a:t>
            </a:r>
            <a:endParaRPr lang="zh-CN" altLang="en-US" sz="1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8" name="文本框 7"/>
          <p:cNvSpPr txBox="1"/>
          <p:nvPr/>
        </p:nvSpPr>
        <p:spPr>
          <a:xfrm>
            <a:off x="7794625" y="3866515"/>
            <a:ext cx="2766695" cy="1770380"/>
          </a:xfrm>
          <a:prstGeom prst="rect">
            <a:avLst/>
          </a:prstGeom>
          <a:noFill/>
        </p:spPr>
        <p:txBody>
          <a:bodyPr wrap="square" rtlCol="0">
            <a:spAutoFit/>
          </a:bodyPr>
          <a:lstStyle/>
          <a:p>
            <a:pPr>
              <a:lnSpc>
                <a:spcPct val="130000"/>
              </a:lnSpc>
            </a:pPr>
            <a:r>
              <a:rPr lang="zh-CN" altLang="en-US" sz="2800" b="1">
                <a:latin typeface="华文行楷" panose="02010800040101010101" charset="-122"/>
                <a:ea typeface="华文行楷" panose="02010800040101010101" charset="-122"/>
              </a:rPr>
              <a:t>根据已学过的中国历史知识概括相关问题</a:t>
            </a:r>
            <a:endParaRPr lang="zh-CN" altLang="en-US" sz="2800" b="1">
              <a:latin typeface="华文行楷" panose="02010800040101010101" charset="-122"/>
              <a:ea typeface="华文行楷"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800" decel="100000"/>
                                        <p:tgtEl>
                                          <p:spTgt spid="100"/>
                                        </p:tgtEl>
                                      </p:cBhvr>
                                    </p:animEffect>
                                    <p:anim calcmode="lin" valueType="num">
                                      <p:cBhvr>
                                        <p:cTn id="8" dur="800" decel="100000" fill="hold"/>
                                        <p:tgtEl>
                                          <p:spTgt spid="100"/>
                                        </p:tgtEl>
                                        <p:attrNameLst>
                                          <p:attrName>style.rotation</p:attrName>
                                        </p:attrNameLst>
                                      </p:cBhvr>
                                      <p:tavLst>
                                        <p:tav tm="0">
                                          <p:val>
                                            <p:fltVal val="-90"/>
                                          </p:val>
                                        </p:tav>
                                        <p:tav tm="100000">
                                          <p:val>
                                            <p:fltVal val="0"/>
                                          </p:val>
                                        </p:tav>
                                      </p:tavLst>
                                    </p:anim>
                                    <p:anim calcmode="lin" valueType="num">
                                      <p:cBhvr>
                                        <p:cTn id="9" dur="800" decel="100000" fill="hold"/>
                                        <p:tgtEl>
                                          <p:spTgt spid="100"/>
                                        </p:tgtEl>
                                        <p:attrNameLst>
                                          <p:attrName>ppt_x</p:attrName>
                                        </p:attrNameLst>
                                      </p:cBhvr>
                                      <p:tavLst>
                                        <p:tav tm="0">
                                          <p:val>
                                            <p:strVal val="#ppt_x+0.4"/>
                                          </p:val>
                                        </p:tav>
                                        <p:tav tm="100000">
                                          <p:val>
                                            <p:strVal val="#ppt_x-0.05"/>
                                          </p:val>
                                        </p:tav>
                                      </p:tavLst>
                                    </p:anim>
                                    <p:anim calcmode="lin" valueType="num">
                                      <p:cBhvr>
                                        <p:cTn id="10" dur="800" decel="100000" fill="hold"/>
                                        <p:tgtEl>
                                          <p:spTgt spid="1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2000" fill="hold">
                                          <p:stCondLst>
                                            <p:cond delay="0"/>
                                          </p:stCondLst>
                                        </p:cTn>
                                        <p:tgtEl>
                                          <p:spTgt spid="4"/>
                                        </p:tgtEl>
                                        <p:attrNameLst>
                                          <p:attrName>style.visibility</p:attrName>
                                        </p:attrNameLst>
                                      </p:cBhvr>
                                      <p:to>
                                        <p:strVal val="visible"/>
                                      </p:to>
                                    </p:set>
                                    <p:anim calcmode="lin" valueType="num">
                                      <p:cBhvr additive="base">
                                        <p:cTn id="22" dur="2000"/>
                                        <p:tgtEl>
                                          <p:spTgt spid="4"/>
                                        </p:tgtEl>
                                        <p:attrNameLst>
                                          <p:attrName>ppt_x</p:attrName>
                                        </p:attrNameLst>
                                      </p:cBhvr>
                                      <p:tavLst>
                                        <p:tav tm="0">
                                          <p:val>
                                            <p:strVal val="#ppt_x+#ppt_w*1.125000"/>
                                          </p:val>
                                        </p:tav>
                                        <p:tav tm="100000">
                                          <p:val>
                                            <p:strVal val="#ppt_x"/>
                                          </p:val>
                                        </p:tav>
                                      </p:tavLst>
                                    </p:anim>
                                    <p:animEffect transition="in" filter="wipe(left)">
                                      <p:cBhvr>
                                        <p:cTn id="23" dur="2000"/>
                                        <p:tgtEl>
                                          <p:spTgt spid="4"/>
                                        </p:tgtEl>
                                      </p:cBhvr>
                                    </p:animEffect>
                                  </p:childTnLst>
                                </p:cTn>
                              </p:par>
                              <p:par>
                                <p:cTn id="24" presetID="12" presetClass="entr" presetSubtype="2" fill="hold" grpId="0" nodeType="withEffect">
                                  <p:stCondLst>
                                    <p:cond delay="0"/>
                                  </p:stCondLst>
                                  <p:childTnLst>
                                    <p:set>
                                      <p:cBhvr>
                                        <p:cTn id="25" dur="2000" fill="hold">
                                          <p:stCondLst>
                                            <p:cond delay="0"/>
                                          </p:stCondLst>
                                        </p:cTn>
                                        <p:tgtEl>
                                          <p:spTgt spid="5"/>
                                        </p:tgtEl>
                                        <p:attrNameLst>
                                          <p:attrName>style.visibility</p:attrName>
                                        </p:attrNameLst>
                                      </p:cBhvr>
                                      <p:to>
                                        <p:strVal val="visible"/>
                                      </p:to>
                                    </p:set>
                                    <p:anim calcmode="lin" valueType="num">
                                      <p:cBhvr additive="base">
                                        <p:cTn id="26" dur="2000"/>
                                        <p:tgtEl>
                                          <p:spTgt spid="5"/>
                                        </p:tgtEl>
                                        <p:attrNameLst>
                                          <p:attrName>ppt_x</p:attrName>
                                        </p:attrNameLst>
                                      </p:cBhvr>
                                      <p:tavLst>
                                        <p:tav tm="0">
                                          <p:val>
                                            <p:strVal val="#ppt_x+#ppt_w*1.125000"/>
                                          </p:val>
                                        </p:tav>
                                        <p:tav tm="100000">
                                          <p:val>
                                            <p:strVal val="#ppt_x"/>
                                          </p:val>
                                        </p:tav>
                                      </p:tavLst>
                                    </p:anim>
                                    <p:animEffect transition="in" filter="wipe(left)">
                                      <p:cBhvr>
                                        <p:cTn id="27" dur="2000"/>
                                        <p:tgtEl>
                                          <p:spTgt spid="5"/>
                                        </p:tgtEl>
                                      </p:cBhvr>
                                    </p:animEffect>
                                  </p:childTnLst>
                                </p:cTn>
                              </p:par>
                              <p:par>
                                <p:cTn id="28" presetID="12" presetClass="entr" presetSubtype="2" fill="hold" grpId="0" nodeType="withEffect">
                                  <p:stCondLst>
                                    <p:cond delay="0"/>
                                  </p:stCondLst>
                                  <p:childTnLst>
                                    <p:set>
                                      <p:cBhvr>
                                        <p:cTn id="29" dur="2000" fill="hold">
                                          <p:stCondLst>
                                            <p:cond delay="0"/>
                                          </p:stCondLst>
                                        </p:cTn>
                                        <p:tgtEl>
                                          <p:spTgt spid="6"/>
                                        </p:tgtEl>
                                        <p:attrNameLst>
                                          <p:attrName>style.visibility</p:attrName>
                                        </p:attrNameLst>
                                      </p:cBhvr>
                                      <p:to>
                                        <p:strVal val="visible"/>
                                      </p:to>
                                    </p:set>
                                    <p:anim calcmode="lin" valueType="num">
                                      <p:cBhvr additive="base">
                                        <p:cTn id="30" dur="2000"/>
                                        <p:tgtEl>
                                          <p:spTgt spid="6"/>
                                        </p:tgtEl>
                                        <p:attrNameLst>
                                          <p:attrName>ppt_x</p:attrName>
                                        </p:attrNameLst>
                                      </p:cBhvr>
                                      <p:tavLst>
                                        <p:tav tm="0">
                                          <p:val>
                                            <p:strVal val="#ppt_x+#ppt_w*1.125000"/>
                                          </p:val>
                                        </p:tav>
                                        <p:tav tm="100000">
                                          <p:val>
                                            <p:strVal val="#ppt_x"/>
                                          </p:val>
                                        </p:tav>
                                      </p:tavLst>
                                    </p:anim>
                                    <p:animEffect transition="in" filter="wipe(left)">
                                      <p:cBhvr>
                                        <p:cTn id="31" dur="2000"/>
                                        <p:tgtEl>
                                          <p:spTgt spid="6"/>
                                        </p:tgtEl>
                                      </p:cBhvr>
                                    </p:animEffect>
                                  </p:childTnLst>
                                </p:cTn>
                              </p:par>
                              <p:par>
                                <p:cTn id="32" presetID="12" presetClass="entr" presetSubtype="2" fill="hold" grpId="0" nodeType="withEffect">
                                  <p:stCondLst>
                                    <p:cond delay="0"/>
                                  </p:stCondLst>
                                  <p:childTnLst>
                                    <p:set>
                                      <p:cBhvr>
                                        <p:cTn id="33" dur="2000" fill="hold">
                                          <p:stCondLst>
                                            <p:cond delay="0"/>
                                          </p:stCondLst>
                                        </p:cTn>
                                        <p:tgtEl>
                                          <p:spTgt spid="17"/>
                                        </p:tgtEl>
                                        <p:attrNameLst>
                                          <p:attrName>style.visibility</p:attrName>
                                        </p:attrNameLst>
                                      </p:cBhvr>
                                      <p:to>
                                        <p:strVal val="visible"/>
                                      </p:to>
                                    </p:set>
                                    <p:anim calcmode="lin" valueType="num">
                                      <p:cBhvr additive="base">
                                        <p:cTn id="34" dur="2000"/>
                                        <p:tgtEl>
                                          <p:spTgt spid="17"/>
                                        </p:tgtEl>
                                        <p:attrNameLst>
                                          <p:attrName>ppt_x</p:attrName>
                                        </p:attrNameLst>
                                      </p:cBhvr>
                                      <p:tavLst>
                                        <p:tav tm="0">
                                          <p:val>
                                            <p:strVal val="#ppt_x+#ppt_w*1.125000"/>
                                          </p:val>
                                        </p:tav>
                                        <p:tav tm="100000">
                                          <p:val>
                                            <p:strVal val="#ppt_x"/>
                                          </p:val>
                                        </p:tav>
                                      </p:tavLst>
                                    </p:anim>
                                    <p:animEffect transition="in" filter="wipe(left)">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4" grpId="0"/>
      <p:bldP spid="5" grpId="0"/>
      <p:bldP spid="6" grpId="0"/>
      <p:bldP spid="17"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2"/>
          <p:cNvGrpSpPr/>
          <p:nvPr/>
        </p:nvGrpSpPr>
        <p:grpSpPr>
          <a:xfrm>
            <a:off x="-130175" y="-1098550"/>
            <a:ext cx="14582775" cy="3211513"/>
            <a:chOff x="234866" y="-368968"/>
            <a:chExt cx="14582900" cy="3211857"/>
          </a:xfrm>
        </p:grpSpPr>
        <p:pic>
          <p:nvPicPr>
            <p:cNvPr id="16396" name="图片 6"/>
            <p:cNvPicPr>
              <a:picLocks noChangeAspect="1"/>
            </p:cNvPicPr>
            <p:nvPr/>
          </p:nvPicPr>
          <p:blipFill>
            <a:blip r:embed="rId1"/>
            <a:stretch>
              <a:fillRect/>
            </a:stretch>
          </p:blipFill>
          <p:spPr>
            <a:xfrm>
              <a:off x="237025" y="-1899"/>
              <a:ext cx="4187988" cy="2139925"/>
            </a:xfrm>
            <a:prstGeom prst="rect">
              <a:avLst/>
            </a:prstGeom>
            <a:noFill/>
            <a:ln>
              <a:miter lim="800000"/>
              <a:headEnd/>
              <a:tailEnd/>
            </a:ln>
          </p:spPr>
        </p:pic>
        <p:pic>
          <p:nvPicPr>
            <p:cNvPr id="16397" name="图片 8"/>
            <p:cNvPicPr>
              <a:picLocks noChangeAspect="1"/>
            </p:cNvPicPr>
            <p:nvPr/>
          </p:nvPicPr>
          <p:blipFill>
            <a:blip r:embed="rId2"/>
            <a:stretch>
              <a:fillRect/>
            </a:stretch>
          </p:blipFill>
          <p:spPr>
            <a:xfrm>
              <a:off x="3498413" y="-1899"/>
              <a:ext cx="5583984" cy="2847137"/>
            </a:xfrm>
            <a:prstGeom prst="rect">
              <a:avLst/>
            </a:prstGeom>
            <a:noFill/>
            <a:ln>
              <a:miter lim="800000"/>
              <a:headEnd/>
              <a:tailEnd/>
            </a:ln>
          </p:spPr>
        </p:pic>
        <p:pic>
          <p:nvPicPr>
            <p:cNvPr id="16398" name="图片 9"/>
            <p:cNvPicPr>
              <a:picLocks noChangeAspect="1"/>
            </p:cNvPicPr>
            <p:nvPr/>
          </p:nvPicPr>
          <p:blipFill>
            <a:blip r:embed="rId1"/>
            <a:stretch>
              <a:fillRect/>
            </a:stretch>
          </p:blipFill>
          <p:spPr>
            <a:xfrm>
              <a:off x="7692497" y="-26285"/>
              <a:ext cx="4187988" cy="2139925"/>
            </a:xfrm>
            <a:prstGeom prst="rect">
              <a:avLst/>
            </a:prstGeom>
            <a:noFill/>
            <a:ln>
              <a:miter lim="800000"/>
              <a:headEnd/>
              <a:tailEnd/>
            </a:ln>
          </p:spPr>
        </p:pic>
        <p:pic>
          <p:nvPicPr>
            <p:cNvPr id="16399" name="图片 11"/>
            <p:cNvPicPr>
              <a:picLocks noChangeAspect="1"/>
            </p:cNvPicPr>
            <p:nvPr/>
          </p:nvPicPr>
          <p:blipFill>
            <a:blip r:embed="rId3"/>
            <a:stretch>
              <a:fillRect/>
            </a:stretch>
          </p:blipFill>
          <p:spPr>
            <a:xfrm>
              <a:off x="10624698" y="-367698"/>
              <a:ext cx="4194084" cy="2133829"/>
            </a:xfrm>
            <a:prstGeom prst="rect">
              <a:avLst/>
            </a:prstGeom>
            <a:noFill/>
            <a:ln>
              <a:miter lim="800000"/>
              <a:headEnd/>
              <a:tailEnd/>
            </a:ln>
          </p:spPr>
        </p:pic>
      </p:grpSp>
      <p:sp>
        <p:nvSpPr>
          <p:cNvPr id="16387" name="文本框 1"/>
          <p:cNvSpPr/>
          <p:nvPr/>
        </p:nvSpPr>
        <p:spPr>
          <a:xfrm>
            <a:off x="182880" y="-317"/>
            <a:ext cx="12192000" cy="768350"/>
          </a:xfrm>
          <a:prstGeom prst="rect">
            <a:avLst/>
          </a:prstGeom>
          <a:solidFill>
            <a:schemeClr val="bg1">
              <a:alpha val="76077"/>
            </a:schemeClr>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eaLnBrk="1" hangingPunct="1"/>
            <a:r>
              <a:rPr lang="zh-CN" altLang="en-US" sz="4400" b="1">
                <a:solidFill>
                  <a:srgbClr val="FF0000"/>
                </a:solidFill>
                <a:latin typeface="微软雅黑" panose="020B0503020204020204" charset="-122"/>
                <a:ea typeface="微软雅黑" panose="020B0503020204020204" charset="-122"/>
              </a:rPr>
              <a:t>第</a:t>
            </a:r>
            <a:r>
              <a:rPr lang="en-US" altLang="zh-CN" sz="4400" b="1">
                <a:solidFill>
                  <a:srgbClr val="FF0000"/>
                </a:solidFill>
                <a:latin typeface="微软雅黑" panose="020B0503020204020204" charset="-122"/>
                <a:ea typeface="微软雅黑" panose="020B0503020204020204" charset="-122"/>
              </a:rPr>
              <a:t>1</a:t>
            </a:r>
            <a:r>
              <a:rPr lang="zh-CN" altLang="en-US" sz="4400" b="1">
                <a:solidFill>
                  <a:srgbClr val="FF0000"/>
                </a:solidFill>
                <a:latin typeface="微软雅黑" panose="020B0503020204020204" charset="-122"/>
                <a:ea typeface="微软雅黑" panose="020B0503020204020204" charset="-122"/>
              </a:rPr>
              <a:t>课   文明的产生与早期发展</a:t>
            </a:r>
            <a:endParaRPr lang="zh-CN" altLang="en-US" sz="4400" b="1">
              <a:solidFill>
                <a:srgbClr val="FF0000"/>
              </a:solidFill>
              <a:latin typeface="微软雅黑" panose="020B0503020204020204" charset="-122"/>
              <a:ea typeface="微软雅黑" panose="020B0503020204020204" charset="-122"/>
            </a:endParaRPr>
          </a:p>
        </p:txBody>
      </p:sp>
      <p:sp>
        <p:nvSpPr>
          <p:cNvPr id="16388" name="文本框 99"/>
          <p:cNvSpPr txBox="1"/>
          <p:nvPr/>
        </p:nvSpPr>
        <p:spPr>
          <a:xfrm>
            <a:off x="726440" y="1444625"/>
            <a:ext cx="2667000" cy="3969385"/>
          </a:xfrm>
          <a:prstGeom prst="rect">
            <a:avLst/>
          </a:prstGeom>
          <a:noFill/>
          <a:ln w="9525">
            <a:noFill/>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342900" marR="0" lvl="0" indent="-342900" eaLnBrk="1" hangingPunct="1">
              <a:buFont typeface="Wingdings" panose="05000000000000000000" pitchFamily="2" charset="2"/>
              <a:buChar char="u"/>
            </a:pPr>
            <a:r>
              <a:rPr sz="2800" b="1" spc="0">
                <a:solidFill>
                  <a:srgbClr val="0000FF"/>
                </a:solidFill>
                <a:latin typeface="微软雅黑" panose="020B0503020204020204" charset="-122"/>
                <a:ea typeface="微软雅黑" panose="020B0503020204020204" charset="-122"/>
                <a:sym typeface="+mn-ea"/>
              </a:rPr>
              <a:t>课程标准：</a:t>
            </a:r>
            <a:endParaRPr lang="zh-CN" altLang="en-US" sz="2800" b="1">
              <a:solidFill>
                <a:srgbClr val="0000FF"/>
              </a:solidFill>
              <a:latin typeface="微软雅黑" panose="020B0503020204020204" charset="-122"/>
              <a:ea typeface="微软雅黑" panose="020B0503020204020204" charset="-122"/>
            </a:endParaRPr>
          </a:p>
          <a:p>
            <a:pPr marL="0" marR="0" lvl="0" indent="0" eaLnBrk="1" hangingPunct="1"/>
            <a:r>
              <a:rPr lang="en-US" altLang="zh-CN" sz="2800" b="1" spc="0">
                <a:latin typeface="微软雅黑" panose="020B0503020204020204" charset="-122"/>
                <a:ea typeface="微软雅黑" panose="020B0503020204020204" charset="-122"/>
              </a:rPr>
              <a:t>1.</a:t>
            </a:r>
            <a:r>
              <a:rPr lang="en-US" altLang="zh-CN" sz="2800" b="1" spc="0">
                <a:latin typeface="微软雅黑" panose="020B0503020204020204" charset="-122"/>
                <a:ea typeface="微软雅黑" panose="020B0503020204020204" charset="-122"/>
              </a:rPr>
              <a:t>知道早期人类文明的产生</a:t>
            </a:r>
            <a:r>
              <a:rPr lang="zh-CN" altLang="en-US" sz="2800" b="1" spc="0">
                <a:latin typeface="微软雅黑" panose="020B0503020204020204" charset="-122"/>
                <a:ea typeface="微软雅黑" panose="020B0503020204020204" charset="-122"/>
              </a:rPr>
              <a:t>。</a:t>
            </a:r>
            <a:r>
              <a:rPr lang="zh-CN" altLang="en-US" sz="2800" b="1" spc="0">
                <a:latin typeface="微软雅黑" panose="020B0503020204020204" charset="-122"/>
                <a:ea typeface="微软雅黑" panose="020B0503020204020204" charset="-122"/>
              </a:rPr>
              <a:t> </a:t>
            </a:r>
            <a:endParaRPr lang="zh-CN" altLang="en-US" sz="2800" b="1">
              <a:latin typeface="微软雅黑" panose="020B0503020204020204" charset="-122"/>
              <a:ea typeface="微软雅黑" panose="020B0503020204020204" charset="-122"/>
            </a:endParaRPr>
          </a:p>
          <a:p>
            <a:pPr marL="0" marR="0" lvl="0" indent="0" eaLnBrk="1" hangingPunct="1"/>
            <a:r>
              <a:rPr lang="en-US" altLang="zh-CN" sz="2800" b="1" spc="0">
                <a:latin typeface="微软雅黑" panose="020B0503020204020204" charset="-122"/>
                <a:ea typeface="微软雅黑" panose="020B0503020204020204" charset="-122"/>
              </a:rPr>
              <a:t>2.</a:t>
            </a:r>
            <a:r>
              <a:rPr lang="en-US" altLang="zh-CN" sz="2800" b="1" spc="0">
                <a:latin typeface="微软雅黑" panose="020B0503020204020204" charset="-122"/>
                <a:ea typeface="微软雅黑" panose="020B0503020204020204" charset="-122"/>
              </a:rPr>
              <a:t>了解各文明古国发展的同特点</a:t>
            </a:r>
            <a:r>
              <a:rPr lang="zh-CN" altLang="en-US" sz="2800" b="1" spc="0">
                <a:latin typeface="微软雅黑" panose="020B0503020204020204" charset="-122"/>
                <a:ea typeface="微软雅黑" panose="020B0503020204020204" charset="-122"/>
              </a:rPr>
              <a:t>。</a:t>
            </a:r>
            <a:endParaRPr lang="en-US" altLang="zh-CN" sz="2800" b="1">
              <a:latin typeface="微软雅黑" panose="020B0503020204020204" charset="-122"/>
              <a:ea typeface="微软雅黑" panose="020B0503020204020204" charset="-122"/>
            </a:endParaRPr>
          </a:p>
          <a:p>
            <a:pPr marL="0" marR="0" lvl="0" indent="0" eaLnBrk="1" hangingPunct="1"/>
            <a:r>
              <a:rPr lang="en-US" altLang="zh-CN" sz="2800" b="1" spc="0">
                <a:latin typeface="微软雅黑" panose="020B0503020204020204" charset="-122"/>
                <a:ea typeface="微软雅黑" panose="020B0503020204020204" charset="-122"/>
              </a:rPr>
              <a:t>3.</a:t>
            </a:r>
            <a:r>
              <a:rPr lang="en-US" altLang="zh-CN" sz="2800" b="1" spc="0">
                <a:latin typeface="微软雅黑" panose="020B0503020204020204" charset="-122"/>
                <a:ea typeface="微软雅黑" panose="020B0503020204020204" charset="-122"/>
              </a:rPr>
              <a:t>分析、认识这些 特点形成的不同时空条件</a:t>
            </a:r>
            <a:r>
              <a:rPr lang="zh-CN" altLang="en-US" sz="2800" b="1" spc="0">
                <a:latin typeface="微软雅黑" panose="020B0503020204020204" charset="-122"/>
                <a:ea typeface="微软雅黑" panose="020B0503020204020204" charset="-122"/>
              </a:rPr>
              <a:t>。</a:t>
            </a:r>
            <a:endParaRPr lang="zh-CN" altLang="en-US" sz="2800" b="1">
              <a:latin typeface="微软雅黑" panose="020B0503020204020204" charset="-122"/>
              <a:ea typeface="微软雅黑" panose="020B0503020204020204" charset="-122"/>
              <a:sym typeface="+mn-ea"/>
            </a:endParaRPr>
          </a:p>
        </p:txBody>
      </p:sp>
      <p:sp>
        <p:nvSpPr>
          <p:cNvPr id="2" name="文本框 3"/>
          <p:cNvSpPr txBox="1">
            <a:spLocks noChangeArrowheads="1"/>
          </p:cNvSpPr>
          <p:nvPr/>
        </p:nvSpPr>
        <p:spPr bwMode="auto">
          <a:xfrm>
            <a:off x="3484880" y="645160"/>
            <a:ext cx="8118475" cy="606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742950" indent="-28575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1143000" indent="-22860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600200" indent="-22860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2057400" indent="-22860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lang="zh-CN" altLang="en-US">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lang="zh-CN" altLang="en-US">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lang="zh-CN" altLang="en-US">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lang="zh-CN" altLang="en-US">
                <a:solidFill>
                  <a:schemeClr val="tx1"/>
                </a:solidFill>
                <a:latin typeface="Calibri" panose="020F0502020204030204" pitchFamily="34" charset="0"/>
                <a:ea typeface="宋体" panose="02010600030101010101" pitchFamily="2" charset="-122"/>
              </a:defRPr>
            </a:lvl9pPr>
          </a:lstStyle>
          <a:p>
            <a:pPr marL="342900" marR="0" lvl="0" indent="-342900" eaLnBrk="1" hangingPunct="1">
              <a:buFont typeface="Wingdings" panose="05000000000000000000" pitchFamily="2" charset="2"/>
              <a:buChar char="u"/>
            </a:pPr>
            <a:r>
              <a:rPr lang="en-US" altLang="zh-CN" sz="2800" b="1" spc="0">
                <a:solidFill>
                  <a:srgbClr val="0000FF"/>
                </a:solidFill>
                <a:latin typeface="微软雅黑" panose="020B0503020204020204" charset="-122"/>
                <a:ea typeface="微软雅黑" panose="020B0503020204020204" charset="-122"/>
                <a:sym typeface="+mn-ea"/>
              </a:rPr>
              <a:t>                 </a:t>
            </a:r>
            <a:r>
              <a:rPr lang="zh-CN" altLang="en-US" sz="2800" b="1" spc="0">
                <a:solidFill>
                  <a:srgbClr val="0000FF"/>
                </a:solidFill>
                <a:latin typeface="微软雅黑" panose="020B0503020204020204" charset="-122"/>
                <a:ea typeface="微软雅黑" panose="020B0503020204020204" charset="-122"/>
                <a:sym typeface="+mn-ea"/>
              </a:rPr>
              <a:t>素养目标</a:t>
            </a:r>
            <a:endParaRPr lang="zh-CN" altLang="en-US" sz="2800" b="1">
              <a:solidFill>
                <a:srgbClr val="0000FF"/>
              </a:solidFill>
              <a:latin typeface="微软雅黑" panose="020B0503020204020204" charset="-122"/>
              <a:ea typeface="微软雅黑" panose="020B0503020204020204" charset="-122"/>
              <a:sym typeface="+mn-ea"/>
            </a:endParaRPr>
          </a:p>
          <a:p>
            <a:pPr marL="342900" marR="0" lvl="0" indent="-342900" eaLnBrk="1" hangingPunct="1"/>
            <a:r>
              <a:rPr lang="en-US" altLang="zh-CN" sz="2400" b="1" spc="0">
                <a:latin typeface="微软雅黑" panose="020B0503020204020204" charset="-122"/>
                <a:ea typeface="微软雅黑" panose="020B0503020204020204" charset="-122"/>
                <a:sym typeface="+mn-ea"/>
              </a:rPr>
              <a:t>1.</a:t>
            </a:r>
            <a:r>
              <a:rPr sz="2400" b="1" spc="0">
                <a:latin typeface="微软雅黑" panose="020B0503020204020204" charset="-122"/>
                <a:ea typeface="微软雅黑" panose="020B0503020204020204" charset="-122"/>
                <a:sym typeface="+mn-ea"/>
              </a:rPr>
              <a:t>把握早期人类文明的产生及其经济社会条件，培养学生用历史唯物主义和辩证唯物主义分析历史问题的能力。（唯物史观）</a:t>
            </a:r>
            <a:endParaRPr lang="en-US" altLang="zh-CN" sz="2400" b="1">
              <a:latin typeface="微软雅黑" panose="020B0503020204020204" charset="-122"/>
              <a:ea typeface="微软雅黑" panose="020B0503020204020204" charset="-122"/>
              <a:sym typeface="+mn-ea"/>
            </a:endParaRPr>
          </a:p>
          <a:p>
            <a:pPr marL="342900" marR="0" lvl="0" indent="-342900" eaLnBrk="1" hangingPunct="1"/>
            <a:r>
              <a:rPr lang="en-US" altLang="zh-CN" sz="2400" b="1" spc="0">
                <a:latin typeface="微软雅黑" panose="020B0503020204020204" charset="-122"/>
                <a:ea typeface="微软雅黑" panose="020B0503020204020204" charset="-122"/>
                <a:sym typeface="+mn-ea"/>
              </a:rPr>
              <a:t>2.</a:t>
            </a:r>
            <a:r>
              <a:rPr sz="2400" b="1">
                <a:latin typeface="微软雅黑" panose="020B0503020204020204" charset="-122"/>
                <a:ea typeface="微软雅黑" panose="020B0503020204020204" charset="-122"/>
                <a:sym typeface="+mn-lt"/>
              </a:rPr>
              <a:t>认识文明的产生与早期发展所处的特定时空环境，抓住其特定时空背景和阶段特征。（时空观念）</a:t>
            </a:r>
            <a:endParaRPr lang="zh-CN" altLang="en-US" sz="2400" b="1" spc="0">
              <a:latin typeface="微软雅黑" panose="020B0503020204020204" charset="-122"/>
              <a:ea typeface="微软雅黑" panose="020B0503020204020204" charset="-122"/>
              <a:sym typeface="+mn-ea"/>
            </a:endParaRPr>
          </a:p>
          <a:p>
            <a:pPr marL="342900" marR="0" lvl="0" indent="-342900" eaLnBrk="1" hangingPunct="1"/>
            <a:r>
              <a:rPr lang="en-US" altLang="zh-CN" sz="2400" b="1">
                <a:latin typeface="微软雅黑" panose="020B0503020204020204" charset="-122"/>
                <a:ea typeface="微软雅黑" panose="020B0503020204020204" charset="-122"/>
                <a:sym typeface="+mn-lt"/>
              </a:rPr>
              <a:t>3.</a:t>
            </a:r>
            <a:r>
              <a:rPr sz="2400" b="1">
                <a:latin typeface="微软雅黑" panose="020B0503020204020204" charset="-122"/>
                <a:ea typeface="微软雅黑" panose="020B0503020204020204" charset="-122"/>
                <a:sym typeface="+mn-lt"/>
              </a:rPr>
              <a:t>引导学生运用本课教材中文献资料所提供的有效信息，分析、认识西亚的两河流域、埃及的尼罗河流域、南亚的印度河和恒河流域、欧洲巴尔干半岛南部和爱琴海文明发展的不同特点形成的不同时空条件，培养有效解读材料、自主分析归纳知识的能力。（史料实证）</a:t>
            </a:r>
            <a:endParaRPr lang="en-US" altLang="zh-CN" sz="2400" b="1">
              <a:latin typeface="微软雅黑" panose="020B0503020204020204" charset="-122"/>
              <a:ea typeface="微软雅黑" panose="020B0503020204020204" charset="-122"/>
              <a:sym typeface="+mn-lt"/>
            </a:endParaRPr>
          </a:p>
          <a:p>
            <a:pPr marL="342900" marR="0" lvl="0" indent="-342900" eaLnBrk="1" hangingPunct="1"/>
            <a:r>
              <a:rPr lang="en-US" altLang="zh-CN" sz="2400" b="1">
                <a:latin typeface="微软雅黑" panose="020B0503020204020204" charset="-122"/>
                <a:ea typeface="微软雅黑" panose="020B0503020204020204" charset="-122"/>
                <a:sym typeface="+mn-lt"/>
              </a:rPr>
              <a:t>4.</a:t>
            </a:r>
            <a:r>
              <a:rPr sz="2400" b="1">
                <a:latin typeface="微软雅黑" panose="020B0503020204020204" charset="-122"/>
                <a:ea typeface="微软雅黑" panose="020B0503020204020204" charset="-122"/>
              </a:rPr>
              <a:t>概述各文明古国发展的基本状况，认识各文明古国发展的不同特点，提高学生探究分析历史问题的能力。</a:t>
            </a:r>
            <a:r>
              <a:rPr sz="2400" b="1">
                <a:latin typeface="微软雅黑" panose="020B0503020204020204" charset="-122"/>
                <a:ea typeface="微软雅黑" panose="020B0503020204020204" charset="-122"/>
                <a:sym typeface="+mn-lt"/>
              </a:rPr>
              <a:t>（历史解释）</a:t>
            </a:r>
            <a:endParaRPr sz="2400" b="1">
              <a:latin typeface="微软雅黑" panose="020B0503020204020204" charset="-122"/>
              <a:ea typeface="微软雅黑" panose="020B0503020204020204" charset="-122"/>
              <a:sym typeface="+mn-lt"/>
            </a:endParaRPr>
          </a:p>
          <a:p>
            <a:pPr marL="342900" marR="0" lvl="0" indent="-342900" eaLnBrk="1" hangingPunct="1"/>
            <a:r>
              <a:rPr lang="en-US" altLang="zh-CN" sz="2400" b="1">
                <a:latin typeface="微软雅黑" panose="020B0503020204020204" charset="-122"/>
                <a:ea typeface="微软雅黑" panose="020B0503020204020204" charset="-122"/>
                <a:sym typeface="+mn-lt"/>
              </a:rPr>
              <a:t>5.</a:t>
            </a:r>
            <a:r>
              <a:rPr sz="2400" b="1">
                <a:latin typeface="微软雅黑" panose="020B0503020204020204" charset="-122"/>
                <a:ea typeface="微软雅黑" panose="020B0503020204020204" charset="-122"/>
                <a:sym typeface="+mn-lt"/>
              </a:rPr>
              <a:t>培养对人类文明悠久历史与发展多元化认识的理性情怀。（家国情怀）</a:t>
            </a:r>
            <a:endParaRPr sz="2400" b="1">
              <a:latin typeface="微软雅黑" panose="020B0503020204020204" charset="-122"/>
              <a:ea typeface="微软雅黑" panose="020B0503020204020204" charset="-122"/>
              <a:sym typeface="+mn-lt"/>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076960" y="814705"/>
            <a:ext cx="5189220" cy="460375"/>
          </a:xfrm>
          <a:prstGeom prst="rect">
            <a:avLst/>
          </a:prstGeom>
          <a:noFill/>
        </p:spPr>
        <p:txBody>
          <a:bodyPr wrap="square" rtlCol="0" anchor="t">
            <a:spAutoFit/>
          </a:bodyPr>
          <a:lstStyle/>
          <a:p>
            <a:pPr>
              <a:buClrTx/>
              <a:buSzTx/>
              <a:buFontTx/>
            </a:pPr>
            <a:r>
              <a:rPr lang="zh-CN" altLang="en-US" sz="2400" b="1">
                <a:solidFill>
                  <a:srgbClr val="FF0000"/>
                </a:solidFill>
                <a:latin typeface="微软雅黑" panose="020B0503020204020204" charset="-122"/>
                <a:ea typeface="微软雅黑" panose="020B0503020204020204" charset="-122"/>
              </a:rPr>
              <a:t>④古代</a:t>
            </a:r>
            <a:r>
              <a:rPr lang="zh-CN" altLang="en-US" sz="2400" b="1">
                <a:solidFill>
                  <a:srgbClr val="0000FF"/>
                </a:solidFill>
                <a:latin typeface="微软雅黑" panose="020B0503020204020204" charset="-122"/>
                <a:ea typeface="微软雅黑" panose="020B0503020204020204" charset="-122"/>
              </a:rPr>
              <a:t>希腊</a:t>
            </a:r>
            <a:r>
              <a:rPr lang="zh-CN" altLang="en-US" sz="2400" b="1">
                <a:solidFill>
                  <a:srgbClr val="FF0000"/>
                </a:solidFill>
                <a:latin typeface="微软雅黑" panose="020B0503020204020204" charset="-122"/>
                <a:ea typeface="微软雅黑" panose="020B0503020204020204" charset="-122"/>
              </a:rPr>
              <a:t>文明（</a:t>
            </a:r>
            <a:r>
              <a:rPr lang="en-US" altLang="zh-CN" sz="2400" b="1">
                <a:solidFill>
                  <a:srgbClr val="FF0000"/>
                </a:solidFill>
                <a:latin typeface="微软雅黑" panose="020B0503020204020204" charset="-122"/>
                <a:ea typeface="微软雅黑" panose="020B0503020204020204" charset="-122"/>
              </a:rPr>
              <a:t>P5.5/6.2</a:t>
            </a:r>
            <a:r>
              <a:rPr lang="zh-CN" altLang="en-US" sz="2400" b="1">
                <a:solidFill>
                  <a:srgbClr val="FF0000"/>
                </a:solidFill>
                <a:latin typeface="微软雅黑" panose="020B0503020204020204" charset="-122"/>
                <a:ea typeface="微软雅黑" panose="020B0503020204020204" charset="-122"/>
              </a:rPr>
              <a:t>）</a:t>
            </a:r>
            <a:endParaRPr lang="zh-CN" altLang="en-US" sz="2400" b="1">
              <a:solidFill>
                <a:srgbClr val="FF0000"/>
              </a:solidFill>
              <a:latin typeface="微软雅黑" panose="020B0503020204020204" charset="-122"/>
              <a:ea typeface="微软雅黑" panose="020B0503020204020204" charset="-122"/>
            </a:endParaRPr>
          </a:p>
        </p:txBody>
      </p:sp>
      <p:sp>
        <p:nvSpPr>
          <p:cNvPr id="2" name="圆角矩形 1"/>
          <p:cNvSpPr/>
          <p:nvPr/>
        </p:nvSpPr>
        <p:spPr>
          <a:xfrm>
            <a:off x="1219200" y="1343660"/>
            <a:ext cx="920750" cy="835025"/>
          </a:xfrm>
          <a:prstGeom prst="roundRect">
            <a:avLst/>
          </a:prstGeom>
          <a:solidFill>
            <a:srgbClr val="0070C0"/>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r>
              <a:rPr lang="zh-CN" sz="2400" b="1">
                <a:solidFill>
                  <a:schemeClr val="bg1"/>
                </a:solidFill>
                <a:latin typeface="微软雅黑" panose="020B0503020204020204" charset="-122"/>
                <a:ea typeface="微软雅黑" panose="020B0503020204020204" charset="-122"/>
                <a:sym typeface="+mn-ea"/>
              </a:rPr>
              <a:t>自然</a:t>
            </a:r>
            <a:endParaRPr lang="zh-CN" sz="2400" b="1">
              <a:solidFill>
                <a:schemeClr val="bg1"/>
              </a:solidFill>
              <a:latin typeface="微软雅黑" panose="020B0503020204020204" charset="-122"/>
              <a:ea typeface="微软雅黑" panose="020B0503020204020204" charset="-122"/>
            </a:endParaRPr>
          </a:p>
          <a:p>
            <a:pPr indent="0" algn="ctr"/>
            <a:r>
              <a:rPr lang="zh-CN" sz="2400" b="1">
                <a:solidFill>
                  <a:schemeClr val="bg1"/>
                </a:solidFill>
                <a:latin typeface="微软雅黑" panose="020B0503020204020204" charset="-122"/>
                <a:ea typeface="微软雅黑" panose="020B0503020204020204" charset="-122"/>
                <a:sym typeface="+mn-ea"/>
              </a:rPr>
              <a:t>环境</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圆角矩形 2"/>
          <p:cNvSpPr/>
          <p:nvPr/>
        </p:nvSpPr>
        <p:spPr>
          <a:xfrm>
            <a:off x="1219200" y="2357755"/>
            <a:ext cx="920750" cy="835025"/>
          </a:xfrm>
          <a:prstGeom prst="roundRect">
            <a:avLst/>
          </a:prstGeom>
          <a:solidFill>
            <a:srgbClr val="0070C0"/>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文明进程</a:t>
            </a:r>
            <a:endParaRPr lang="zh-CN" sz="2400" b="1">
              <a:solidFill>
                <a:schemeClr val="bg1"/>
              </a:solidFill>
              <a:latin typeface="微软雅黑" panose="020B0503020204020204" charset="-122"/>
              <a:ea typeface="微软雅黑" panose="020B0503020204020204" charset="-122"/>
              <a:sym typeface="+mn-ea"/>
            </a:endParaRPr>
          </a:p>
        </p:txBody>
      </p:sp>
      <p:sp>
        <p:nvSpPr>
          <p:cNvPr id="4" name="圆角矩形 3"/>
          <p:cNvSpPr/>
          <p:nvPr/>
        </p:nvSpPr>
        <p:spPr>
          <a:xfrm>
            <a:off x="1219200" y="3503295"/>
            <a:ext cx="920750" cy="835025"/>
          </a:xfrm>
          <a:prstGeom prst="roundRect">
            <a:avLst/>
          </a:prstGeom>
          <a:solidFill>
            <a:srgbClr val="0070C0"/>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政治文明</a:t>
            </a:r>
            <a:endParaRPr lang="zh-CN" sz="2400" b="1">
              <a:solidFill>
                <a:schemeClr val="bg1"/>
              </a:solidFill>
              <a:latin typeface="微软雅黑" panose="020B0503020204020204" charset="-122"/>
              <a:ea typeface="微软雅黑" panose="020B0503020204020204" charset="-122"/>
              <a:sym typeface="+mn-ea"/>
            </a:endParaRPr>
          </a:p>
        </p:txBody>
      </p:sp>
      <p:sp>
        <p:nvSpPr>
          <p:cNvPr id="17" name="圆角矩形 16"/>
          <p:cNvSpPr/>
          <p:nvPr/>
        </p:nvSpPr>
        <p:spPr>
          <a:xfrm>
            <a:off x="1219200" y="4754880"/>
            <a:ext cx="920750" cy="835025"/>
          </a:xfrm>
          <a:prstGeom prst="roundRect">
            <a:avLst/>
          </a:prstGeom>
          <a:solidFill>
            <a:srgbClr val="0070C0"/>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2400" b="1">
                <a:solidFill>
                  <a:schemeClr val="bg1"/>
                </a:solidFill>
                <a:latin typeface="微软雅黑" panose="020B0503020204020204" charset="-122"/>
                <a:ea typeface="微软雅黑" panose="020B0503020204020204" charset="-122"/>
                <a:sym typeface="+mn-ea"/>
              </a:rPr>
              <a:t>文化成就</a:t>
            </a:r>
            <a:endParaRPr lang="zh-CN" sz="2400" b="1">
              <a:solidFill>
                <a:schemeClr val="bg1"/>
              </a:solidFill>
              <a:latin typeface="微软雅黑" panose="020B0503020204020204" charset="-122"/>
              <a:ea typeface="微软雅黑" panose="020B0503020204020204" charset="-122"/>
              <a:sym typeface="+mn-ea"/>
            </a:endParaRPr>
          </a:p>
        </p:txBody>
      </p:sp>
      <p:sp>
        <p:nvSpPr>
          <p:cNvPr id="100" name="文本框 99"/>
          <p:cNvSpPr txBox="1"/>
          <p:nvPr/>
        </p:nvSpPr>
        <p:spPr>
          <a:xfrm>
            <a:off x="2251710" y="1309370"/>
            <a:ext cx="8754110" cy="902970"/>
          </a:xfrm>
          <a:prstGeom prst="rect">
            <a:avLst/>
          </a:prstGeom>
          <a:noFill/>
          <a:ln w="9525">
            <a:noFill/>
          </a:ln>
        </p:spPr>
        <p:txBody>
          <a:bodyPr wrap="square">
            <a:spAutoFit/>
          </a:bodyPr>
          <a:lstStyle/>
          <a:p>
            <a:pPr indent="0">
              <a:lnSpc>
                <a:spcPct val="110000"/>
              </a:lnSpc>
            </a:pPr>
            <a:r>
              <a:rPr lang="zh-CN" sz="2400" b="1">
                <a:latin typeface="微软雅黑" panose="020B0503020204020204" charset="-122"/>
                <a:ea typeface="微软雅黑" panose="020B0503020204020204" charset="-122"/>
              </a:rPr>
              <a:t>巴尔干半岛南部及周边岛屿，这里</a:t>
            </a:r>
            <a:r>
              <a:rPr lang="zh-CN" sz="2400" b="1">
                <a:solidFill>
                  <a:srgbClr val="FF0000"/>
                </a:solidFill>
                <a:latin typeface="微软雅黑" panose="020B0503020204020204" charset="-122"/>
                <a:ea typeface="微软雅黑" panose="020B0503020204020204" charset="-122"/>
              </a:rPr>
              <a:t>多山少平原</a:t>
            </a:r>
            <a:r>
              <a:rPr lang="zh-CN" sz="2400" b="1">
                <a:latin typeface="微软雅黑" panose="020B0503020204020204" charset="-122"/>
                <a:ea typeface="微软雅黑" panose="020B0503020204020204" charset="-122"/>
              </a:rPr>
              <a:t>，陆上</a:t>
            </a:r>
            <a:r>
              <a:rPr lang="zh-CN" sz="2400" b="1">
                <a:solidFill>
                  <a:srgbClr val="FF0000"/>
                </a:solidFill>
                <a:latin typeface="微软雅黑" panose="020B0503020204020204" charset="-122"/>
                <a:ea typeface="微软雅黑" panose="020B0503020204020204" charset="-122"/>
              </a:rPr>
              <a:t>交通不便</a:t>
            </a:r>
            <a:r>
              <a:rPr lang="zh-CN" sz="2400" b="1">
                <a:latin typeface="微软雅黑" panose="020B0503020204020204" charset="-122"/>
                <a:ea typeface="微软雅黑" panose="020B0503020204020204" charset="-122"/>
              </a:rPr>
              <a:t>，不利于地区性大国的兴起，但</a:t>
            </a:r>
            <a:r>
              <a:rPr lang="zh-CN" sz="2400" b="1">
                <a:solidFill>
                  <a:srgbClr val="FF0000"/>
                </a:solidFill>
                <a:latin typeface="微软雅黑" panose="020B0503020204020204" charset="-122"/>
                <a:ea typeface="微软雅黑" panose="020B0503020204020204" charset="-122"/>
              </a:rPr>
              <a:t>有利于发展工商业和对外贸易</a:t>
            </a:r>
            <a:endParaRPr lang="zh-CN" sz="2400" b="1">
              <a:solidFill>
                <a:srgbClr val="FF0000"/>
              </a:solidFill>
              <a:latin typeface="微软雅黑" panose="020B0503020204020204" charset="-122"/>
              <a:ea typeface="微软雅黑" panose="020B0503020204020204" charset="-122"/>
            </a:endParaRPr>
          </a:p>
        </p:txBody>
      </p:sp>
      <p:grpSp>
        <p:nvGrpSpPr>
          <p:cNvPr id="5" name="组合 4"/>
          <p:cNvGrpSpPr/>
          <p:nvPr/>
        </p:nvGrpSpPr>
        <p:grpSpPr>
          <a:xfrm>
            <a:off x="2560955" y="2357755"/>
            <a:ext cx="8143240" cy="857250"/>
            <a:chOff x="4033" y="3713"/>
            <a:chExt cx="12824" cy="1350"/>
          </a:xfrm>
        </p:grpSpPr>
        <p:sp>
          <p:nvSpPr>
            <p:cNvPr id="10" name="圆角矩形 9"/>
            <p:cNvSpPr/>
            <p:nvPr/>
          </p:nvSpPr>
          <p:spPr>
            <a:xfrm>
              <a:off x="4033" y="3713"/>
              <a:ext cx="3669"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10000"/>
                </a:lnSpc>
                <a:buClrTx/>
                <a:buSzTx/>
                <a:buFontTx/>
              </a:pPr>
              <a:r>
                <a:rPr lang="zh-CN" sz="2000" b="1">
                  <a:solidFill>
                    <a:schemeClr val="tx1"/>
                  </a:solidFill>
                  <a:latin typeface="微软雅黑" panose="020B0503020204020204" charset="-122"/>
                  <a:ea typeface="微软雅黑" panose="020B0503020204020204" charset="-122"/>
                  <a:sym typeface="+mn-ea"/>
                </a:rPr>
                <a:t>克里特和迈锡尼文明诞生（前</a:t>
              </a:r>
              <a:r>
                <a:rPr lang="en-US" altLang="zh-CN" sz="2000" b="1">
                  <a:solidFill>
                    <a:schemeClr val="tx1"/>
                  </a:solidFill>
                  <a:latin typeface="微软雅黑" panose="020B0503020204020204" charset="-122"/>
                  <a:ea typeface="微软雅黑" panose="020B0503020204020204" charset="-122"/>
                  <a:sym typeface="+mn-ea"/>
                </a:rPr>
                <a:t>2</a:t>
              </a:r>
              <a:r>
                <a:rPr lang="zh-CN" sz="2000" b="1">
                  <a:solidFill>
                    <a:schemeClr val="tx1"/>
                  </a:solidFill>
                  <a:latin typeface="微软雅黑" panose="020B0503020204020204" charset="-122"/>
                  <a:ea typeface="微软雅黑" panose="020B0503020204020204" charset="-122"/>
                  <a:sym typeface="+mn-ea"/>
                </a:rPr>
                <a:t>千纪）</a:t>
              </a:r>
              <a:endParaRPr lang="zh-CN" sz="2000" b="1">
                <a:solidFill>
                  <a:schemeClr val="tx1"/>
                </a:solidFill>
                <a:latin typeface="微软雅黑" panose="020B0503020204020204" charset="-122"/>
                <a:ea typeface="微软雅黑" panose="020B0503020204020204" charset="-122"/>
                <a:sym typeface="+mn-ea"/>
              </a:endParaRPr>
            </a:p>
          </p:txBody>
        </p:sp>
        <p:sp>
          <p:nvSpPr>
            <p:cNvPr id="13" name="圆角矩形 12"/>
            <p:cNvSpPr/>
            <p:nvPr/>
          </p:nvSpPr>
          <p:spPr>
            <a:xfrm>
              <a:off x="10189" y="3713"/>
              <a:ext cx="6669" cy="1350"/>
            </a:xfrm>
            <a:prstGeom prst="roundRect">
              <a:avLst/>
            </a:prstGeom>
            <a:noFill/>
            <a:ln w="19050">
              <a:solidFill>
                <a:schemeClr val="accent2"/>
              </a:solid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sz="2000" b="1">
                  <a:solidFill>
                    <a:schemeClr val="tx1"/>
                  </a:solidFill>
                  <a:latin typeface="微软雅黑" panose="020B0503020204020204" charset="-122"/>
                  <a:ea typeface="微软雅黑" panose="020B0503020204020204" charset="-122"/>
                  <a:sym typeface="+mn-ea"/>
                </a:rPr>
                <a:t>形成众多奴隶制</a:t>
              </a:r>
              <a:r>
                <a:rPr lang="zh-CN" sz="2000" b="1">
                  <a:solidFill>
                    <a:srgbClr val="FF0000"/>
                  </a:solidFill>
                  <a:latin typeface="微软雅黑" panose="020B0503020204020204" charset="-122"/>
                  <a:ea typeface="微软雅黑" panose="020B0503020204020204" charset="-122"/>
                  <a:sym typeface="+mn-ea"/>
                </a:rPr>
                <a:t>城邦</a:t>
              </a:r>
              <a:r>
                <a:rPr lang="zh-CN" sz="2000" b="1">
                  <a:solidFill>
                    <a:schemeClr val="tx1"/>
                  </a:solidFill>
                  <a:latin typeface="微软雅黑" panose="020B0503020204020204" charset="-122"/>
                  <a:ea typeface="微软雅黑" panose="020B0503020204020204" charset="-122"/>
                  <a:sym typeface="+mn-ea"/>
                </a:rPr>
                <a:t>国家，</a:t>
              </a:r>
              <a:r>
                <a:rPr lang="zh-CN" sz="2000" b="1">
                  <a:solidFill>
                    <a:srgbClr val="0000FF"/>
                  </a:solidFill>
                  <a:latin typeface="微软雅黑" panose="020B0503020204020204" charset="-122"/>
                  <a:ea typeface="微软雅黑" panose="020B0503020204020204" charset="-122"/>
                  <a:sym typeface="+mn-ea"/>
                </a:rPr>
                <a:t>雅典</a:t>
              </a:r>
              <a:r>
                <a:rPr lang="zh-CN" sz="2000" b="1">
                  <a:solidFill>
                    <a:schemeClr val="tx1"/>
                  </a:solidFill>
                  <a:latin typeface="微软雅黑" panose="020B0503020204020204" charset="-122"/>
                  <a:ea typeface="微软雅黑" panose="020B0503020204020204" charset="-122"/>
                  <a:sym typeface="+mn-ea"/>
                </a:rPr>
                <a:t>和</a:t>
              </a:r>
              <a:r>
                <a:rPr lang="zh-CN" sz="2000" b="1">
                  <a:solidFill>
                    <a:srgbClr val="0000FF"/>
                  </a:solidFill>
                  <a:latin typeface="微软雅黑" panose="020B0503020204020204" charset="-122"/>
                  <a:ea typeface="微软雅黑" panose="020B0503020204020204" charset="-122"/>
                  <a:sym typeface="+mn-ea"/>
                </a:rPr>
                <a:t>斯巴达</a:t>
              </a:r>
              <a:r>
                <a:rPr lang="zh-CN" sz="2000" b="1">
                  <a:solidFill>
                    <a:schemeClr val="tx1"/>
                  </a:solidFill>
                  <a:latin typeface="微软雅黑" panose="020B0503020204020204" charset="-122"/>
                  <a:ea typeface="微软雅黑" panose="020B0503020204020204" charset="-122"/>
                  <a:sym typeface="+mn-ea"/>
                </a:rPr>
                <a:t>最为著名</a:t>
              </a:r>
              <a:r>
                <a:rPr lang="zh-CN" b="1">
                  <a:solidFill>
                    <a:schemeClr val="tx1"/>
                  </a:solidFill>
                  <a:latin typeface="微软雅黑" panose="020B0503020204020204" charset="-122"/>
                  <a:ea typeface="微软雅黑" panose="020B0503020204020204" charset="-122"/>
                  <a:sym typeface="+mn-ea"/>
                </a:rPr>
                <a:t>（</a:t>
              </a:r>
              <a:r>
                <a:rPr b="1">
                  <a:solidFill>
                    <a:schemeClr val="tx1"/>
                  </a:solidFill>
                  <a:latin typeface="微软雅黑" panose="020B0503020204020204" charset="-122"/>
                  <a:ea typeface="微软雅黑" panose="020B0503020204020204" charset="-122"/>
                  <a:sym typeface="+mn-ea"/>
                </a:rPr>
                <a:t>前8—前6世纪</a:t>
              </a:r>
              <a:r>
                <a:rPr lang="zh-CN" b="1">
                  <a:solidFill>
                    <a:schemeClr val="tx1"/>
                  </a:solidFill>
                  <a:latin typeface="微软雅黑" panose="020B0503020204020204" charset="-122"/>
                  <a:ea typeface="微软雅黑" panose="020B0503020204020204" charset="-122"/>
                  <a:sym typeface="+mn-ea"/>
                </a:rPr>
                <a:t>）</a:t>
              </a:r>
              <a:endParaRPr lang="zh-CN" b="1">
                <a:solidFill>
                  <a:schemeClr val="tx1"/>
                </a:solidFill>
                <a:latin typeface="微软雅黑" panose="020B0503020204020204" charset="-122"/>
                <a:ea typeface="微软雅黑" panose="020B0503020204020204" charset="-122"/>
                <a:sym typeface="+mn-ea"/>
              </a:endParaRPr>
            </a:p>
          </p:txBody>
        </p:sp>
        <p:sp>
          <p:nvSpPr>
            <p:cNvPr id="14" name="右箭头 13"/>
            <p:cNvSpPr/>
            <p:nvPr/>
          </p:nvSpPr>
          <p:spPr>
            <a:xfrm>
              <a:off x="7865" y="4152"/>
              <a:ext cx="2209" cy="4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2390140" y="3469640"/>
            <a:ext cx="8932545" cy="970915"/>
          </a:xfrm>
          <a:prstGeom prst="rect">
            <a:avLst/>
          </a:prstGeom>
          <a:noFill/>
        </p:spPr>
        <p:txBody>
          <a:bodyPr wrap="square" rtlCol="0">
            <a:spAutoFit/>
          </a:bodyPr>
          <a:lstStyle/>
          <a:p>
            <a:pPr>
              <a:lnSpc>
                <a:spcPct val="110000"/>
              </a:lnSpc>
            </a:pPr>
            <a:r>
              <a:rPr lang="zh-CN" altLang="en-US" sz="2400" b="1">
                <a:solidFill>
                  <a:srgbClr val="0000FE"/>
                </a:solidFill>
              </a:rPr>
              <a:t>小国寡民、独立自治</a:t>
            </a:r>
            <a:r>
              <a:rPr lang="zh-CN" altLang="en-US" sz="2400" b="1"/>
              <a:t>；</a:t>
            </a:r>
            <a:r>
              <a:rPr lang="zh-CN" altLang="en-US" sz="2400" b="1">
                <a:solidFill>
                  <a:srgbClr val="7030A0"/>
                </a:solidFill>
              </a:rPr>
              <a:t>斯巴达实行寡头政治</a:t>
            </a:r>
            <a:r>
              <a:rPr lang="zh-CN" altLang="en-US" sz="2400" b="1"/>
              <a:t>（</a:t>
            </a:r>
            <a:r>
              <a:rPr lang="zh-CN" altLang="en-US" sz="2400" b="1">
                <a:sym typeface="+mn-ea"/>
              </a:rPr>
              <a:t>少数人掌握政权</a:t>
            </a:r>
            <a:r>
              <a:rPr lang="zh-CN" altLang="en-US" sz="2400" b="1"/>
              <a:t>）；</a:t>
            </a:r>
            <a:r>
              <a:rPr lang="zh-CN" altLang="en-US" sz="2400" b="1">
                <a:solidFill>
                  <a:srgbClr val="C00000"/>
                </a:solidFill>
              </a:rPr>
              <a:t>雅典实行民主政治</a:t>
            </a:r>
            <a:r>
              <a:rPr lang="zh-CN" altLang="en-US" sz="2400" b="1"/>
              <a:t>（</a:t>
            </a:r>
            <a:r>
              <a:rPr lang="zh-CN" altLang="en-US" sz="2800" b="1">
                <a:solidFill>
                  <a:srgbClr val="FF0000"/>
                </a:solidFill>
                <a:sym typeface="+mn-ea"/>
              </a:rPr>
              <a:t>公民大会；</a:t>
            </a:r>
            <a:r>
              <a:rPr lang="zh-CN" altLang="en-US" sz="2800" b="1">
                <a:solidFill>
                  <a:srgbClr val="FF0000"/>
                </a:solidFill>
              </a:rPr>
              <a:t>公民；成年男性；</a:t>
            </a:r>
            <a:r>
              <a:rPr lang="zh-CN" altLang="en-US" sz="2800" b="1">
                <a:solidFill>
                  <a:srgbClr val="FF0000"/>
                </a:solidFill>
                <a:sym typeface="+mn-ea"/>
              </a:rPr>
              <a:t>奴隶制</a:t>
            </a:r>
            <a:r>
              <a:rPr lang="zh-CN" altLang="en-US" sz="2400" b="1"/>
              <a:t>）</a:t>
            </a:r>
            <a:endParaRPr lang="zh-CN" altLang="en-US" sz="2400" b="1"/>
          </a:p>
        </p:txBody>
      </p:sp>
      <p:grpSp>
        <p:nvGrpSpPr>
          <p:cNvPr id="6" name="组合 5"/>
          <p:cNvGrpSpPr/>
          <p:nvPr/>
        </p:nvGrpSpPr>
        <p:grpSpPr>
          <a:xfrm>
            <a:off x="2251710" y="4483100"/>
            <a:ext cx="1344295" cy="1566545"/>
            <a:chOff x="3546" y="7060"/>
            <a:chExt cx="2117" cy="2467"/>
          </a:xfrm>
        </p:grpSpPr>
        <p:sp>
          <p:nvSpPr>
            <p:cNvPr id="36" name="文本框 35"/>
            <p:cNvSpPr txBox="1"/>
            <p:nvPr/>
          </p:nvSpPr>
          <p:spPr>
            <a:xfrm>
              <a:off x="4033" y="7955"/>
              <a:ext cx="1630" cy="725"/>
            </a:xfrm>
            <a:prstGeom prst="rect">
              <a:avLst/>
            </a:prstGeom>
            <a:solidFill>
              <a:schemeClr val="accent6"/>
            </a:solidFill>
          </p:spPr>
          <p:txBody>
            <a:bodyPr wrap="square" rtlCol="0" anchor="t">
              <a:spAutoFit/>
            </a:bodyPr>
            <a:lstStyle/>
            <a:p>
              <a:pPr indent="0" algn="ctr"/>
              <a:r>
                <a:rPr lang="zh-CN" sz="2400" b="1">
                  <a:latin typeface="微软雅黑" panose="020B0503020204020204" charset="-122"/>
                  <a:ea typeface="微软雅黑" panose="020B0503020204020204" charset="-122"/>
                  <a:sym typeface="+mn-ea"/>
                </a:rPr>
                <a:t>历史</a:t>
              </a:r>
              <a:endParaRPr lang="zh-CN" sz="2400" b="1">
                <a:latin typeface="微软雅黑" panose="020B0503020204020204" charset="-122"/>
                <a:ea typeface="微软雅黑" panose="020B0503020204020204" charset="-122"/>
                <a:sym typeface="+mn-ea"/>
              </a:endParaRPr>
            </a:p>
          </p:txBody>
        </p:sp>
        <p:sp>
          <p:nvSpPr>
            <p:cNvPr id="40" name="文本框 39"/>
            <p:cNvSpPr txBox="1"/>
            <p:nvPr/>
          </p:nvSpPr>
          <p:spPr>
            <a:xfrm>
              <a:off x="4033" y="7060"/>
              <a:ext cx="1630" cy="725"/>
            </a:xfrm>
            <a:prstGeom prst="rect">
              <a:avLst/>
            </a:prstGeom>
            <a:solidFill>
              <a:schemeClr val="accent6"/>
            </a:solidFill>
          </p:spPr>
          <p:txBody>
            <a:bodyPr wrap="square" rtlCol="0" anchor="t">
              <a:spAutoFit/>
            </a:bodyPr>
            <a:lstStyle/>
            <a:p>
              <a:pPr indent="0" algn="ctr"/>
              <a:r>
                <a:rPr lang="zh-CN" sz="2400" b="1">
                  <a:latin typeface="微软雅黑" panose="020B0503020204020204" charset="-122"/>
                  <a:ea typeface="微软雅黑" panose="020B0503020204020204" charset="-122"/>
                  <a:sym typeface="+mn-ea"/>
                </a:rPr>
                <a:t>文学</a:t>
              </a:r>
              <a:endParaRPr lang="zh-CN" sz="2400" b="1">
                <a:latin typeface="微软雅黑" panose="020B0503020204020204" charset="-122"/>
                <a:ea typeface="微软雅黑" panose="020B0503020204020204" charset="-122"/>
                <a:sym typeface="+mn-ea"/>
              </a:endParaRPr>
            </a:p>
          </p:txBody>
        </p:sp>
        <p:sp>
          <p:nvSpPr>
            <p:cNvPr id="43" name="文本框 42"/>
            <p:cNvSpPr txBox="1"/>
            <p:nvPr/>
          </p:nvSpPr>
          <p:spPr>
            <a:xfrm>
              <a:off x="4033" y="8803"/>
              <a:ext cx="1630" cy="725"/>
            </a:xfrm>
            <a:prstGeom prst="rect">
              <a:avLst/>
            </a:prstGeom>
            <a:solidFill>
              <a:schemeClr val="accent6"/>
            </a:solidFill>
          </p:spPr>
          <p:txBody>
            <a:bodyPr wrap="square" rtlCol="0" anchor="t">
              <a:spAutoFit/>
            </a:bodyPr>
            <a:lstStyle/>
            <a:p>
              <a:pPr indent="0" algn="ctr"/>
              <a:r>
                <a:rPr lang="zh-CN" sz="2400" b="1">
                  <a:latin typeface="微软雅黑" panose="020B0503020204020204" charset="-122"/>
                  <a:ea typeface="微软雅黑" panose="020B0503020204020204" charset="-122"/>
                  <a:sym typeface="+mn-ea"/>
                </a:rPr>
                <a:t>哲学</a:t>
              </a:r>
              <a:endParaRPr lang="zh-CN" sz="2400" b="1">
                <a:latin typeface="微软雅黑" panose="020B0503020204020204" charset="-122"/>
                <a:ea typeface="微软雅黑" panose="020B0503020204020204" charset="-122"/>
                <a:sym typeface="+mn-ea"/>
              </a:endParaRPr>
            </a:p>
          </p:txBody>
        </p:sp>
        <p:sp>
          <p:nvSpPr>
            <p:cNvPr id="44" name="左大括号 43"/>
            <p:cNvSpPr/>
            <p:nvPr/>
          </p:nvSpPr>
          <p:spPr>
            <a:xfrm>
              <a:off x="3546" y="7323"/>
              <a:ext cx="363" cy="1742"/>
            </a:xfrm>
            <a:prstGeom prst="leftBrace">
              <a:avLst>
                <a:gd name="adj1" fmla="val 32098"/>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5" name="文本框 44"/>
          <p:cNvSpPr txBox="1"/>
          <p:nvPr/>
        </p:nvSpPr>
        <p:spPr>
          <a:xfrm>
            <a:off x="3782060" y="4483100"/>
            <a:ext cx="2687320" cy="460375"/>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rPr>
              <a:t>神话、悲剧、喜剧</a:t>
            </a:r>
            <a:endParaRPr lang="zh-CN" altLang="en-US" sz="2400" b="1">
              <a:latin typeface="微软雅黑" panose="020B0503020204020204" charset="-122"/>
              <a:ea typeface="微软雅黑" panose="020B0503020204020204" charset="-122"/>
            </a:endParaRPr>
          </a:p>
        </p:txBody>
      </p:sp>
      <p:sp>
        <p:nvSpPr>
          <p:cNvPr id="48" name="文本框 47"/>
          <p:cNvSpPr txBox="1"/>
          <p:nvPr/>
        </p:nvSpPr>
        <p:spPr>
          <a:xfrm>
            <a:off x="3492500" y="5051425"/>
            <a:ext cx="7374255" cy="460375"/>
          </a:xfrm>
          <a:prstGeom prst="rect">
            <a:avLst/>
          </a:prstGeom>
          <a:noFill/>
        </p:spPr>
        <p:txBody>
          <a:bodyPr wrap="square" rtlCol="0" anchor="t">
            <a:spAutoFit/>
          </a:bodyPr>
          <a:lstStyle/>
          <a:p>
            <a:r>
              <a:rPr 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史学之父</a:t>
            </a:r>
            <a:r>
              <a:rPr 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希罗多德；政治史奠基人：修昔底德</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nvSpPr>
        <p:spPr>
          <a:xfrm>
            <a:off x="3782060" y="5589905"/>
            <a:ext cx="4777105" cy="460375"/>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rPr>
              <a:t>苏格拉底、柏拉图和亚里士多德</a:t>
            </a:r>
            <a:endParaRPr lang="zh-CN" sz="24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right)">
                                      <p:cBhvr>
                                        <p:cTn id="8" dur="2000"/>
                                        <p:tgtEl>
                                          <p:spTgt spid="2"/>
                                        </p:tgtEl>
                                      </p:cBhvr>
                                    </p:animEffect>
                                  </p:childTnLst>
                                </p:cTn>
                              </p:par>
                              <p:par>
                                <p:cTn id="9" presetID="12" presetClass="entr" presetSubtype="8" fill="hold" grpId="0" nodeType="withEffect">
                                  <p:stCondLst>
                                    <p:cond delay="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p:tgtEl>
                                          <p:spTgt spid="3"/>
                                        </p:tgtEl>
                                        <p:attrNameLst>
                                          <p:attrName>ppt_x</p:attrName>
                                        </p:attrNameLst>
                                      </p:cBhvr>
                                      <p:tavLst>
                                        <p:tav tm="0">
                                          <p:val>
                                            <p:strVal val="#ppt_x-#ppt_w*1.125000"/>
                                          </p:val>
                                        </p:tav>
                                        <p:tav tm="100000">
                                          <p:val>
                                            <p:strVal val="#ppt_x"/>
                                          </p:val>
                                        </p:tav>
                                      </p:tavLst>
                                    </p:anim>
                                    <p:animEffect transition="in" filter="wipe(right)">
                                      <p:cBhvr>
                                        <p:cTn id="12" dur="2000"/>
                                        <p:tgtEl>
                                          <p:spTgt spid="3"/>
                                        </p:tgtEl>
                                      </p:cBhvr>
                                    </p:animEffect>
                                  </p:childTnLst>
                                </p:cTn>
                              </p:par>
                              <p:par>
                                <p:cTn id="13" presetID="12" presetClass="entr" presetSubtype="8" fill="hold" grpId="0" nodeType="withEffect">
                                  <p:stCondLst>
                                    <p:cond delay="0"/>
                                  </p:stCondLst>
                                  <p:childTnLst>
                                    <p:set>
                                      <p:cBhvr>
                                        <p:cTn id="14" dur="2000" fill="hold">
                                          <p:stCondLst>
                                            <p:cond delay="0"/>
                                          </p:stCondLst>
                                        </p:cTn>
                                        <p:tgtEl>
                                          <p:spTgt spid="4"/>
                                        </p:tgtEl>
                                        <p:attrNameLst>
                                          <p:attrName>style.visibility</p:attrName>
                                        </p:attrNameLst>
                                      </p:cBhvr>
                                      <p:to>
                                        <p:strVal val="visible"/>
                                      </p:to>
                                    </p:set>
                                    <p:anim calcmode="lin" valueType="num">
                                      <p:cBhvr additive="base">
                                        <p:cTn id="15" dur="2000"/>
                                        <p:tgtEl>
                                          <p:spTgt spid="4"/>
                                        </p:tgtEl>
                                        <p:attrNameLst>
                                          <p:attrName>ppt_x</p:attrName>
                                        </p:attrNameLst>
                                      </p:cBhvr>
                                      <p:tavLst>
                                        <p:tav tm="0">
                                          <p:val>
                                            <p:strVal val="#ppt_x-#ppt_w*1.125000"/>
                                          </p:val>
                                        </p:tav>
                                        <p:tav tm="100000">
                                          <p:val>
                                            <p:strVal val="#ppt_x"/>
                                          </p:val>
                                        </p:tav>
                                      </p:tavLst>
                                    </p:anim>
                                    <p:animEffect transition="in" filter="wipe(right)">
                                      <p:cBhvr>
                                        <p:cTn id="16" dur="2000"/>
                                        <p:tgtEl>
                                          <p:spTgt spid="4"/>
                                        </p:tgtEl>
                                      </p:cBhvr>
                                    </p:animEffect>
                                  </p:childTnLst>
                                </p:cTn>
                              </p:par>
                              <p:par>
                                <p:cTn id="17" presetID="12" presetClass="entr" presetSubtype="8" fill="hold" grpId="0" nodeType="withEffect">
                                  <p:stCondLst>
                                    <p:cond delay="0"/>
                                  </p:stCondLst>
                                  <p:childTnLst>
                                    <p:set>
                                      <p:cBhvr>
                                        <p:cTn id="18" dur="2000" fill="hold">
                                          <p:stCondLst>
                                            <p:cond delay="0"/>
                                          </p:stCondLst>
                                        </p:cTn>
                                        <p:tgtEl>
                                          <p:spTgt spid="17"/>
                                        </p:tgtEl>
                                        <p:attrNameLst>
                                          <p:attrName>style.visibility</p:attrName>
                                        </p:attrNameLst>
                                      </p:cBhvr>
                                      <p:to>
                                        <p:strVal val="visible"/>
                                      </p:to>
                                    </p:set>
                                    <p:anim calcmode="lin" valueType="num">
                                      <p:cBhvr additive="base">
                                        <p:cTn id="19" dur="2000"/>
                                        <p:tgtEl>
                                          <p:spTgt spid="17"/>
                                        </p:tgtEl>
                                        <p:attrNameLst>
                                          <p:attrName>ppt_x</p:attrName>
                                        </p:attrNameLst>
                                      </p:cBhvr>
                                      <p:tavLst>
                                        <p:tav tm="0">
                                          <p:val>
                                            <p:strVal val="#ppt_x-#ppt_w*1.125000"/>
                                          </p:val>
                                        </p:tav>
                                        <p:tav tm="100000">
                                          <p:val>
                                            <p:strVal val="#ppt_x"/>
                                          </p:val>
                                        </p:tav>
                                      </p:tavLst>
                                    </p:anim>
                                    <p:animEffect transition="in" filter="wipe(right)">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800" decel="100000"/>
                                        <p:tgtEl>
                                          <p:spTgt spid="100"/>
                                        </p:tgtEl>
                                      </p:cBhvr>
                                    </p:animEffect>
                                    <p:anim calcmode="lin" valueType="num">
                                      <p:cBhvr>
                                        <p:cTn id="26" dur="800" decel="100000" fill="hold"/>
                                        <p:tgtEl>
                                          <p:spTgt spid="100"/>
                                        </p:tgtEl>
                                        <p:attrNameLst>
                                          <p:attrName>style.rotation</p:attrName>
                                        </p:attrNameLst>
                                      </p:cBhvr>
                                      <p:tavLst>
                                        <p:tav tm="0">
                                          <p:val>
                                            <p:fltVal val="-90"/>
                                          </p:val>
                                        </p:tav>
                                        <p:tav tm="100000">
                                          <p:val>
                                            <p:fltVal val="0"/>
                                          </p:val>
                                        </p:tav>
                                      </p:tavLst>
                                    </p:anim>
                                    <p:anim calcmode="lin" valueType="num">
                                      <p:cBhvr>
                                        <p:cTn id="27" dur="800" decel="100000" fill="hold"/>
                                        <p:tgtEl>
                                          <p:spTgt spid="100"/>
                                        </p:tgtEl>
                                        <p:attrNameLst>
                                          <p:attrName>ppt_x</p:attrName>
                                        </p:attrNameLst>
                                      </p:cBhvr>
                                      <p:tavLst>
                                        <p:tav tm="0">
                                          <p:val>
                                            <p:strVal val="#ppt_x+0.4"/>
                                          </p:val>
                                        </p:tav>
                                        <p:tav tm="100000">
                                          <p:val>
                                            <p:strVal val="#ppt_x-0.05"/>
                                          </p:val>
                                        </p:tav>
                                      </p:tavLst>
                                    </p:anim>
                                    <p:anim calcmode="lin" valueType="num">
                                      <p:cBhvr>
                                        <p:cTn id="28" dur="800" decel="100000" fill="hold"/>
                                        <p:tgtEl>
                                          <p:spTgt spid="10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0"/>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2000" fill="hold">
                                          <p:stCondLst>
                                            <p:cond delay="0"/>
                                          </p:stCondLst>
                                        </p:cTn>
                                        <p:tgtEl>
                                          <p:spTgt spid="5"/>
                                        </p:tgtEl>
                                        <p:attrNameLst>
                                          <p:attrName>style.visibility</p:attrName>
                                        </p:attrNameLst>
                                      </p:cBhvr>
                                      <p:to>
                                        <p:strVal val="visible"/>
                                      </p:to>
                                    </p:set>
                                    <p:animEffect transition="in" filter="wipe(left)">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800" decel="100000"/>
                                        <p:tgtEl>
                                          <p:spTgt spid="34"/>
                                        </p:tgtEl>
                                      </p:cBhvr>
                                    </p:animEffect>
                                    <p:anim calcmode="lin" valueType="num">
                                      <p:cBhvr>
                                        <p:cTn id="41" dur="800" decel="100000" fill="hold"/>
                                        <p:tgtEl>
                                          <p:spTgt spid="34"/>
                                        </p:tgtEl>
                                        <p:attrNameLst>
                                          <p:attrName>style.rotation</p:attrName>
                                        </p:attrNameLst>
                                      </p:cBhvr>
                                      <p:tavLst>
                                        <p:tav tm="0">
                                          <p:val>
                                            <p:fltVal val="-90"/>
                                          </p:val>
                                        </p:tav>
                                        <p:tav tm="100000">
                                          <p:val>
                                            <p:fltVal val="0"/>
                                          </p:val>
                                        </p:tav>
                                      </p:tavLst>
                                    </p:anim>
                                    <p:anim calcmode="lin" valueType="num">
                                      <p:cBhvr>
                                        <p:cTn id="42" dur="800" decel="100000" fill="hold"/>
                                        <p:tgtEl>
                                          <p:spTgt spid="34"/>
                                        </p:tgtEl>
                                        <p:attrNameLst>
                                          <p:attrName>ppt_x</p:attrName>
                                        </p:attrNameLst>
                                      </p:cBhvr>
                                      <p:tavLst>
                                        <p:tav tm="0">
                                          <p:val>
                                            <p:strVal val="#ppt_x+0.4"/>
                                          </p:val>
                                        </p:tav>
                                        <p:tav tm="100000">
                                          <p:val>
                                            <p:strVal val="#ppt_x-0.05"/>
                                          </p:val>
                                        </p:tav>
                                      </p:tavLst>
                                    </p:anim>
                                    <p:anim calcmode="lin" valueType="num">
                                      <p:cBhvr>
                                        <p:cTn id="43" dur="800" decel="100000" fill="hold"/>
                                        <p:tgtEl>
                                          <p:spTgt spid="34"/>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2" fill="hold" nodeType="clickEffect">
                                  <p:stCondLst>
                                    <p:cond delay="0"/>
                                  </p:stCondLst>
                                  <p:childTnLst>
                                    <p:set>
                                      <p:cBhvr>
                                        <p:cTn id="49" dur="2000" fill="hold">
                                          <p:stCondLst>
                                            <p:cond delay="0"/>
                                          </p:stCondLst>
                                        </p:cTn>
                                        <p:tgtEl>
                                          <p:spTgt spid="6"/>
                                        </p:tgtEl>
                                        <p:attrNameLst>
                                          <p:attrName>style.visibility</p:attrName>
                                        </p:attrNameLst>
                                      </p:cBhvr>
                                      <p:to>
                                        <p:strVal val="visible"/>
                                      </p:to>
                                    </p:set>
                                    <p:anim calcmode="lin" valueType="num">
                                      <p:cBhvr additive="base">
                                        <p:cTn id="50" dur="2000"/>
                                        <p:tgtEl>
                                          <p:spTgt spid="6"/>
                                        </p:tgtEl>
                                        <p:attrNameLst>
                                          <p:attrName>ppt_x</p:attrName>
                                        </p:attrNameLst>
                                      </p:cBhvr>
                                      <p:tavLst>
                                        <p:tav tm="0">
                                          <p:val>
                                            <p:strVal val="#ppt_x+#ppt_w*1.125000"/>
                                          </p:val>
                                        </p:tav>
                                        <p:tav tm="100000">
                                          <p:val>
                                            <p:strVal val="#ppt_x"/>
                                          </p:val>
                                        </p:tav>
                                      </p:tavLst>
                                    </p:anim>
                                    <p:animEffect transition="in" filter="wipe(left)">
                                      <p:cBhvr>
                                        <p:cTn id="51" dur="2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childTnLst>
                                    <p:set>
                                      <p:cBhvr>
                                        <p:cTn id="55" dur="2000" fill="hold">
                                          <p:stCondLst>
                                            <p:cond delay="0"/>
                                          </p:stCondLst>
                                        </p:cTn>
                                        <p:tgtEl>
                                          <p:spTgt spid="45"/>
                                        </p:tgtEl>
                                        <p:attrNameLst>
                                          <p:attrName>style.visibility</p:attrName>
                                        </p:attrNameLst>
                                      </p:cBhvr>
                                      <p:to>
                                        <p:strVal val="visible"/>
                                      </p:to>
                                    </p:set>
                                    <p:anim calcmode="lin" valueType="num">
                                      <p:cBhvr additive="base">
                                        <p:cTn id="56" dur="2000"/>
                                        <p:tgtEl>
                                          <p:spTgt spid="45"/>
                                        </p:tgtEl>
                                        <p:attrNameLst>
                                          <p:attrName>ppt_x</p:attrName>
                                        </p:attrNameLst>
                                      </p:cBhvr>
                                      <p:tavLst>
                                        <p:tav tm="0">
                                          <p:val>
                                            <p:strVal val="#ppt_x+#ppt_w*1.125000"/>
                                          </p:val>
                                        </p:tav>
                                        <p:tav tm="100000">
                                          <p:val>
                                            <p:strVal val="#ppt_x"/>
                                          </p:val>
                                        </p:tav>
                                      </p:tavLst>
                                    </p:anim>
                                    <p:animEffect transition="in" filter="wipe(left)">
                                      <p:cBhvr>
                                        <p:cTn id="57" dur="20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grpId="0" nodeType="clickEffect">
                                  <p:stCondLst>
                                    <p:cond delay="0"/>
                                  </p:stCondLst>
                                  <p:childTnLst>
                                    <p:set>
                                      <p:cBhvr>
                                        <p:cTn id="61" dur="2000" fill="hold">
                                          <p:stCondLst>
                                            <p:cond delay="0"/>
                                          </p:stCondLst>
                                        </p:cTn>
                                        <p:tgtEl>
                                          <p:spTgt spid="48"/>
                                        </p:tgtEl>
                                        <p:attrNameLst>
                                          <p:attrName>style.visibility</p:attrName>
                                        </p:attrNameLst>
                                      </p:cBhvr>
                                      <p:to>
                                        <p:strVal val="visible"/>
                                      </p:to>
                                    </p:set>
                                    <p:anim calcmode="lin" valueType="num">
                                      <p:cBhvr additive="base">
                                        <p:cTn id="62" dur="2000"/>
                                        <p:tgtEl>
                                          <p:spTgt spid="48"/>
                                        </p:tgtEl>
                                        <p:attrNameLst>
                                          <p:attrName>ppt_x</p:attrName>
                                        </p:attrNameLst>
                                      </p:cBhvr>
                                      <p:tavLst>
                                        <p:tav tm="0">
                                          <p:val>
                                            <p:strVal val="#ppt_x+#ppt_w*1.125000"/>
                                          </p:val>
                                        </p:tav>
                                        <p:tav tm="100000">
                                          <p:val>
                                            <p:strVal val="#ppt_x"/>
                                          </p:val>
                                        </p:tav>
                                      </p:tavLst>
                                    </p:anim>
                                    <p:animEffect transition="in" filter="wipe(left)">
                                      <p:cBhvr>
                                        <p:cTn id="63" dur="20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0" nodeType="clickEffect">
                                  <p:stCondLst>
                                    <p:cond delay="0"/>
                                  </p:stCondLst>
                                  <p:childTnLst>
                                    <p:set>
                                      <p:cBhvr>
                                        <p:cTn id="67" dur="2000" fill="hold">
                                          <p:stCondLst>
                                            <p:cond delay="0"/>
                                          </p:stCondLst>
                                        </p:cTn>
                                        <p:tgtEl>
                                          <p:spTgt spid="49"/>
                                        </p:tgtEl>
                                        <p:attrNameLst>
                                          <p:attrName>style.visibility</p:attrName>
                                        </p:attrNameLst>
                                      </p:cBhvr>
                                      <p:to>
                                        <p:strVal val="visible"/>
                                      </p:to>
                                    </p:set>
                                    <p:anim calcmode="lin" valueType="num">
                                      <p:cBhvr additive="base">
                                        <p:cTn id="68" dur="2000"/>
                                        <p:tgtEl>
                                          <p:spTgt spid="49"/>
                                        </p:tgtEl>
                                        <p:attrNameLst>
                                          <p:attrName>ppt_x</p:attrName>
                                        </p:attrNameLst>
                                      </p:cBhvr>
                                      <p:tavLst>
                                        <p:tav tm="0">
                                          <p:val>
                                            <p:strVal val="#ppt_x+#ppt_w*1.125000"/>
                                          </p:val>
                                        </p:tav>
                                        <p:tav tm="100000">
                                          <p:val>
                                            <p:strVal val="#ppt_x"/>
                                          </p:val>
                                        </p:tav>
                                      </p:tavLst>
                                    </p:anim>
                                    <p:animEffect transition="in" filter="wipe(left)">
                                      <p:cBhvr>
                                        <p:cTn id="69"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bldLvl="0" animBg="1"/>
      <p:bldP spid="100" grpId="0"/>
      <p:bldP spid="34" grpId="0"/>
      <p:bldP spid="45"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1"/>
          <p:cNvPicPr>
            <a:picLocks noChangeAspect="1"/>
          </p:cNvPicPr>
          <p:nvPr/>
        </p:nvPicPr>
        <p:blipFill>
          <a:blip r:embed="rId1">
            <a:lum bright="-6000"/>
          </a:blip>
          <a:stretch>
            <a:fillRect/>
          </a:stretch>
        </p:blipFill>
        <p:spPr>
          <a:xfrm>
            <a:off x="1193800" y="989965"/>
            <a:ext cx="5272405" cy="4933315"/>
          </a:xfrm>
          <a:prstGeom prst="roundRect">
            <a:avLst>
              <a:gd name="adj" fmla="val 7797"/>
            </a:avLst>
          </a:prstGeom>
          <a:ln w="28575">
            <a:solidFill>
              <a:schemeClr val="bg1"/>
            </a:solidFill>
          </a:ln>
        </p:spPr>
      </p:pic>
      <p:sp>
        <p:nvSpPr>
          <p:cNvPr id="18" name="椭圆 17"/>
          <p:cNvSpPr/>
          <p:nvPr/>
        </p:nvSpPr>
        <p:spPr>
          <a:xfrm>
            <a:off x="2712085" y="4272280"/>
            <a:ext cx="144463" cy="146050"/>
          </a:xfrm>
          <a:prstGeom prst="ellipse">
            <a:avLst/>
          </a:prstGeom>
          <a:solidFill>
            <a:srgbClr val="FF0000"/>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9" name="圆角矩形 18"/>
          <p:cNvSpPr/>
          <p:nvPr/>
        </p:nvSpPr>
        <p:spPr>
          <a:xfrm>
            <a:off x="3780473" y="2236153"/>
            <a:ext cx="450850" cy="387350"/>
          </a:xfrm>
          <a:prstGeom prst="round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b="1" strike="noStrike" noProof="1">
                <a:solidFill>
                  <a:srgbClr val="0000FF"/>
                </a:solidFill>
                <a:latin typeface="微软雅黑" panose="020B0503020204020204" charset="-122"/>
                <a:ea typeface="微软雅黑" panose="020B0503020204020204" charset="-122"/>
              </a:rPr>
              <a:t>爱</a:t>
            </a:r>
            <a:endParaRPr lang="zh-CN" altLang="en-US" b="1" strike="noStrike" noProof="1">
              <a:solidFill>
                <a:srgbClr val="0000FF"/>
              </a:solidFill>
              <a:latin typeface="微软雅黑" panose="020B0503020204020204" charset="-122"/>
              <a:ea typeface="微软雅黑" panose="020B0503020204020204" charset="-122"/>
            </a:endParaRPr>
          </a:p>
        </p:txBody>
      </p:sp>
      <p:sp>
        <p:nvSpPr>
          <p:cNvPr id="20" name="圆角矩形 19"/>
          <p:cNvSpPr/>
          <p:nvPr/>
        </p:nvSpPr>
        <p:spPr>
          <a:xfrm>
            <a:off x="4080510" y="3183890"/>
            <a:ext cx="450850" cy="387350"/>
          </a:xfrm>
          <a:prstGeom prst="round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b="1" strike="noStrike" noProof="1">
                <a:solidFill>
                  <a:srgbClr val="0000FF"/>
                </a:solidFill>
                <a:latin typeface="微软雅黑" panose="020B0503020204020204" charset="-122"/>
                <a:ea typeface="微软雅黑" panose="020B0503020204020204" charset="-122"/>
              </a:rPr>
              <a:t>琴</a:t>
            </a:r>
            <a:endParaRPr lang="zh-CN" altLang="en-US" b="1" strike="noStrike" noProof="1">
              <a:solidFill>
                <a:srgbClr val="0000FF"/>
              </a:solidFill>
              <a:latin typeface="微软雅黑" panose="020B0503020204020204" charset="-122"/>
              <a:ea typeface="微软雅黑" panose="020B0503020204020204" charset="-122"/>
            </a:endParaRPr>
          </a:p>
        </p:txBody>
      </p:sp>
      <p:sp>
        <p:nvSpPr>
          <p:cNvPr id="21" name="圆角矩形 20"/>
          <p:cNvSpPr/>
          <p:nvPr/>
        </p:nvSpPr>
        <p:spPr>
          <a:xfrm>
            <a:off x="4436110" y="4304665"/>
            <a:ext cx="450850" cy="385763"/>
          </a:xfrm>
          <a:prstGeom prst="round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b="1" strike="noStrike" noProof="1">
                <a:solidFill>
                  <a:srgbClr val="0000FF"/>
                </a:solidFill>
                <a:latin typeface="微软雅黑" panose="020B0503020204020204" charset="-122"/>
                <a:ea typeface="微软雅黑" panose="020B0503020204020204" charset="-122"/>
              </a:rPr>
              <a:t>海</a:t>
            </a:r>
            <a:endParaRPr lang="zh-CN" altLang="en-US" b="1" strike="noStrike" noProof="1">
              <a:solidFill>
                <a:srgbClr val="0000FF"/>
              </a:solidFill>
              <a:latin typeface="微软雅黑" panose="020B0503020204020204" charset="-122"/>
              <a:ea typeface="微软雅黑" panose="020B0503020204020204" charset="-122"/>
            </a:endParaRPr>
          </a:p>
        </p:txBody>
      </p:sp>
      <p:sp>
        <p:nvSpPr>
          <p:cNvPr id="26" name="椭圆 25"/>
          <p:cNvSpPr/>
          <p:nvPr/>
        </p:nvSpPr>
        <p:spPr>
          <a:xfrm>
            <a:off x="1735455" y="1737360"/>
            <a:ext cx="4060825" cy="4185285"/>
          </a:xfrm>
          <a:prstGeom prst="ellipse">
            <a:avLst/>
          </a:prstGeom>
          <a:noFill/>
          <a:ln w="38100">
            <a:solidFill>
              <a:srgbClr val="0000FF"/>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圆角矩形 5"/>
          <p:cNvSpPr/>
          <p:nvPr/>
        </p:nvSpPr>
        <p:spPr>
          <a:xfrm>
            <a:off x="3025775" y="3724275"/>
            <a:ext cx="593090" cy="279400"/>
          </a:xfrm>
          <a:prstGeom prst="round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600000">
            <a:off x="3401060" y="5370195"/>
            <a:ext cx="1106805" cy="362585"/>
          </a:xfrm>
          <a:prstGeom prst="round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472815" y="3644900"/>
            <a:ext cx="146050" cy="146050"/>
          </a:xfrm>
          <a:prstGeom prst="ellipse">
            <a:avLst/>
          </a:prstGeom>
          <a:solidFill>
            <a:srgbClr val="FF0000"/>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文本框 7"/>
          <p:cNvSpPr txBox="1"/>
          <p:nvPr/>
        </p:nvSpPr>
        <p:spPr>
          <a:xfrm>
            <a:off x="6764020" y="998220"/>
            <a:ext cx="4055110" cy="4861560"/>
          </a:xfrm>
          <a:prstGeom prst="rect">
            <a:avLst/>
          </a:prstGeom>
          <a:blipFill rotWithShape="1">
            <a:blip r:embed="rId2"/>
            <a:stretch>
              <a:fillRect/>
            </a:stretch>
          </a:blipFill>
        </p:spPr>
        <p:txBody>
          <a:bodyPr wrap="square" rtlCol="0" anchor="t">
            <a:spAutoFit/>
          </a:bodyPr>
          <a:lstStyle/>
          <a:p>
            <a:pPr algn="l">
              <a:lnSpc>
                <a:spcPct val="110000"/>
              </a:lnSpc>
            </a:pPr>
            <a:r>
              <a:rPr lang="zh-CN" altLang="en-US" sz="2000" b="1">
                <a:solidFill>
                  <a:schemeClr val="accent6">
                    <a:lumMod val="75000"/>
                  </a:schemeClr>
                </a:solidFill>
              </a:rPr>
              <a:t>知识拓展</a:t>
            </a:r>
            <a:endParaRPr lang="zh-CN" altLang="en-US" sz="2000" b="1">
              <a:solidFill>
                <a:schemeClr val="accent6">
                  <a:lumMod val="75000"/>
                </a:schemeClr>
              </a:solidFill>
            </a:endParaRPr>
          </a:p>
          <a:p>
            <a:pPr algn="ctr">
              <a:lnSpc>
                <a:spcPct val="120000"/>
              </a:lnSpc>
            </a:pPr>
            <a:r>
              <a:rPr lang="zh-CN" altLang="en-US" sz="2000" b="1">
                <a:solidFill>
                  <a:srgbClr val="C00000"/>
                </a:solidFill>
                <a:sym typeface="+mn-ea"/>
              </a:rPr>
              <a:t>古代希腊的自然环境</a:t>
            </a:r>
            <a:endParaRPr lang="zh-CN" altLang="en-US" sz="2000" b="1">
              <a:solidFill>
                <a:srgbClr val="C00000"/>
              </a:solidFill>
              <a:sym typeface="+mn-ea"/>
            </a:endParaRPr>
          </a:p>
          <a:p>
            <a:pPr algn="l">
              <a:lnSpc>
                <a:spcPct val="110000"/>
              </a:lnSpc>
            </a:pPr>
            <a:r>
              <a:rPr lang="zh-CN" altLang="en-US" sz="2000" b="1">
                <a:solidFill>
                  <a:schemeClr val="accent6">
                    <a:lumMod val="75000"/>
                  </a:schemeClr>
                </a:solidFill>
              </a:rPr>
              <a:t>       古代希腊地处地中海东部，扼欧、亚、非三洲要冲。它的地理范围大致以希腊半岛为中心，包括爱琴海诸岛、小亚细亚西部沿海、爱奥尼亚群岛以及意大利南部和西西里岛的殖民地。在希腊，找不到肥沃的大河流域和开阔平原，连绵不绝的山岭沟壑将陆地隔成小块。但是，浩瀚的海域却赋予希腊先民以广阔的发展空间。岸曲折，港湾众多，绿岛相连，地中海式气候温和宜人，海洋资源条件得天独厚。</a:t>
            </a:r>
            <a:endParaRPr lang="zh-CN" altLang="en-US" sz="2000" b="1">
              <a:solidFill>
                <a:schemeClr val="accent6">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par>
                                <p:cTn id="8" presetID="12" presetClass="entr" presetSubtype="8" fill="hold" grpId="0" nodeType="withEffect">
                                  <p:stCondLst>
                                    <p:cond delay="0"/>
                                  </p:stCondLst>
                                  <p:childTnLst>
                                    <p:set>
                                      <p:cBhvr>
                                        <p:cTn id="9" dur="2000" fill="hold">
                                          <p:stCondLst>
                                            <p:cond delay="0"/>
                                          </p:stCondLst>
                                        </p:cTn>
                                        <p:tgtEl>
                                          <p:spTgt spid="8"/>
                                        </p:tgtEl>
                                        <p:attrNameLst>
                                          <p:attrName>style.visibility</p:attrName>
                                        </p:attrNameLst>
                                      </p:cBhvr>
                                      <p:to>
                                        <p:strVal val="visible"/>
                                      </p:to>
                                    </p:set>
                                    <p:anim calcmode="lin" valueType="num">
                                      <p:cBhvr additive="base">
                                        <p:cTn id="10" dur="2000"/>
                                        <p:tgtEl>
                                          <p:spTgt spid="8"/>
                                        </p:tgtEl>
                                        <p:attrNameLst>
                                          <p:attrName>ppt_x</p:attrName>
                                        </p:attrNameLst>
                                      </p:cBhvr>
                                      <p:tavLst>
                                        <p:tav tm="0">
                                          <p:val>
                                            <p:strVal val="#ppt_x-#ppt_w*1.125000"/>
                                          </p:val>
                                        </p:tav>
                                        <p:tav tm="100000">
                                          <p:val>
                                            <p:strVal val="#ppt_x"/>
                                          </p:val>
                                        </p:tav>
                                      </p:tavLst>
                                    </p:anim>
                                    <p:animEffect transition="in" filter="wipe(righ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800" decel="100000"/>
                                        <p:tgtEl>
                                          <p:spTgt spid="20"/>
                                        </p:tgtEl>
                                      </p:cBhvr>
                                    </p:animEffect>
                                    <p:anim calcmode="lin" valueType="num">
                                      <p:cBhvr>
                                        <p:cTn id="30" dur="800" decel="100000" fill="hold"/>
                                        <p:tgtEl>
                                          <p:spTgt spid="20"/>
                                        </p:tgtEl>
                                        <p:attrNameLst>
                                          <p:attrName>style.rotation</p:attrName>
                                        </p:attrNameLst>
                                      </p:cBhvr>
                                      <p:tavLst>
                                        <p:tav tm="0">
                                          <p:val>
                                            <p:fltVal val="-90"/>
                                          </p:val>
                                        </p:tav>
                                        <p:tav tm="100000">
                                          <p:val>
                                            <p:fltVal val="0"/>
                                          </p:val>
                                        </p:tav>
                                      </p:tavLst>
                                    </p:anim>
                                    <p:anim calcmode="lin" valueType="num">
                                      <p:cBhvr>
                                        <p:cTn id="31" dur="800" decel="100000" fill="hold"/>
                                        <p:tgtEl>
                                          <p:spTgt spid="20"/>
                                        </p:tgtEl>
                                        <p:attrNameLst>
                                          <p:attrName>ppt_x</p:attrName>
                                        </p:attrNameLst>
                                      </p:cBhvr>
                                      <p:tavLst>
                                        <p:tav tm="0">
                                          <p:val>
                                            <p:strVal val="#ppt_x+0.4"/>
                                          </p:val>
                                        </p:tav>
                                        <p:tav tm="100000">
                                          <p:val>
                                            <p:strVal val="#ppt_x-0.05"/>
                                          </p:val>
                                        </p:tav>
                                      </p:tavLst>
                                    </p:anim>
                                    <p:anim calcmode="lin" valueType="num">
                                      <p:cBhvr>
                                        <p:cTn id="32" dur="800" decel="100000" fill="hold"/>
                                        <p:tgtEl>
                                          <p:spTgt spid="20"/>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800" decel="100000"/>
                                        <p:tgtEl>
                                          <p:spTgt spid="21"/>
                                        </p:tgtEl>
                                      </p:cBhvr>
                                    </p:animEffect>
                                    <p:anim calcmode="lin" valueType="num">
                                      <p:cBhvr>
                                        <p:cTn id="38" dur="800" decel="100000" fill="hold"/>
                                        <p:tgtEl>
                                          <p:spTgt spid="21"/>
                                        </p:tgtEl>
                                        <p:attrNameLst>
                                          <p:attrName>style.rotation</p:attrName>
                                        </p:attrNameLst>
                                      </p:cBhvr>
                                      <p:tavLst>
                                        <p:tav tm="0">
                                          <p:val>
                                            <p:fltVal val="-90"/>
                                          </p:val>
                                        </p:tav>
                                        <p:tav tm="100000">
                                          <p:val>
                                            <p:fltVal val="0"/>
                                          </p:val>
                                        </p:tav>
                                      </p:tavLst>
                                    </p:anim>
                                    <p:anim calcmode="lin" valueType="num">
                                      <p:cBhvr>
                                        <p:cTn id="39" dur="800" decel="100000" fill="hold"/>
                                        <p:tgtEl>
                                          <p:spTgt spid="21"/>
                                        </p:tgtEl>
                                        <p:attrNameLst>
                                          <p:attrName>ppt_x</p:attrName>
                                        </p:attrNameLst>
                                      </p:cBhvr>
                                      <p:tavLst>
                                        <p:tav tm="0">
                                          <p:val>
                                            <p:strVal val="#ppt_x+0.4"/>
                                          </p:val>
                                        </p:tav>
                                        <p:tav tm="100000">
                                          <p:val>
                                            <p:strVal val="#ppt_x-0.05"/>
                                          </p:val>
                                        </p:tav>
                                      </p:tavLst>
                                    </p:anim>
                                    <p:anim calcmode="lin" valueType="num">
                                      <p:cBhvr>
                                        <p:cTn id="40" dur="800" decel="100000" fill="hold"/>
                                        <p:tgtEl>
                                          <p:spTgt spid="2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80">
                                          <p:stCondLst>
                                            <p:cond delay="0"/>
                                          </p:stCondLst>
                                        </p:cTn>
                                        <p:tgtEl>
                                          <p:spTgt spid="18"/>
                                        </p:tgtEl>
                                      </p:cBhvr>
                                    </p:animEffect>
                                    <p:anim calcmode="lin" valueType="num">
                                      <p:cBhvr>
                                        <p:cTn id="8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7" dur="26">
                                          <p:stCondLst>
                                            <p:cond delay="650"/>
                                          </p:stCondLst>
                                        </p:cTn>
                                        <p:tgtEl>
                                          <p:spTgt spid="18"/>
                                        </p:tgtEl>
                                      </p:cBhvr>
                                      <p:to x="100000" y="60000"/>
                                    </p:animScale>
                                    <p:animScale>
                                      <p:cBhvr>
                                        <p:cTn id="88" dur="166" decel="50000">
                                          <p:stCondLst>
                                            <p:cond delay="676"/>
                                          </p:stCondLst>
                                        </p:cTn>
                                        <p:tgtEl>
                                          <p:spTgt spid="18"/>
                                        </p:tgtEl>
                                      </p:cBhvr>
                                      <p:to x="100000" y="100000"/>
                                    </p:animScale>
                                    <p:animScale>
                                      <p:cBhvr>
                                        <p:cTn id="89" dur="26">
                                          <p:stCondLst>
                                            <p:cond delay="1312"/>
                                          </p:stCondLst>
                                        </p:cTn>
                                        <p:tgtEl>
                                          <p:spTgt spid="18"/>
                                        </p:tgtEl>
                                      </p:cBhvr>
                                      <p:to x="100000" y="80000"/>
                                    </p:animScale>
                                    <p:animScale>
                                      <p:cBhvr>
                                        <p:cTn id="90" dur="166" decel="50000">
                                          <p:stCondLst>
                                            <p:cond delay="1338"/>
                                          </p:stCondLst>
                                        </p:cTn>
                                        <p:tgtEl>
                                          <p:spTgt spid="18"/>
                                        </p:tgtEl>
                                      </p:cBhvr>
                                      <p:to x="100000" y="100000"/>
                                    </p:animScale>
                                    <p:animScale>
                                      <p:cBhvr>
                                        <p:cTn id="91" dur="26">
                                          <p:stCondLst>
                                            <p:cond delay="1642"/>
                                          </p:stCondLst>
                                        </p:cTn>
                                        <p:tgtEl>
                                          <p:spTgt spid="18"/>
                                        </p:tgtEl>
                                      </p:cBhvr>
                                      <p:to x="100000" y="90000"/>
                                    </p:animScale>
                                    <p:animScale>
                                      <p:cBhvr>
                                        <p:cTn id="92" dur="166" decel="50000">
                                          <p:stCondLst>
                                            <p:cond delay="1668"/>
                                          </p:stCondLst>
                                        </p:cTn>
                                        <p:tgtEl>
                                          <p:spTgt spid="18"/>
                                        </p:tgtEl>
                                      </p:cBhvr>
                                      <p:to x="100000" y="100000"/>
                                    </p:animScale>
                                    <p:animScale>
                                      <p:cBhvr>
                                        <p:cTn id="93" dur="26">
                                          <p:stCondLst>
                                            <p:cond delay="1808"/>
                                          </p:stCondLst>
                                        </p:cTn>
                                        <p:tgtEl>
                                          <p:spTgt spid="18"/>
                                        </p:tgtEl>
                                      </p:cBhvr>
                                      <p:to x="100000" y="95000"/>
                                    </p:animScale>
                                    <p:animScale>
                                      <p:cBhvr>
                                        <p:cTn id="94" dur="166" decel="50000">
                                          <p:stCondLst>
                                            <p:cond delay="1834"/>
                                          </p:stCondLst>
                                        </p:cTn>
                                        <p:tgtEl>
                                          <p:spTgt spid="18"/>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80">
                                          <p:stCondLst>
                                            <p:cond delay="0"/>
                                          </p:stCondLst>
                                        </p:cTn>
                                        <p:tgtEl>
                                          <p:spTgt spid="5"/>
                                        </p:tgtEl>
                                      </p:cBhvr>
                                    </p:animEffect>
                                    <p:anim calcmode="lin" valueType="num">
                                      <p:cBhvr>
                                        <p:cTn id="9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gtEl>
                                      </p:cBhvr>
                                      <p:to x="100000" y="60000"/>
                                    </p:animScale>
                                    <p:animScale>
                                      <p:cBhvr>
                                        <p:cTn id="104" dur="166" decel="50000">
                                          <p:stCondLst>
                                            <p:cond delay="676"/>
                                          </p:stCondLst>
                                        </p:cTn>
                                        <p:tgtEl>
                                          <p:spTgt spid="5"/>
                                        </p:tgtEl>
                                      </p:cBhvr>
                                      <p:to x="100000" y="100000"/>
                                    </p:animScale>
                                    <p:animScale>
                                      <p:cBhvr>
                                        <p:cTn id="105" dur="26">
                                          <p:stCondLst>
                                            <p:cond delay="1312"/>
                                          </p:stCondLst>
                                        </p:cTn>
                                        <p:tgtEl>
                                          <p:spTgt spid="5"/>
                                        </p:tgtEl>
                                      </p:cBhvr>
                                      <p:to x="100000" y="80000"/>
                                    </p:animScale>
                                    <p:animScale>
                                      <p:cBhvr>
                                        <p:cTn id="106" dur="166" decel="50000">
                                          <p:stCondLst>
                                            <p:cond delay="1338"/>
                                          </p:stCondLst>
                                        </p:cTn>
                                        <p:tgtEl>
                                          <p:spTgt spid="5"/>
                                        </p:tgtEl>
                                      </p:cBhvr>
                                      <p:to x="100000" y="100000"/>
                                    </p:animScale>
                                    <p:animScale>
                                      <p:cBhvr>
                                        <p:cTn id="107" dur="26">
                                          <p:stCondLst>
                                            <p:cond delay="1642"/>
                                          </p:stCondLst>
                                        </p:cTn>
                                        <p:tgtEl>
                                          <p:spTgt spid="5"/>
                                        </p:tgtEl>
                                      </p:cBhvr>
                                      <p:to x="100000" y="90000"/>
                                    </p:animScale>
                                    <p:animScale>
                                      <p:cBhvr>
                                        <p:cTn id="108" dur="166" decel="50000">
                                          <p:stCondLst>
                                            <p:cond delay="1668"/>
                                          </p:stCondLst>
                                        </p:cTn>
                                        <p:tgtEl>
                                          <p:spTgt spid="5"/>
                                        </p:tgtEl>
                                      </p:cBhvr>
                                      <p:to x="100000" y="100000"/>
                                    </p:animScale>
                                    <p:animScale>
                                      <p:cBhvr>
                                        <p:cTn id="109" dur="26">
                                          <p:stCondLst>
                                            <p:cond delay="1808"/>
                                          </p:stCondLst>
                                        </p:cTn>
                                        <p:tgtEl>
                                          <p:spTgt spid="5"/>
                                        </p:tgtEl>
                                      </p:cBhvr>
                                      <p:to x="100000" y="95000"/>
                                    </p:animScale>
                                    <p:animScale>
                                      <p:cBhvr>
                                        <p:cTn id="11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6" grpId="0"/>
      <p:bldP spid="6" grpId="0"/>
      <p:bldP spid="7"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210310" y="843915"/>
            <a:ext cx="7444105" cy="2476500"/>
            <a:chOff x="1906" y="1329"/>
            <a:chExt cx="11723" cy="3900"/>
          </a:xfrm>
        </p:grpSpPr>
        <p:grpSp>
          <p:nvGrpSpPr>
            <p:cNvPr id="14" name="组合 13"/>
            <p:cNvGrpSpPr/>
            <p:nvPr/>
          </p:nvGrpSpPr>
          <p:grpSpPr>
            <a:xfrm>
              <a:off x="1906" y="1329"/>
              <a:ext cx="3490" cy="3900"/>
              <a:chOff x="5452" y="5693"/>
              <a:chExt cx="3490" cy="3900"/>
            </a:xfrm>
          </p:grpSpPr>
          <p:pic>
            <p:nvPicPr>
              <p:cNvPr id="2" name="图片 1" descr="v2-81dec015d47a83844f7124fbe9a5b0ac_720w"/>
              <p:cNvPicPr>
                <a:picLocks noChangeAspect="1"/>
              </p:cNvPicPr>
              <p:nvPr>
                <p:custDataLst>
                  <p:tags r:id="rId1"/>
                </p:custDataLst>
              </p:nvPr>
            </p:nvPicPr>
            <p:blipFill>
              <a:blip r:embed="rId2">
                <a:lum bright="12000"/>
              </a:blip>
              <a:srcRect b="6250"/>
              <a:stretch>
                <a:fillRect/>
              </a:stretch>
            </p:blipFill>
            <p:spPr>
              <a:xfrm>
                <a:off x="5452" y="5693"/>
                <a:ext cx="3491" cy="3900"/>
              </a:xfrm>
              <a:prstGeom prst="rect">
                <a:avLst/>
              </a:prstGeom>
            </p:spPr>
          </p:pic>
          <p:sp>
            <p:nvSpPr>
              <p:cNvPr id="5" name="文本框 4"/>
              <p:cNvSpPr txBox="1"/>
              <p:nvPr/>
            </p:nvSpPr>
            <p:spPr>
              <a:xfrm>
                <a:off x="5452" y="5693"/>
                <a:ext cx="724" cy="1791"/>
              </a:xfrm>
              <a:prstGeom prst="rect">
                <a:avLst/>
              </a:prstGeom>
              <a:noFill/>
            </p:spPr>
            <p:txBody>
              <a:bodyPr vert="eaVert" wrap="square" rtlCol="0">
                <a:spAutoFit/>
              </a:bodyPr>
              <a:lstStyle/>
              <a:p>
                <a:pPr algn="ctr"/>
                <a:r>
                  <a:rPr lang="zh-CN" altLang="en-US" b="1">
                    <a:solidFill>
                      <a:schemeClr val="bg1"/>
                    </a:solidFill>
                    <a:latin typeface="微软雅黑" panose="020B0503020204020204" charset="-122"/>
                    <a:ea typeface="微软雅黑" panose="020B0503020204020204" charset="-122"/>
                  </a:rPr>
                  <a:t>苏格拉底</a:t>
                </a:r>
                <a:endParaRPr lang="zh-CN" altLang="en-US" b="1">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5571" y="1441"/>
              <a:ext cx="8058" cy="3748"/>
            </a:xfrm>
            <a:prstGeom prst="rect">
              <a:avLst/>
            </a:prstGeom>
            <a:noFill/>
          </p:spPr>
          <p:txBody>
            <a:bodyPr wrap="square" rtlCol="0" anchor="t">
              <a:spAutoFit/>
            </a:bodyPr>
            <a:lstStyle/>
            <a:p>
              <a:pPr>
                <a:lnSpc>
                  <a:spcPct val="120000"/>
                </a:lnSpc>
              </a:pPr>
              <a:r>
                <a:rPr lang="en-US" altLang="zh-CN" sz="2200" b="1"/>
                <a:t>     </a:t>
              </a:r>
              <a:r>
                <a:rPr lang="zh-CN" altLang="en-US" sz="2200" b="1"/>
                <a:t>苏格拉底</a:t>
              </a:r>
              <a:r>
                <a:rPr lang="zh-CN" altLang="en-US" sz="2200" b="1">
                  <a:sym typeface="+mn-ea"/>
                </a:rPr>
                <a:t>（公元前 469—前 399）</a:t>
              </a:r>
              <a:endParaRPr lang="zh-CN" altLang="en-US" sz="2200" b="1"/>
            </a:p>
            <a:p>
              <a:pPr>
                <a:lnSpc>
                  <a:spcPct val="120000"/>
                </a:lnSpc>
              </a:pPr>
              <a:r>
                <a:rPr lang="zh-CN" altLang="en-US" sz="2200" b="1"/>
                <a:t>    </a:t>
              </a:r>
              <a:r>
                <a:rPr lang="zh-CN" altLang="en-US" sz="2000" b="1">
                  <a:solidFill>
                    <a:schemeClr val="accent6">
                      <a:lumMod val="75000"/>
                    </a:schemeClr>
                  </a:solidFill>
                </a:rPr>
                <a:t>苏格拉底是古代希腊著名的哲学家，他通过谈话教授哲学，对当时许多流行观念提出挑战。</a:t>
              </a:r>
              <a:r>
                <a:rPr lang="zh-CN" altLang="en-US" sz="2000" b="1">
                  <a:solidFill>
                    <a:schemeClr val="accent6">
                      <a:lumMod val="75000"/>
                    </a:schemeClr>
                  </a:solidFill>
                  <a:sym typeface="+mn-ea"/>
                </a:rPr>
                <a:t>苏格拉底</a:t>
              </a:r>
              <a:r>
                <a:rPr lang="zh-CN" altLang="en-US" sz="2000" b="1">
                  <a:solidFill>
                    <a:schemeClr val="accent6">
                      <a:lumMod val="75000"/>
                    </a:schemeClr>
                  </a:solidFill>
                </a:rPr>
                <a:t>70岁时</a:t>
              </a:r>
              <a:r>
                <a:rPr lang="zh-CN" altLang="en-US" sz="2000" b="1">
                  <a:solidFill>
                    <a:schemeClr val="accent6">
                      <a:lumMod val="75000"/>
                    </a:schemeClr>
                  </a:solidFill>
                  <a:sym typeface="+mn-ea"/>
                </a:rPr>
                <a:t>被处死，罪名是</a:t>
              </a:r>
              <a:r>
                <a:rPr lang="zh-CN" altLang="en-US" sz="2000" b="1">
                  <a:solidFill>
                    <a:schemeClr val="accent6">
                      <a:lumMod val="75000"/>
                    </a:schemeClr>
                  </a:solidFill>
                </a:rPr>
                <a:t>不信雅典城邦的神和腐蚀青年。他的死成为雅典民主政治的污点</a:t>
              </a:r>
              <a:endParaRPr lang="zh-CN" altLang="en-US" sz="2000" b="1">
                <a:solidFill>
                  <a:schemeClr val="accent6">
                    <a:lumMod val="75000"/>
                  </a:schemeClr>
                </a:solidFill>
              </a:endParaRPr>
            </a:p>
          </p:txBody>
        </p:sp>
        <p:sp>
          <p:nvSpPr>
            <p:cNvPr id="20" name="文本框 19"/>
            <p:cNvSpPr txBox="1"/>
            <p:nvPr/>
          </p:nvSpPr>
          <p:spPr>
            <a:xfrm rot="16200000">
              <a:off x="5520" y="1492"/>
              <a:ext cx="827" cy="725"/>
            </a:xfrm>
            <a:prstGeom prst="rect">
              <a:avLst/>
            </a:prstGeom>
            <a:noFill/>
          </p:spPr>
          <p:txBody>
            <a:bodyPr wrap="square" rtlCol="0" anchor="t">
              <a:spAutoFit/>
            </a:bodyPr>
            <a:lstStyle/>
            <a:p>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7" name="组合 16"/>
          <p:cNvGrpSpPr/>
          <p:nvPr/>
        </p:nvGrpSpPr>
        <p:grpSpPr>
          <a:xfrm>
            <a:off x="1116330" y="3423285"/>
            <a:ext cx="9775190" cy="2598420"/>
            <a:chOff x="1758" y="5391"/>
            <a:chExt cx="15394" cy="4092"/>
          </a:xfrm>
        </p:grpSpPr>
        <p:grpSp>
          <p:nvGrpSpPr>
            <p:cNvPr id="11" name="组合 10"/>
            <p:cNvGrpSpPr/>
            <p:nvPr/>
          </p:nvGrpSpPr>
          <p:grpSpPr>
            <a:xfrm>
              <a:off x="1861" y="5453"/>
              <a:ext cx="3582" cy="3900"/>
              <a:chOff x="2053" y="1579"/>
              <a:chExt cx="3582" cy="3900"/>
            </a:xfrm>
          </p:grpSpPr>
          <p:pic>
            <p:nvPicPr>
              <p:cNvPr id="3" name="图片 2" descr="timg"/>
              <p:cNvPicPr>
                <a:picLocks noChangeAspect="1"/>
              </p:cNvPicPr>
              <p:nvPr>
                <p:custDataLst>
                  <p:tags r:id="rId3"/>
                </p:custDataLst>
              </p:nvPr>
            </p:nvPicPr>
            <p:blipFill>
              <a:blip r:embed="rId4"/>
              <a:stretch>
                <a:fillRect/>
              </a:stretch>
            </p:blipFill>
            <p:spPr>
              <a:xfrm>
                <a:off x="2053" y="1579"/>
                <a:ext cx="3582" cy="3900"/>
              </a:xfrm>
              <a:prstGeom prst="rect">
                <a:avLst/>
              </a:prstGeom>
            </p:spPr>
          </p:pic>
          <p:sp>
            <p:nvSpPr>
              <p:cNvPr id="4" name="文本框 3"/>
              <p:cNvSpPr txBox="1"/>
              <p:nvPr/>
            </p:nvSpPr>
            <p:spPr>
              <a:xfrm>
                <a:off x="2053" y="1579"/>
                <a:ext cx="724" cy="1791"/>
              </a:xfrm>
              <a:prstGeom prst="rect">
                <a:avLst/>
              </a:prstGeom>
              <a:noFill/>
            </p:spPr>
            <p:txBody>
              <a:bodyPr vert="eaVert" wrap="square" rtlCol="0">
                <a:spAutoFit/>
              </a:bodyPr>
              <a:lstStyle/>
              <a:p>
                <a:pPr algn="ctr"/>
                <a:r>
                  <a:rPr lang="zh-CN" altLang="en-US" b="1">
                    <a:solidFill>
                      <a:schemeClr val="bg1"/>
                    </a:solidFill>
                    <a:latin typeface="微软雅黑" panose="020B0503020204020204" charset="-122"/>
                    <a:ea typeface="微软雅黑" panose="020B0503020204020204" charset="-122"/>
                  </a:rPr>
                  <a:t>希罗多德</a:t>
                </a:r>
                <a:endParaRPr lang="zh-CN" altLang="en-US" b="1">
                  <a:solidFill>
                    <a:schemeClr val="bg1"/>
                  </a:solidFill>
                  <a:latin typeface="微软雅黑" panose="020B0503020204020204" charset="-122"/>
                  <a:ea typeface="微软雅黑" panose="020B0503020204020204" charset="-122"/>
                </a:endParaRPr>
              </a:p>
            </p:txBody>
          </p:sp>
        </p:grpSp>
        <p:grpSp>
          <p:nvGrpSpPr>
            <p:cNvPr id="12" name="组合 11"/>
            <p:cNvGrpSpPr/>
            <p:nvPr/>
          </p:nvGrpSpPr>
          <p:grpSpPr>
            <a:xfrm>
              <a:off x="5950" y="5453"/>
              <a:ext cx="3272" cy="3914"/>
              <a:chOff x="5871" y="1579"/>
              <a:chExt cx="3272" cy="3914"/>
            </a:xfrm>
          </p:grpSpPr>
          <p:pic>
            <p:nvPicPr>
              <p:cNvPr id="6" name="图片 5" descr="timg"/>
              <p:cNvPicPr>
                <a:picLocks noChangeAspect="1"/>
              </p:cNvPicPr>
              <p:nvPr>
                <p:custDataLst>
                  <p:tags r:id="rId5"/>
                </p:custDataLst>
              </p:nvPr>
            </p:nvPicPr>
            <p:blipFill>
              <a:blip r:embed="rId6"/>
              <a:srcRect t="4738" b="5439"/>
              <a:stretch>
                <a:fillRect/>
              </a:stretch>
            </p:blipFill>
            <p:spPr>
              <a:xfrm>
                <a:off x="5871" y="1579"/>
                <a:ext cx="3272" cy="3914"/>
              </a:xfrm>
              <a:prstGeom prst="rect">
                <a:avLst/>
              </a:prstGeom>
            </p:spPr>
          </p:pic>
          <p:sp>
            <p:nvSpPr>
              <p:cNvPr id="7" name="文本框 6"/>
              <p:cNvSpPr txBox="1"/>
              <p:nvPr/>
            </p:nvSpPr>
            <p:spPr>
              <a:xfrm>
                <a:off x="5871" y="1579"/>
                <a:ext cx="724" cy="1791"/>
              </a:xfrm>
              <a:prstGeom prst="rect">
                <a:avLst/>
              </a:prstGeom>
              <a:noFill/>
            </p:spPr>
            <p:txBody>
              <a:bodyPr vert="eaVert" wrap="square" rtlCol="0">
                <a:spAutoFit/>
              </a:bodyPr>
              <a:lstStyle/>
              <a:p>
                <a:pPr algn="ctr"/>
                <a:r>
                  <a:rPr lang="zh-CN" altLang="en-US" b="1">
                    <a:solidFill>
                      <a:schemeClr val="bg1"/>
                    </a:solidFill>
                    <a:latin typeface="微软雅黑" panose="020B0503020204020204" charset="-122"/>
                    <a:ea typeface="微软雅黑" panose="020B0503020204020204" charset="-122"/>
                  </a:rPr>
                  <a:t>修昔底德</a:t>
                </a:r>
                <a:endParaRPr lang="zh-CN" altLang="en-US" b="1">
                  <a:solidFill>
                    <a:schemeClr val="bg1"/>
                  </a:solidFill>
                  <a:latin typeface="微软雅黑" panose="020B0503020204020204" charset="-122"/>
                  <a:ea typeface="微软雅黑" panose="020B0503020204020204" charset="-122"/>
                </a:endParaRPr>
              </a:p>
            </p:txBody>
          </p:sp>
        </p:grpSp>
        <p:grpSp>
          <p:nvGrpSpPr>
            <p:cNvPr id="13" name="组合 12"/>
            <p:cNvGrpSpPr/>
            <p:nvPr/>
          </p:nvGrpSpPr>
          <p:grpSpPr>
            <a:xfrm>
              <a:off x="9846" y="5467"/>
              <a:ext cx="3146" cy="3900"/>
              <a:chOff x="9427" y="1579"/>
              <a:chExt cx="3146" cy="3900"/>
            </a:xfrm>
          </p:grpSpPr>
          <p:pic>
            <p:nvPicPr>
              <p:cNvPr id="8" name="图片 7" descr="timg"/>
              <p:cNvPicPr>
                <a:picLocks noChangeAspect="1"/>
              </p:cNvPicPr>
              <p:nvPr/>
            </p:nvPicPr>
            <p:blipFill>
              <a:blip r:embed="rId7"/>
              <a:stretch>
                <a:fillRect/>
              </a:stretch>
            </p:blipFill>
            <p:spPr>
              <a:xfrm>
                <a:off x="9427" y="1579"/>
                <a:ext cx="3147" cy="3900"/>
              </a:xfrm>
              <a:prstGeom prst="rect">
                <a:avLst/>
              </a:prstGeom>
            </p:spPr>
          </p:pic>
          <p:sp>
            <p:nvSpPr>
              <p:cNvPr id="9" name="文本框 8"/>
              <p:cNvSpPr txBox="1"/>
              <p:nvPr/>
            </p:nvSpPr>
            <p:spPr>
              <a:xfrm>
                <a:off x="9427" y="1579"/>
                <a:ext cx="724" cy="1583"/>
              </a:xfrm>
              <a:prstGeom prst="rect">
                <a:avLst/>
              </a:prstGeom>
              <a:noFill/>
            </p:spPr>
            <p:txBody>
              <a:bodyPr vert="eaVert" wrap="square" rtlCol="0">
                <a:spAutoFit/>
              </a:bodyPr>
              <a:lstStyle/>
              <a:p>
                <a:pPr algn="ctr"/>
                <a:r>
                  <a:rPr lang="zh-CN" altLang="en-US" b="1">
                    <a:solidFill>
                      <a:schemeClr val="bg1"/>
                    </a:solidFill>
                    <a:latin typeface="微软雅黑" panose="020B0503020204020204" charset="-122"/>
                    <a:ea typeface="微软雅黑" panose="020B0503020204020204" charset="-122"/>
                  </a:rPr>
                  <a:t>柏拉图</a:t>
                </a:r>
                <a:endParaRPr lang="zh-CN" altLang="en-US" b="1">
                  <a:solidFill>
                    <a:schemeClr val="bg1"/>
                  </a:solidFill>
                  <a:latin typeface="微软雅黑" panose="020B0503020204020204" charset="-122"/>
                  <a:ea typeface="微软雅黑" panose="020B0503020204020204" charset="-122"/>
                </a:endParaRPr>
              </a:p>
            </p:txBody>
          </p:sp>
        </p:grpSp>
        <p:grpSp>
          <p:nvGrpSpPr>
            <p:cNvPr id="15" name="组合 14"/>
            <p:cNvGrpSpPr/>
            <p:nvPr/>
          </p:nvGrpSpPr>
          <p:grpSpPr>
            <a:xfrm>
              <a:off x="13617" y="5467"/>
              <a:ext cx="3376" cy="3900"/>
              <a:chOff x="13617" y="5693"/>
              <a:chExt cx="3376" cy="3900"/>
            </a:xfrm>
          </p:grpSpPr>
          <p:pic>
            <p:nvPicPr>
              <p:cNvPr id="7170" name="图片 21508" descr="2008112810164275685"/>
              <p:cNvPicPr>
                <a:picLocks noChangeAspect="1"/>
              </p:cNvPicPr>
              <p:nvPr/>
            </p:nvPicPr>
            <p:blipFill>
              <a:blip r:embed="rId8">
                <a:lum bright="-12000"/>
              </a:blip>
              <a:stretch>
                <a:fillRect/>
              </a:stretch>
            </p:blipFill>
            <p:spPr>
              <a:xfrm>
                <a:off x="13617" y="5693"/>
                <a:ext cx="3376" cy="3901"/>
              </a:xfrm>
              <a:prstGeom prst="rect">
                <a:avLst/>
              </a:prstGeom>
              <a:noFill/>
              <a:ln w="28575" cap="flat" cmpd="sng">
                <a:solidFill>
                  <a:schemeClr val="bg1"/>
                </a:solidFill>
                <a:prstDash val="solid"/>
                <a:miter/>
                <a:headEnd type="none" w="med" len="med"/>
                <a:tailEnd type="none" w="med" len="med"/>
              </a:ln>
            </p:spPr>
          </p:pic>
          <p:sp>
            <p:nvSpPr>
              <p:cNvPr id="10" name="文本框 9"/>
              <p:cNvSpPr txBox="1"/>
              <p:nvPr/>
            </p:nvSpPr>
            <p:spPr>
              <a:xfrm>
                <a:off x="16171" y="5693"/>
                <a:ext cx="724" cy="2206"/>
              </a:xfrm>
              <a:prstGeom prst="rect">
                <a:avLst/>
              </a:prstGeom>
              <a:noFill/>
            </p:spPr>
            <p:txBody>
              <a:bodyPr vert="eaVert" wrap="square" rtlCol="0">
                <a:spAutoFit/>
              </a:bodyPr>
              <a:lstStyle/>
              <a:p>
                <a:pPr algn="ctr"/>
                <a:r>
                  <a:rPr lang="zh-CN" altLang="en-US" b="1">
                    <a:solidFill>
                      <a:schemeClr val="bg1"/>
                    </a:solidFill>
                    <a:latin typeface="微软雅黑" panose="020B0503020204020204" charset="-122"/>
                    <a:ea typeface="微软雅黑" panose="020B0503020204020204" charset="-122"/>
                  </a:rPr>
                  <a:t>亚里士多德</a:t>
                </a:r>
                <a:endParaRPr lang="zh-CN" altLang="en-US" b="1">
                  <a:solidFill>
                    <a:schemeClr val="bg1"/>
                  </a:solidFill>
                  <a:latin typeface="微软雅黑" panose="020B0503020204020204" charset="-122"/>
                  <a:ea typeface="微软雅黑" panose="020B0503020204020204" charset="-122"/>
                </a:endParaRPr>
              </a:p>
            </p:txBody>
          </p:sp>
        </p:grpSp>
        <p:sp>
          <p:nvSpPr>
            <p:cNvPr id="22" name="矩形 21"/>
            <p:cNvSpPr/>
            <p:nvPr/>
          </p:nvSpPr>
          <p:spPr>
            <a:xfrm>
              <a:off x="1758" y="5391"/>
              <a:ext cx="15395" cy="4093"/>
            </a:xfrm>
            <a:prstGeom prst="rect">
              <a:avLst/>
            </a:prstGeom>
            <a:noFill/>
            <a:ln w="28575">
              <a:solidFill>
                <a:schemeClr val="accent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标注 22"/>
          <p:cNvSpPr/>
          <p:nvPr/>
        </p:nvSpPr>
        <p:spPr>
          <a:xfrm>
            <a:off x="8840470" y="1036320"/>
            <a:ext cx="1826895" cy="2091690"/>
          </a:xfrm>
          <a:prstGeom prst="wedgeRectCallout">
            <a:avLst>
              <a:gd name="adj1" fmla="val -96759"/>
              <a:gd name="adj2" fmla="val 63479"/>
            </a:avLst>
          </a:prstGeom>
          <a:blipFill rotWithShape="1">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en-US" altLang="zh-CN" sz="2800" b="1">
                <a:solidFill>
                  <a:schemeClr val="bg1"/>
                </a:solidFill>
              </a:rPr>
              <a:t> </a:t>
            </a:r>
            <a:r>
              <a:rPr lang="zh-CN" altLang="en-US" sz="2800" b="1">
                <a:solidFill>
                  <a:schemeClr val="bg1"/>
                </a:solidFill>
              </a:rPr>
              <a:t>你认识他</a:t>
            </a:r>
            <a:endParaRPr lang="zh-CN" altLang="en-US" sz="2800" b="1">
              <a:solidFill>
                <a:schemeClr val="bg1"/>
              </a:solidFill>
            </a:endParaRPr>
          </a:p>
          <a:p>
            <a:pPr algn="l">
              <a:lnSpc>
                <a:spcPct val="150000"/>
              </a:lnSpc>
            </a:pPr>
            <a:r>
              <a:rPr lang="zh-CN" altLang="en-US" sz="2800" b="1">
                <a:solidFill>
                  <a:schemeClr val="bg1"/>
                </a:solidFill>
              </a:rPr>
              <a:t> 们吗？说</a:t>
            </a:r>
            <a:endParaRPr lang="zh-CN" altLang="en-US" sz="2800" b="1">
              <a:solidFill>
                <a:schemeClr val="bg1"/>
              </a:solidFill>
            </a:endParaRPr>
          </a:p>
          <a:p>
            <a:pPr algn="l">
              <a:lnSpc>
                <a:spcPct val="150000"/>
              </a:lnSpc>
            </a:pPr>
            <a:r>
              <a:rPr lang="zh-CN" altLang="en-US" sz="2800" b="1">
                <a:solidFill>
                  <a:schemeClr val="bg1"/>
                </a:solidFill>
              </a:rPr>
              <a:t> 说看</a:t>
            </a:r>
            <a:r>
              <a:rPr lang="en-US" altLang="zh-CN" sz="2800" b="1">
                <a:solidFill>
                  <a:srgbClr val="0033CC"/>
                </a:solidFill>
              </a:rPr>
              <a:t>    </a:t>
            </a:r>
            <a:endParaRPr lang="en-US" altLang="zh-CN" sz="2800" b="1">
              <a:solidFill>
                <a:srgbClr val="00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2000"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800" decel="100000"/>
                                        <p:tgtEl>
                                          <p:spTgt spid="23"/>
                                        </p:tgtEl>
                                      </p:cBhvr>
                                    </p:animEffect>
                                    <p:anim calcmode="lin" valueType="num">
                                      <p:cBhvr>
                                        <p:cTn id="13" dur="800" decel="100000" fill="hold"/>
                                        <p:tgtEl>
                                          <p:spTgt spid="23"/>
                                        </p:tgtEl>
                                        <p:attrNameLst>
                                          <p:attrName>style.rotation</p:attrName>
                                        </p:attrNameLst>
                                      </p:cBhvr>
                                      <p:tavLst>
                                        <p:tav tm="0">
                                          <p:val>
                                            <p:fltVal val="-90"/>
                                          </p:val>
                                        </p:tav>
                                        <p:tav tm="100000">
                                          <p:val>
                                            <p:fltVal val="0"/>
                                          </p:val>
                                        </p:tav>
                                      </p:tavLst>
                                    </p:anim>
                                    <p:anim calcmode="lin" valueType="num">
                                      <p:cBhvr>
                                        <p:cTn id="14" dur="800" decel="100000" fill="hold"/>
                                        <p:tgtEl>
                                          <p:spTgt spid="23"/>
                                        </p:tgtEl>
                                        <p:attrNameLst>
                                          <p:attrName>ppt_x</p:attrName>
                                        </p:attrNameLst>
                                      </p:cBhvr>
                                      <p:tavLst>
                                        <p:tav tm="0">
                                          <p:val>
                                            <p:strVal val="#ppt_x+0.4"/>
                                          </p:val>
                                        </p:tav>
                                        <p:tav tm="100000">
                                          <p:val>
                                            <p:strVal val="#ppt_x-0.05"/>
                                          </p:val>
                                        </p:tav>
                                      </p:tavLst>
                                    </p:anim>
                                    <p:anim calcmode="lin" valueType="num">
                                      <p:cBhvr>
                                        <p:cTn id="15" dur="800" decel="100000" fill="hold"/>
                                        <p:tgtEl>
                                          <p:spTgt spid="2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18" presetID="22" presetClass="entr" presetSubtype="8" fill="hold" nodeType="withEffect">
                                  <p:stCondLst>
                                    <p:cond delay="0"/>
                                  </p:stCondLst>
                                  <p:childTnLst>
                                    <p:set>
                                      <p:cBhvr>
                                        <p:cTn id="19" dur="2000" fill="hold">
                                          <p:stCondLst>
                                            <p:cond delay="0"/>
                                          </p:stCondLst>
                                        </p:cTn>
                                        <p:tgtEl>
                                          <p:spTgt spid="17"/>
                                        </p:tgtEl>
                                        <p:attrNameLst>
                                          <p:attrName>style.visibility</p:attrName>
                                        </p:attrNameLst>
                                      </p:cBhvr>
                                      <p:to>
                                        <p:strVal val="visible"/>
                                      </p:to>
                                    </p:set>
                                    <p:animEffect transition="in" filter="wipe(left)">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7745" y="890270"/>
            <a:ext cx="6106160" cy="5077460"/>
            <a:chOff x="1587" y="1402"/>
            <a:chExt cx="9616" cy="7996"/>
          </a:xfrm>
        </p:grpSpPr>
        <p:sp>
          <p:nvSpPr>
            <p:cNvPr id="100" name="文本框 99"/>
            <p:cNvSpPr txBox="1"/>
            <p:nvPr/>
          </p:nvSpPr>
          <p:spPr>
            <a:xfrm>
              <a:off x="1587" y="1402"/>
              <a:ext cx="9616" cy="7996"/>
            </a:xfrm>
            <a:prstGeom prst="rect">
              <a:avLst/>
            </a:prstGeom>
            <a:blipFill rotWithShape="1">
              <a:blip r:embed="rId1"/>
              <a:stretch>
                <a:fillRect/>
              </a:stretch>
            </a:blipFill>
            <a:ln w="9525">
              <a:noFill/>
            </a:ln>
          </p:spPr>
          <p:txBody>
            <a:bodyPr wrap="square">
              <a:spAutoFit/>
            </a:bodyPr>
            <a:lstStyle/>
            <a:p>
              <a:pPr indent="304800">
                <a:lnSpc>
                  <a:spcPct val="150000"/>
                </a:lnSpc>
              </a:pPr>
              <a:r>
                <a:rPr lang="en-US" altLang="zh-CN" sz="2400" b="1">
                  <a:latin typeface="微软雅黑" panose="020B0503020204020204" charset="-122"/>
                  <a:ea typeface="微软雅黑" panose="020B0503020204020204" charset="-122"/>
                  <a:cs typeface="微软雅黑" panose="020B0503020204020204" charset="-122"/>
                </a:rPr>
                <a:t>   </a:t>
              </a:r>
              <a:r>
                <a:rPr lang="zh-CN" sz="2400" b="1">
                  <a:solidFill>
                    <a:srgbClr val="0000FF"/>
                  </a:solidFill>
                  <a:latin typeface="微软雅黑" panose="020B0503020204020204" charset="-122"/>
                  <a:ea typeface="微软雅黑" panose="020B0503020204020204" charset="-122"/>
                  <a:cs typeface="微软雅黑" panose="020B0503020204020204" charset="-122"/>
                </a:rPr>
                <a:t>问题探究</a:t>
              </a:r>
              <a:endParaRPr lang="zh-CN" sz="2400" b="1">
                <a:latin typeface="微软雅黑" panose="020B0503020204020204" charset="-122"/>
                <a:ea typeface="微软雅黑" panose="020B0503020204020204" charset="-122"/>
                <a:cs typeface="微软雅黑" panose="020B0503020204020204" charset="-122"/>
              </a:endParaRPr>
            </a:p>
            <a:p>
              <a:pPr indent="304800">
                <a:lnSpc>
                  <a:spcPct val="150000"/>
                </a:lnSpc>
              </a:pPr>
              <a:r>
                <a:rPr lang="zh-CN" sz="2400" b="1">
                  <a:latin typeface="微软雅黑" panose="020B0503020204020204" charset="-122"/>
                  <a:ea typeface="微软雅黑" panose="020B0503020204020204" charset="-122"/>
                  <a:cs typeface="微软雅黑" panose="020B0503020204020204" charset="-122"/>
                </a:rPr>
                <a:t>      20世纪，德国哲学家雅斯贝斯把公元前8—前3世纪称作“轴心时代”。他认为，在这一时期，中国、印度和希腊都产生了著名的哲人和思想家，他们对如何治理国家、人与人的关系、人类与自然界的关系等重大问题提出了许多重要见解。这个时期文化和思想上的创造，深刻影响了此后两千多年间各个文明的发展。</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3" name="图片 2" descr="图片153"/>
            <p:cNvPicPr>
              <a:picLocks noChangeAspect="1"/>
            </p:cNvPicPr>
            <p:nvPr/>
          </p:nvPicPr>
          <p:blipFill>
            <a:blip r:embed="rId2"/>
            <a:stretch>
              <a:fillRect/>
            </a:stretch>
          </p:blipFill>
          <p:spPr>
            <a:xfrm>
              <a:off x="1732" y="1639"/>
              <a:ext cx="702" cy="688"/>
            </a:xfrm>
            <a:prstGeom prst="rect">
              <a:avLst/>
            </a:prstGeom>
          </p:spPr>
        </p:pic>
      </p:grpSp>
      <p:sp>
        <p:nvSpPr>
          <p:cNvPr id="2" name="文本框 1"/>
          <p:cNvSpPr txBox="1"/>
          <p:nvPr/>
        </p:nvSpPr>
        <p:spPr>
          <a:xfrm>
            <a:off x="7332980" y="1029335"/>
            <a:ext cx="3485515" cy="4523105"/>
          </a:xfrm>
          <a:prstGeom prst="rect">
            <a:avLst/>
          </a:prstGeom>
          <a:noFill/>
          <a:ln w="19050">
            <a:solidFill>
              <a:schemeClr val="accent5"/>
            </a:solidFill>
          </a:ln>
        </p:spPr>
        <p:txBody>
          <a:bodyPr wrap="square" rtlCol="0" anchor="t">
            <a:spAutoFit/>
          </a:bodyPr>
          <a:lstStyle/>
          <a:p>
            <a:pPr>
              <a:lnSpc>
                <a:spcPct val="150000"/>
              </a:lnSpc>
            </a:pP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3200" b="1">
                <a:solidFill>
                  <a:srgbClr val="FF0000"/>
                </a:solidFill>
                <a:latin typeface="微软雅黑" panose="020B0503020204020204" charset="-122"/>
                <a:ea typeface="微软雅黑" panose="020B0503020204020204" charset="-122"/>
                <a:cs typeface="微软雅黑" panose="020B0503020204020204" charset="-122"/>
                <a:sym typeface="+mn-ea"/>
              </a:rPr>
              <a:t>孔子和苏格拉底都是这一时期的思想家，了解他们的思想，并探索其中一位对其所处时代的影响。</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78655" y="890270"/>
            <a:ext cx="6634480" cy="5077460"/>
            <a:chOff x="7053" y="1402"/>
            <a:chExt cx="10448" cy="7996"/>
          </a:xfrm>
        </p:grpSpPr>
        <p:sp>
          <p:nvSpPr>
            <p:cNvPr id="100" name="文本框 99"/>
            <p:cNvSpPr txBox="1"/>
            <p:nvPr/>
          </p:nvSpPr>
          <p:spPr>
            <a:xfrm>
              <a:off x="7053" y="1402"/>
              <a:ext cx="10448" cy="7996"/>
            </a:xfrm>
            <a:prstGeom prst="rect">
              <a:avLst/>
            </a:prstGeom>
            <a:blipFill rotWithShape="1">
              <a:blip r:embed="rId1"/>
              <a:stretch>
                <a:fillRect/>
              </a:stretch>
            </a:blipFill>
            <a:ln w="9525">
              <a:noFill/>
            </a:ln>
          </p:spPr>
          <p:txBody>
            <a:bodyPr wrap="square">
              <a:spAutoFit/>
            </a:bodyPr>
            <a:lstStyle/>
            <a:p>
              <a:pPr indent="304800">
                <a:lnSpc>
                  <a:spcPct val="150000"/>
                </a:lnSpc>
              </a:pPr>
              <a:r>
                <a:rPr lang="en-US" altLang="zh-CN" sz="2400" b="1">
                  <a:latin typeface="微软雅黑" panose="020B0503020204020204" charset="-122"/>
                  <a:ea typeface="微软雅黑" panose="020B0503020204020204" charset="-122"/>
                  <a:cs typeface="微软雅黑" panose="020B0503020204020204" charset="-122"/>
                </a:rPr>
                <a:t>   </a:t>
              </a:r>
              <a:r>
                <a:rPr lang="zh-CN" sz="2400" b="1">
                  <a:solidFill>
                    <a:srgbClr val="0000FF"/>
                  </a:solidFill>
                  <a:latin typeface="微软雅黑" panose="020B0503020204020204" charset="-122"/>
                  <a:ea typeface="微软雅黑" panose="020B0503020204020204" charset="-122"/>
                  <a:cs typeface="微软雅黑" panose="020B0503020204020204" charset="-122"/>
                </a:rPr>
                <a:t>学习拓展</a:t>
              </a:r>
              <a:endParaRPr lang="zh-CN" sz="2400" b="1">
                <a:latin typeface="微软雅黑" panose="020B0503020204020204" charset="-122"/>
                <a:ea typeface="微软雅黑" panose="020B0503020204020204" charset="-122"/>
                <a:cs typeface="微软雅黑" panose="020B0503020204020204" charset="-122"/>
              </a:endParaRPr>
            </a:p>
            <a:p>
              <a:pPr indent="304800">
                <a:lnSpc>
                  <a:spcPct val="150000"/>
                </a:lnSpc>
              </a:pPr>
              <a:r>
                <a:rPr lang="zh-CN" sz="2400" b="1">
                  <a:latin typeface="微软雅黑" panose="020B0503020204020204" charset="-122"/>
                  <a:ea typeface="微软雅黑" panose="020B0503020204020204" charset="-122"/>
                  <a:cs typeface="微软雅黑" panose="020B0503020204020204" charset="-122"/>
                </a:rPr>
                <a:t>   19世纪前，人们对历史的认识很大程度上依靠文献记载，对古代文明的认识存在重大局限。以古代希腊史为例，那时人们认为古希腊史只能从公元前776年即古代第一届奥林匹亚赛会算起。但19世纪后期以来，考古学家发现了迈锡尼文明和克里特文明，古希腊文明史被上推到公元前2000年以前。古代西亚、古代埃及和古代印度文明的研究也经历过类似的过程。</a:t>
              </a:r>
              <a:endParaRPr lang="zh-CN" sz="2400" b="1">
                <a:latin typeface="微软雅黑" panose="020B0503020204020204" charset="-122"/>
                <a:ea typeface="微软雅黑" panose="020B0503020204020204" charset="-122"/>
                <a:cs typeface="微软雅黑" panose="020B0503020204020204" charset="-122"/>
              </a:endParaRPr>
            </a:p>
          </p:txBody>
        </p:sp>
        <p:pic>
          <p:nvPicPr>
            <p:cNvPr id="4" name="图片 3" descr="图片121"/>
            <p:cNvPicPr>
              <a:picLocks noChangeAspect="1"/>
            </p:cNvPicPr>
            <p:nvPr/>
          </p:nvPicPr>
          <p:blipFill>
            <a:blip r:embed="rId2"/>
            <a:stretch>
              <a:fillRect/>
            </a:stretch>
          </p:blipFill>
          <p:spPr>
            <a:xfrm>
              <a:off x="7322" y="1660"/>
              <a:ext cx="704" cy="683"/>
            </a:xfrm>
            <a:prstGeom prst="rect">
              <a:avLst/>
            </a:prstGeom>
          </p:spPr>
        </p:pic>
      </p:grpSp>
      <p:sp>
        <p:nvSpPr>
          <p:cNvPr id="2" name="文本框 1"/>
          <p:cNvSpPr txBox="1"/>
          <p:nvPr/>
        </p:nvSpPr>
        <p:spPr>
          <a:xfrm>
            <a:off x="1162050" y="1167130"/>
            <a:ext cx="3191510" cy="4523105"/>
          </a:xfrm>
          <a:prstGeom prst="rect">
            <a:avLst/>
          </a:prstGeom>
          <a:noFill/>
          <a:ln w="19050">
            <a:solidFill>
              <a:schemeClr val="accent5"/>
            </a:solidFill>
          </a:ln>
        </p:spPr>
        <p:txBody>
          <a:bodyPr wrap="square" rtlCol="0" anchor="t">
            <a:spAutoFit/>
          </a:bodyPr>
          <a:lstStyle/>
          <a:p>
            <a:pPr>
              <a:lnSpc>
                <a:spcPct val="150000"/>
              </a:lnSpc>
            </a:pPr>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3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以一个古代文明为例，查找资料，看看考古发现如何改变了人们对古代文明的认识。</a:t>
            </a:r>
            <a:endParaRPr lang="zh-CN" sz="32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725" y="935990"/>
            <a:ext cx="9669145" cy="4890770"/>
            <a:chOff x="1607" y="468"/>
            <a:chExt cx="15227" cy="7702"/>
          </a:xfrm>
        </p:grpSpPr>
        <p:sp>
          <p:nvSpPr>
            <p:cNvPr id="2" name="圆角矩形 1"/>
            <p:cNvSpPr/>
            <p:nvPr/>
          </p:nvSpPr>
          <p:spPr>
            <a:xfrm>
              <a:off x="1607" y="468"/>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sp>
          <p:nvSpPr>
            <p:cNvPr id="17412" name="文本框 3"/>
            <p:cNvSpPr txBox="1"/>
            <p:nvPr/>
          </p:nvSpPr>
          <p:spPr>
            <a:xfrm>
              <a:off x="2535" y="1047"/>
              <a:ext cx="14299" cy="7123"/>
            </a:xfrm>
            <a:prstGeom prst="rect">
              <a:avLst/>
            </a:prstGeom>
            <a:noFill/>
            <a:ln w="28575">
              <a:solidFill>
                <a:schemeClr val="accent6">
                  <a:lumMod val="75000"/>
                </a:schemeClr>
              </a:solidFill>
              <a:prstDash val="dash"/>
            </a:ln>
          </p:spPr>
          <p:txBody>
            <a:bodyPr wrap="square" anchor="t">
              <a:spAutoFit/>
            </a:bodyPr>
            <a:lstStyle/>
            <a:p>
              <a:pPr indent="276225">
                <a:lnSpc>
                  <a:spcPct val="150000"/>
                </a:lnSpc>
              </a:pPr>
              <a:r>
                <a:rPr lang="zh-CN" altLang="zh-CN" sz="2400" b="1">
                  <a:solidFill>
                    <a:srgbClr val="0000FF"/>
                  </a:solidFill>
                  <a:latin typeface="微软雅黑" panose="020B0503020204020204" charset="-122"/>
                  <a:ea typeface="微软雅黑" panose="020B0503020204020204" charset="-122"/>
                  <a:cs typeface="微软雅黑" panose="020B0503020204020204" charset="-122"/>
                </a:rPr>
                <a:t>（2020·新高考全国Ⅰ卷·10）</a:t>
              </a:r>
              <a:r>
                <a:rPr lang="zh-CN" altLang="zh-CN" sz="2400" b="1">
                  <a:latin typeface="微软雅黑" panose="020B0503020204020204" charset="-122"/>
                  <a:ea typeface="微软雅黑" panose="020B0503020204020204" charset="-122"/>
                  <a:cs typeface="微软雅黑" panose="020B0503020204020204" charset="-122"/>
                </a:rPr>
                <a:t>智者学派的代表人物普罗泰格拉认为，“当雅典人进行公共事务的讨论时</a:t>
              </a:r>
              <a:r>
                <a:rPr lang="zh-CN" altLang="zh-CN" sz="2400" b="1">
                  <a:latin typeface="宋体" panose="02010600030101010101" pitchFamily="2" charset="-122"/>
                  <a:ea typeface="宋体" panose="02010600030101010101" pitchFamily="2" charset="-122"/>
                  <a:cs typeface="微软雅黑" panose="020B0503020204020204" charset="-122"/>
                </a:rPr>
                <a:t>……</a:t>
              </a:r>
              <a:r>
                <a:rPr lang="zh-CN" altLang="zh-CN" sz="2400" b="1">
                  <a:latin typeface="微软雅黑" panose="020B0503020204020204" charset="-122"/>
                  <a:ea typeface="微软雅黑" panose="020B0503020204020204" charset="-122"/>
                  <a:cs typeface="微软雅黑" panose="020B0503020204020204" charset="-122"/>
                </a:rPr>
                <a:t>他们听每个人的建议，因为他们每个人都有这种美德，否则城邦将不存在”。他强调雅典的存续得益于</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A．规范的公共事务决策程序</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B．积极参政的公民群体</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C．良好的道德风尚</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D．发达的城邦教育</a:t>
              </a:r>
              <a:endParaRPr lang="zh-CN" altLang="zh-CN" sz="2400" b="1">
                <a:latin typeface="微软雅黑" panose="020B0503020204020204" charset="-122"/>
                <a:ea typeface="微软雅黑" panose="020B0503020204020204" charset="-122"/>
                <a:cs typeface="微软雅黑" panose="020B0503020204020204" charset="-122"/>
              </a:endParaRPr>
            </a:p>
          </p:txBody>
        </p:sp>
      </p:grpSp>
      <p:sp>
        <p:nvSpPr>
          <p:cNvPr id="5" name="文本框 4"/>
          <p:cNvSpPr txBox="1"/>
          <p:nvPr/>
        </p:nvSpPr>
        <p:spPr>
          <a:xfrm>
            <a:off x="8272780" y="3676015"/>
            <a:ext cx="1348105"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B</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725" y="935990"/>
            <a:ext cx="9669145" cy="4890770"/>
            <a:chOff x="1607" y="468"/>
            <a:chExt cx="15227" cy="7702"/>
          </a:xfrm>
        </p:grpSpPr>
        <p:sp>
          <p:nvSpPr>
            <p:cNvPr id="2" name="圆角矩形 1"/>
            <p:cNvSpPr/>
            <p:nvPr/>
          </p:nvSpPr>
          <p:spPr>
            <a:xfrm>
              <a:off x="1607" y="468"/>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sp>
          <p:nvSpPr>
            <p:cNvPr id="17412" name="文本框 3"/>
            <p:cNvSpPr txBox="1"/>
            <p:nvPr/>
          </p:nvSpPr>
          <p:spPr>
            <a:xfrm>
              <a:off x="2535" y="1047"/>
              <a:ext cx="14299" cy="7123"/>
            </a:xfrm>
            <a:prstGeom prst="rect">
              <a:avLst/>
            </a:prstGeom>
            <a:noFill/>
            <a:ln w="28575">
              <a:solidFill>
                <a:schemeClr val="accent6">
                  <a:lumMod val="75000"/>
                </a:schemeClr>
              </a:solidFill>
              <a:prstDash val="dash"/>
            </a:ln>
          </p:spPr>
          <p:txBody>
            <a:bodyPr wrap="square" anchor="t">
              <a:spAutoFit/>
            </a:bodyPr>
            <a:lstStyle/>
            <a:p>
              <a:pPr indent="276225">
                <a:lnSpc>
                  <a:spcPct val="150000"/>
                </a:lnSpc>
              </a:pPr>
              <a:r>
                <a:rPr lang="zh-CN" altLang="zh-CN" sz="2400" b="1">
                  <a:solidFill>
                    <a:srgbClr val="0000FF"/>
                  </a:solidFill>
                  <a:latin typeface="微软雅黑" panose="020B0503020204020204" charset="-122"/>
                  <a:ea typeface="微软雅黑" panose="020B0503020204020204" charset="-122"/>
                  <a:cs typeface="微软雅黑" panose="020B0503020204020204" charset="-122"/>
                </a:rPr>
                <a:t>（2020·全国Ⅰ卷·32）</a:t>
              </a:r>
              <a:r>
                <a:rPr lang="zh-CN" altLang="zh-CN" sz="2400" b="1">
                  <a:latin typeface="微软雅黑" panose="020B0503020204020204" charset="-122"/>
                  <a:ea typeface="微软雅黑" panose="020B0503020204020204" charset="-122"/>
                  <a:cs typeface="微软雅黑" panose="020B0503020204020204" charset="-122"/>
                </a:rPr>
                <a:t>雅典城邦通过抽签产生的公民陪审团规模很大，代表不同的公民阶层，负责解释法律、认定事实、审理案件等。而在罗马，通常由专业法官和法学家进行司法解释。由此可见，在雅典城邦的司法实践中</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A．职业法官拥有审判权</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B．负责司法解释的主体与罗马相同</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C．公民直接行使司法权</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D．公民陪审团维护所有人的法律权益</a:t>
              </a:r>
              <a:endParaRPr lang="zh-CN" altLang="zh-CN" sz="2400" b="1">
                <a:latin typeface="微软雅黑" panose="020B0503020204020204" charset="-122"/>
                <a:ea typeface="微软雅黑" panose="020B0503020204020204" charset="-122"/>
                <a:cs typeface="微软雅黑" panose="020B0503020204020204" charset="-122"/>
              </a:endParaRPr>
            </a:p>
          </p:txBody>
        </p:sp>
      </p:grpSp>
      <p:sp>
        <p:nvSpPr>
          <p:cNvPr id="5" name="文本框 4"/>
          <p:cNvSpPr txBox="1"/>
          <p:nvPr/>
        </p:nvSpPr>
        <p:spPr>
          <a:xfrm>
            <a:off x="8465503" y="3645535"/>
            <a:ext cx="1296988"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C</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725" y="935990"/>
            <a:ext cx="9669145" cy="4890770"/>
            <a:chOff x="1607" y="468"/>
            <a:chExt cx="15227" cy="7702"/>
          </a:xfrm>
        </p:grpSpPr>
        <p:sp>
          <p:nvSpPr>
            <p:cNvPr id="2" name="圆角矩形 1"/>
            <p:cNvSpPr/>
            <p:nvPr/>
          </p:nvSpPr>
          <p:spPr>
            <a:xfrm>
              <a:off x="1607" y="468"/>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sp>
          <p:nvSpPr>
            <p:cNvPr id="17412" name="文本框 3"/>
            <p:cNvSpPr txBox="1"/>
            <p:nvPr/>
          </p:nvSpPr>
          <p:spPr>
            <a:xfrm>
              <a:off x="2535" y="1047"/>
              <a:ext cx="14299" cy="7123"/>
            </a:xfrm>
            <a:prstGeom prst="rect">
              <a:avLst/>
            </a:prstGeom>
            <a:noFill/>
            <a:ln w="28575">
              <a:solidFill>
                <a:schemeClr val="accent6">
                  <a:lumMod val="75000"/>
                </a:schemeClr>
              </a:solidFill>
              <a:prstDash val="dash"/>
            </a:ln>
          </p:spPr>
          <p:txBody>
            <a:bodyPr wrap="square" anchor="t">
              <a:spAutoFit/>
            </a:bodyPr>
            <a:lstStyle/>
            <a:p>
              <a:pPr indent="276225">
                <a:lnSpc>
                  <a:spcPct val="150000"/>
                </a:lnSpc>
              </a:pPr>
              <a:r>
                <a:rPr lang="zh-CN" altLang="zh-CN" sz="2400" b="1">
                  <a:solidFill>
                    <a:srgbClr val="0000FF"/>
                  </a:solidFill>
                  <a:latin typeface="微软雅黑" panose="020B0503020204020204" charset="-122"/>
                  <a:ea typeface="微软雅黑" panose="020B0503020204020204" charset="-122"/>
                  <a:cs typeface="微软雅黑" panose="020B0503020204020204" charset="-122"/>
                </a:rPr>
                <a:t>（2017·海南高考·14）</a:t>
              </a:r>
              <a:r>
                <a:rPr lang="zh-CN" altLang="zh-CN" sz="2400" b="1">
                  <a:latin typeface="微软雅黑" panose="020B0503020204020204" charset="-122"/>
                  <a:ea typeface="微软雅黑" panose="020B0503020204020204" charset="-122"/>
                  <a:cs typeface="微软雅黑" panose="020B0503020204020204" charset="-122"/>
                </a:rPr>
                <a:t>公元前427年，希腊小邦密提林背叛了雅典，投靠斯巴达。雅典民情激愤，公民大会迅速作出决议，将密提林成年男子全部处死，妇女儿童罚作奴隶。第二天，民众情绪趋于平静，公民大会撤销了原决议。据此可知，在古代(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A．希腊小邦缺乏政治自主权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B．公民决定雅典城邦重大决策</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C．大邦争霸阻碍了希腊统一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50000"/>
                </a:lnSpc>
              </a:pPr>
              <a:r>
                <a:rPr lang="zh-CN" altLang="zh-CN" sz="2400" b="1">
                  <a:latin typeface="微软雅黑" panose="020B0503020204020204" charset="-122"/>
                  <a:ea typeface="微软雅黑" panose="020B0503020204020204" charset="-122"/>
                  <a:cs typeface="微软雅黑" panose="020B0503020204020204" charset="-122"/>
                </a:rPr>
                <a:t>D．雅典公民大会有时违背民意</a:t>
              </a:r>
              <a:endParaRPr lang="zh-CN" altLang="zh-CN" sz="2400" b="1">
                <a:latin typeface="微软雅黑" panose="020B0503020204020204" charset="-122"/>
                <a:ea typeface="微软雅黑" panose="020B0503020204020204" charset="-122"/>
                <a:cs typeface="微软雅黑" panose="020B0503020204020204" charset="-122"/>
              </a:endParaRPr>
            </a:p>
          </p:txBody>
        </p:sp>
      </p:grpSp>
      <p:sp>
        <p:nvSpPr>
          <p:cNvPr id="5" name="文本框 4"/>
          <p:cNvSpPr txBox="1"/>
          <p:nvPr/>
        </p:nvSpPr>
        <p:spPr>
          <a:xfrm>
            <a:off x="7643813" y="4010660"/>
            <a:ext cx="1296988"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B</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3965" y="976630"/>
            <a:ext cx="9526905" cy="4627245"/>
            <a:chOff x="1831" y="532"/>
            <a:chExt cx="15003" cy="7287"/>
          </a:xfrm>
        </p:grpSpPr>
        <p:sp>
          <p:nvSpPr>
            <p:cNvPr id="17412" name="文本框 3"/>
            <p:cNvSpPr txBox="1"/>
            <p:nvPr/>
          </p:nvSpPr>
          <p:spPr>
            <a:xfrm>
              <a:off x="2535" y="1047"/>
              <a:ext cx="14299" cy="6772"/>
            </a:xfrm>
            <a:prstGeom prst="rect">
              <a:avLst/>
            </a:prstGeom>
            <a:noFill/>
            <a:ln w="28575">
              <a:solidFill>
                <a:schemeClr val="accent6">
                  <a:lumMod val="75000"/>
                </a:schemeClr>
              </a:solidFill>
              <a:prstDash val="dash"/>
            </a:ln>
          </p:spPr>
          <p:txBody>
            <a:bodyPr wrap="square" anchor="t">
              <a:spAutoFit/>
            </a:bodyPr>
            <a:lstStyle/>
            <a:p>
              <a:pPr indent="276225">
                <a:lnSpc>
                  <a:spcPct val="190000"/>
                </a:lnSpc>
              </a:pPr>
              <a:r>
                <a:rPr lang="zh-CN" altLang="zh-CN" sz="2400" b="1">
                  <a:solidFill>
                    <a:srgbClr val="0000FF"/>
                  </a:solidFill>
                  <a:latin typeface="微软雅黑" panose="020B0503020204020204" charset="-122"/>
                  <a:ea typeface="微软雅黑" panose="020B0503020204020204" charset="-122"/>
                  <a:cs typeface="微软雅黑" panose="020B0503020204020204" charset="-122"/>
                  <a:sym typeface="+mn-ea"/>
                </a:rPr>
                <a:t>（2017·北京高考·20）</a:t>
              </a:r>
              <a:r>
                <a:rPr lang="zh-CN" altLang="zh-CN" sz="2400" b="1">
                  <a:latin typeface="微软雅黑" panose="020B0503020204020204" charset="-122"/>
                  <a:ea typeface="微软雅黑" panose="020B0503020204020204" charset="-122"/>
                  <a:cs typeface="微软雅黑" panose="020B0503020204020204" charset="-122"/>
                  <a:sym typeface="+mn-ea"/>
                </a:rPr>
                <a:t>雅典和罗马是西方古典文明的杰出代表，对后来西方的历史和文化影响深远。二者都有(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90000"/>
                </a:lnSpc>
              </a:pPr>
              <a:r>
                <a:rPr lang="zh-CN" altLang="zh-CN" sz="2400" b="1">
                  <a:latin typeface="微软雅黑" panose="020B0503020204020204" charset="-122"/>
                  <a:ea typeface="微软雅黑" panose="020B0503020204020204" charset="-122"/>
                  <a:cs typeface="微软雅黑" panose="020B0503020204020204" charset="-122"/>
                  <a:sym typeface="+mn-ea"/>
                </a:rPr>
                <a:t>A．皇帝制度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90000"/>
                </a:lnSpc>
              </a:pPr>
              <a:r>
                <a:rPr lang="zh-CN" altLang="zh-CN" sz="2400" b="1">
                  <a:latin typeface="微软雅黑" panose="020B0503020204020204" charset="-122"/>
                  <a:ea typeface="微软雅黑" panose="020B0503020204020204" charset="-122"/>
                  <a:cs typeface="微软雅黑" panose="020B0503020204020204" charset="-122"/>
                  <a:sym typeface="+mn-ea"/>
                </a:rPr>
                <a:t>B．司法陪审制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90000"/>
                </a:lnSpc>
              </a:pPr>
              <a:r>
                <a:rPr lang="zh-CN" altLang="zh-CN" sz="2400" b="1">
                  <a:latin typeface="微软雅黑" panose="020B0503020204020204" charset="-122"/>
                  <a:ea typeface="微软雅黑" panose="020B0503020204020204" charset="-122"/>
                  <a:cs typeface="微软雅黑" panose="020B0503020204020204" charset="-122"/>
                  <a:sym typeface="+mn-ea"/>
                </a:rPr>
                <a:t>C．完备法典                         </a:t>
              </a:r>
              <a:endParaRPr lang="zh-CN" altLang="zh-CN" sz="2400" b="1">
                <a:latin typeface="微软雅黑" panose="020B0503020204020204" charset="-122"/>
                <a:ea typeface="微软雅黑" panose="020B0503020204020204" charset="-122"/>
                <a:cs typeface="微软雅黑" panose="020B0503020204020204" charset="-122"/>
              </a:endParaRPr>
            </a:p>
            <a:p>
              <a:pPr indent="276225">
                <a:lnSpc>
                  <a:spcPct val="190000"/>
                </a:lnSpc>
              </a:pPr>
              <a:r>
                <a:rPr lang="zh-CN" altLang="zh-CN" sz="2400" b="1">
                  <a:latin typeface="微软雅黑" panose="020B0503020204020204" charset="-122"/>
                  <a:ea typeface="微软雅黑" panose="020B0503020204020204" charset="-122"/>
                  <a:cs typeface="微软雅黑" panose="020B0503020204020204" charset="-122"/>
                  <a:sym typeface="+mn-ea"/>
                </a:rPr>
                <a:t>D．陶片放逐法</a:t>
              </a:r>
              <a:endParaRPr lang="zh-CN" altLang="zh-CN" sz="2400" b="1">
                <a:latin typeface="微软雅黑" panose="020B0503020204020204" charset="-122"/>
                <a:ea typeface="微软雅黑" panose="020B0503020204020204" charset="-122"/>
                <a:cs typeface="微软雅黑" panose="020B0503020204020204" charset="-122"/>
              </a:endParaRPr>
            </a:p>
          </p:txBody>
        </p:sp>
        <p:sp>
          <p:nvSpPr>
            <p:cNvPr id="2" name="圆角矩形 1"/>
            <p:cNvSpPr/>
            <p:nvPr/>
          </p:nvSpPr>
          <p:spPr>
            <a:xfrm>
              <a:off x="1831" y="532"/>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grpSp>
      <p:sp>
        <p:nvSpPr>
          <p:cNvPr id="5" name="文本框 4"/>
          <p:cNvSpPr txBox="1"/>
          <p:nvPr/>
        </p:nvSpPr>
        <p:spPr>
          <a:xfrm>
            <a:off x="7643813" y="4010660"/>
            <a:ext cx="1296988"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B</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3965" y="976630"/>
            <a:ext cx="9526905" cy="4850130"/>
            <a:chOff x="1831" y="532"/>
            <a:chExt cx="15003" cy="7638"/>
          </a:xfrm>
        </p:grpSpPr>
        <p:sp>
          <p:nvSpPr>
            <p:cNvPr id="17412" name="文本框 3"/>
            <p:cNvSpPr txBox="1"/>
            <p:nvPr/>
          </p:nvSpPr>
          <p:spPr>
            <a:xfrm>
              <a:off x="2535" y="1047"/>
              <a:ext cx="14299" cy="7123"/>
            </a:xfrm>
            <a:prstGeom prst="rect">
              <a:avLst/>
            </a:prstGeom>
            <a:noFill/>
            <a:ln w="28575">
              <a:solidFill>
                <a:schemeClr val="accent6">
                  <a:lumMod val="75000"/>
                </a:schemeClr>
              </a:solidFill>
              <a:prstDash val="dash"/>
            </a:ln>
          </p:spPr>
          <p:txBody>
            <a:bodyPr wrap="square" anchor="t">
              <a:spAutoFit/>
            </a:bodyPr>
            <a:lstStyle/>
            <a:p>
              <a:pPr>
                <a:lnSpc>
                  <a:spcPct val="150000"/>
                </a:lnSpc>
              </a:pPr>
              <a:r>
                <a:rPr lang="en-US" altLang="zh-CN" sz="2400" b="1">
                  <a:solidFill>
                    <a:srgbClr val="0000FF"/>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0000FF"/>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FF"/>
                  </a:solidFill>
                  <a:latin typeface="微软雅黑" panose="020B0503020204020204" charset="-122"/>
                  <a:ea typeface="微软雅黑" panose="020B0503020204020204" charset="-122"/>
                  <a:cs typeface="微软雅黑" panose="020B0503020204020204" charset="-122"/>
                  <a:sym typeface="+mn-ea"/>
                </a:rPr>
                <a:t>2018</a:t>
              </a:r>
              <a:r>
                <a:rPr lang="zh-CN" altLang="zh-CN" sz="2400" b="1">
                  <a:solidFill>
                    <a:srgbClr val="0000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2400" b="1">
                  <a:solidFill>
                    <a:srgbClr val="0000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全国Ⅰ卷</a:t>
              </a:r>
              <a:r>
                <a:rPr lang="zh-CN" altLang="zh-CN" sz="2400" b="1">
                  <a:solidFill>
                    <a:srgbClr val="0000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en-US" altLang="zh-CN" sz="2400" b="1">
                  <a:solidFill>
                    <a:srgbClr val="0000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32</a:t>
              </a:r>
              <a:r>
                <a:rPr lang="zh-CN" altLang="en-US" sz="2400" b="1">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zh-CN" sz="2400" b="1">
                  <a:latin typeface="微软雅黑" panose="020B0503020204020204" charset="-122"/>
                  <a:ea typeface="微软雅黑" panose="020B0503020204020204" charset="-122"/>
                  <a:cs typeface="微软雅黑" panose="020B0503020204020204" charset="-122"/>
                  <a:sym typeface="+mn-ea"/>
                </a:rPr>
                <a:t>古代雅典的梭伦在诗中写道：“作恶的人每每致富，而好人往往贫穷；但是，我们不愿意把我们的道德和他们的财富交换，因为道德是永远存在的，而财富每天在更换主人。”据此可知，梭伦（  ）</a:t>
              </a:r>
              <a:endParaRPr lang="zh-CN" altLang="zh-CN" sz="24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zh-CN" sz="2400" b="1">
                  <a:latin typeface="微软雅黑" panose="020B0503020204020204" charset="-122"/>
                  <a:ea typeface="微软雅黑" panose="020B0503020204020204" charset="-122"/>
                  <a:cs typeface="微软雅黑" panose="020B0503020204020204" charset="-122"/>
                  <a:sym typeface="+mn-ea"/>
                </a:rPr>
                <a:t> A</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zh-CN" sz="2400" b="1">
                  <a:latin typeface="微软雅黑" panose="020B0503020204020204" charset="-122"/>
                  <a:ea typeface="微软雅黑" panose="020B0503020204020204" charset="-122"/>
                  <a:cs typeface="微软雅黑" panose="020B0503020204020204" charset="-122"/>
                  <a:sym typeface="+mn-ea"/>
                </a:rPr>
                <a:t>反对奴隶制度  </a:t>
              </a:r>
              <a:endParaRPr lang="zh-CN" altLang="zh-CN" sz="24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zh-CN" sz="2400" b="1">
                  <a:latin typeface="微软雅黑" panose="020B0503020204020204" charset="-122"/>
                  <a:ea typeface="微软雅黑" panose="020B0503020204020204" charset="-122"/>
                  <a:cs typeface="微软雅黑" panose="020B0503020204020204" charset="-122"/>
                  <a:sym typeface="+mn-ea"/>
                </a:rPr>
                <a:t> B</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zh-CN" sz="2400" b="1">
                  <a:latin typeface="微软雅黑" panose="020B0503020204020204" charset="-122"/>
                  <a:ea typeface="微软雅黑" panose="020B0503020204020204" charset="-122"/>
                  <a:cs typeface="微软雅黑" panose="020B0503020204020204" charset="-122"/>
                  <a:sym typeface="+mn-ea"/>
                </a:rPr>
                <a:t>主张权利平等   </a:t>
              </a:r>
              <a:endParaRPr lang="zh-CN" altLang="zh-CN" sz="24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zh-CN" sz="2400" b="1">
                  <a:latin typeface="微软雅黑" panose="020B0503020204020204" charset="-122"/>
                  <a:ea typeface="微软雅黑" panose="020B0503020204020204" charset="-122"/>
                  <a:cs typeface="微软雅黑" panose="020B0503020204020204" charset="-122"/>
                  <a:sym typeface="+mn-ea"/>
                </a:rPr>
                <a:t> C</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zh-CN" sz="2400" b="1">
                  <a:latin typeface="微软雅黑" panose="020B0503020204020204" charset="-122"/>
                  <a:ea typeface="微软雅黑" panose="020B0503020204020204" charset="-122"/>
                  <a:cs typeface="微软雅黑" panose="020B0503020204020204" charset="-122"/>
                  <a:sym typeface="+mn-ea"/>
                </a:rPr>
                <a:t>抨击贫富差别  </a:t>
              </a:r>
              <a:endParaRPr lang="zh-CN" altLang="zh-CN" sz="24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zh-CN" sz="2400" b="1">
                  <a:latin typeface="微软雅黑" panose="020B0503020204020204" charset="-122"/>
                  <a:ea typeface="微软雅黑" panose="020B0503020204020204" charset="-122"/>
                  <a:cs typeface="微软雅黑" panose="020B0503020204020204" charset="-122"/>
                  <a:sym typeface="+mn-ea"/>
                </a:rPr>
                <a:t> D</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zh-CN" sz="2400" b="1">
                  <a:latin typeface="微软雅黑" panose="020B0503020204020204" charset="-122"/>
                  <a:ea typeface="微软雅黑" panose="020B0503020204020204" charset="-122"/>
                  <a:cs typeface="微软雅黑" panose="020B0503020204020204" charset="-122"/>
                  <a:sym typeface="+mn-ea"/>
                </a:rPr>
                <a:t>具有人文精神</a:t>
              </a:r>
              <a:endParaRPr lang="zh-CN" altLang="zh-CN" sz="2400" b="1">
                <a:latin typeface="微软雅黑" panose="020B0503020204020204" charset="-122"/>
                <a:ea typeface="微软雅黑" panose="020B0503020204020204" charset="-122"/>
                <a:cs typeface="微软雅黑" panose="020B0503020204020204" charset="-122"/>
              </a:endParaRPr>
            </a:p>
          </p:txBody>
        </p:sp>
        <p:sp>
          <p:nvSpPr>
            <p:cNvPr id="2" name="圆角矩形 1"/>
            <p:cNvSpPr/>
            <p:nvPr/>
          </p:nvSpPr>
          <p:spPr>
            <a:xfrm>
              <a:off x="1831" y="532"/>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grpSp>
      <p:sp>
        <p:nvSpPr>
          <p:cNvPr id="5" name="文本框 4"/>
          <p:cNvSpPr txBox="1"/>
          <p:nvPr/>
        </p:nvSpPr>
        <p:spPr>
          <a:xfrm>
            <a:off x="7643813" y="4010660"/>
            <a:ext cx="1296988"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D</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6645" y="1021080"/>
            <a:ext cx="5986780" cy="4815840"/>
          </a:xfrm>
          <a:prstGeom prst="rect">
            <a:avLst/>
          </a:prstGeom>
          <a:noFill/>
          <a:ln w="28575">
            <a:solidFill>
              <a:schemeClr val="accent6">
                <a:lumMod val="75000"/>
              </a:schemeClr>
            </a:solidFill>
            <a:prstDash val="dash"/>
          </a:ln>
        </p:spPr>
        <p:txBody>
          <a:bodyPr wrap="square" rtlCol="0" anchor="t">
            <a:spAutoFit/>
          </a:bodyPr>
          <a:lstStyle/>
          <a:p>
            <a:pPr>
              <a:lnSpc>
                <a:spcPct val="160000"/>
              </a:lnSpc>
            </a:pPr>
            <a:r>
              <a:rPr lang="en-US" altLang="zh-CN" sz="3200" b="1">
                <a:solidFill>
                  <a:schemeClr val="accent2">
                    <a:lumMod val="75000"/>
                  </a:schemeClr>
                </a:solidFill>
              </a:rPr>
              <a:t>      </a:t>
            </a:r>
            <a:r>
              <a:rPr lang="zh-CN" altLang="en-US" sz="3200" b="1">
                <a:solidFill>
                  <a:schemeClr val="accent2">
                    <a:lumMod val="75000"/>
                  </a:schemeClr>
                </a:solidFill>
              </a:rPr>
              <a:t>农耕畜牧的产生，是人类迈向文明的前提。这两幅壁画绘制于 5000—6000 年前，反映了原始农业和畜牧业生产的情景。左上图的人们在放牧，左下图的人们在收割。</a:t>
            </a:r>
            <a:endParaRPr lang="zh-CN" altLang="en-US" sz="3200" b="1">
              <a:solidFill>
                <a:schemeClr val="accent2">
                  <a:lumMod val="75000"/>
                </a:schemeClr>
              </a:solidFill>
            </a:endParaRPr>
          </a:p>
        </p:txBody>
      </p:sp>
      <p:pic>
        <p:nvPicPr>
          <p:cNvPr id="3" name="图片 2" descr="图片2029"/>
          <p:cNvPicPr>
            <a:picLocks noChangeAspect="1"/>
          </p:cNvPicPr>
          <p:nvPr/>
        </p:nvPicPr>
        <p:blipFill>
          <a:blip r:embed="rId1"/>
          <a:stretch>
            <a:fillRect/>
          </a:stretch>
        </p:blipFill>
        <p:spPr>
          <a:xfrm>
            <a:off x="1205230" y="1021080"/>
            <a:ext cx="3459480" cy="2306320"/>
          </a:xfrm>
          <a:prstGeom prst="rect">
            <a:avLst/>
          </a:prstGeom>
        </p:spPr>
      </p:pic>
      <p:pic>
        <p:nvPicPr>
          <p:cNvPr id="4" name="图片 3" descr="图片2030"/>
          <p:cNvPicPr>
            <a:picLocks noChangeAspect="1"/>
          </p:cNvPicPr>
          <p:nvPr/>
        </p:nvPicPr>
        <p:blipFill>
          <a:blip r:embed="rId2"/>
          <a:stretch>
            <a:fillRect/>
          </a:stretch>
        </p:blipFill>
        <p:spPr>
          <a:xfrm>
            <a:off x="1205230" y="3531235"/>
            <a:ext cx="3459480" cy="2305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right)">
                                      <p:cBhvr>
                                        <p:cTn id="8" dur="2000"/>
                                        <p:tgtEl>
                                          <p:spTgt spid="3"/>
                                        </p:tgtEl>
                                      </p:cBhvr>
                                    </p:animEffect>
                                  </p:childTnLst>
                                </p:cTn>
                              </p:par>
                              <p:par>
                                <p:cTn id="9" presetID="12" presetClass="entr" presetSubtype="8" fill="hold" nodeType="withEffect">
                                  <p:stCondLst>
                                    <p:cond delay="0"/>
                                  </p:stCondLst>
                                  <p:childTnLst>
                                    <p:set>
                                      <p:cBhvr>
                                        <p:cTn id="10" dur="2000" fill="hold">
                                          <p:stCondLst>
                                            <p:cond delay="0"/>
                                          </p:stCondLst>
                                        </p:cTn>
                                        <p:tgtEl>
                                          <p:spTgt spid="4"/>
                                        </p:tgtEl>
                                        <p:attrNameLst>
                                          <p:attrName>style.visibility</p:attrName>
                                        </p:attrNameLst>
                                      </p:cBhvr>
                                      <p:to>
                                        <p:strVal val="visible"/>
                                      </p:to>
                                    </p:set>
                                    <p:anim calcmode="lin" valueType="num">
                                      <p:cBhvr additive="base">
                                        <p:cTn id="11" dur="2000"/>
                                        <p:tgtEl>
                                          <p:spTgt spid="4"/>
                                        </p:tgtEl>
                                        <p:attrNameLst>
                                          <p:attrName>ppt_x</p:attrName>
                                        </p:attrNameLst>
                                      </p:cBhvr>
                                      <p:tavLst>
                                        <p:tav tm="0">
                                          <p:val>
                                            <p:strVal val="#ppt_x-#ppt_w*1.125000"/>
                                          </p:val>
                                        </p:tav>
                                        <p:tav tm="100000">
                                          <p:val>
                                            <p:strVal val="#ppt_x"/>
                                          </p:val>
                                        </p:tav>
                                      </p:tavLst>
                                    </p:anim>
                                    <p:animEffect transition="in" filter="wipe(right)">
                                      <p:cBhvr>
                                        <p:cTn id="12" dur="2000"/>
                                        <p:tgtEl>
                                          <p:spTgt spid="4"/>
                                        </p:tgtEl>
                                      </p:cBhvr>
                                    </p:animEffect>
                                  </p:childTnLst>
                                </p:cTn>
                              </p:par>
                              <p:par>
                                <p:cTn id="13" presetID="12" presetClass="entr" presetSubtype="2" fill="hold" grpId="0" nodeType="withEffect">
                                  <p:stCondLst>
                                    <p:cond delay="0"/>
                                  </p:stCondLst>
                                  <p:childTnLst>
                                    <p:set>
                                      <p:cBhvr>
                                        <p:cTn id="14" dur="2000" fill="hold">
                                          <p:stCondLst>
                                            <p:cond delay="0"/>
                                          </p:stCondLst>
                                        </p:cTn>
                                        <p:tgtEl>
                                          <p:spTgt spid="2"/>
                                        </p:tgtEl>
                                        <p:attrNameLst>
                                          <p:attrName>style.visibility</p:attrName>
                                        </p:attrNameLst>
                                      </p:cBhvr>
                                      <p:to>
                                        <p:strVal val="visible"/>
                                      </p:to>
                                    </p:set>
                                    <p:anim calcmode="lin" valueType="num">
                                      <p:cBhvr additive="base">
                                        <p:cTn id="15" dur="2000"/>
                                        <p:tgtEl>
                                          <p:spTgt spid="2"/>
                                        </p:tgtEl>
                                        <p:attrNameLst>
                                          <p:attrName>ppt_x</p:attrName>
                                        </p:attrNameLst>
                                      </p:cBhvr>
                                      <p:tavLst>
                                        <p:tav tm="0">
                                          <p:val>
                                            <p:strVal val="#ppt_x+#ppt_w*1.125000"/>
                                          </p:val>
                                        </p:tav>
                                        <p:tav tm="100000">
                                          <p:val>
                                            <p:strVal val="#ppt_x"/>
                                          </p:val>
                                        </p:tav>
                                      </p:tavLst>
                                    </p:anim>
                                    <p:animEffect transition="in" filter="wipe(left)">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35405" y="989330"/>
            <a:ext cx="9293225" cy="4850130"/>
            <a:chOff x="1831" y="532"/>
            <a:chExt cx="14635" cy="7638"/>
          </a:xfrm>
        </p:grpSpPr>
        <p:sp>
          <p:nvSpPr>
            <p:cNvPr id="17412" name="文本框 3"/>
            <p:cNvSpPr txBox="1"/>
            <p:nvPr/>
          </p:nvSpPr>
          <p:spPr>
            <a:xfrm>
              <a:off x="2535" y="1047"/>
              <a:ext cx="13931" cy="7123"/>
            </a:xfrm>
            <a:prstGeom prst="rect">
              <a:avLst/>
            </a:prstGeom>
            <a:noFill/>
            <a:ln w="28575">
              <a:solidFill>
                <a:schemeClr val="accent6">
                  <a:lumMod val="75000"/>
                </a:schemeClr>
              </a:solidFill>
              <a:prstDash val="dash"/>
            </a:ln>
          </p:spPr>
          <p:txBody>
            <a:bodyPr wrap="square" anchor="t">
              <a:spAutoFit/>
            </a:bodyPr>
            <a:lstStyle/>
            <a:p>
              <a:pPr>
                <a:lnSpc>
                  <a:spcPct val="150000"/>
                </a:lnSpc>
              </a:pPr>
              <a:r>
                <a:rPr lang="en-US" altLang="zh-CN" sz="2400" b="1">
                  <a:solidFill>
                    <a:srgbClr val="0000FF"/>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0000FF"/>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FF"/>
                  </a:solidFill>
                  <a:effectLst/>
                  <a:latin typeface="微软雅黑" panose="020B0503020204020204" charset="-122"/>
                  <a:ea typeface="微软雅黑" panose="020B0503020204020204" charset="-122"/>
                  <a:cs typeface="微软雅黑" panose="020B0503020204020204" charset="-122"/>
                  <a:sym typeface="+mn-ea"/>
                </a:rPr>
                <a:t>2019</a:t>
              </a:r>
              <a:r>
                <a:rPr sz="2400" b="1">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0000FF"/>
                  </a:solidFill>
                  <a:effectLst/>
                  <a:latin typeface="微软雅黑" panose="020B0503020204020204" charset="-122"/>
                  <a:ea typeface="微软雅黑" panose="020B0503020204020204" charset="-122"/>
                  <a:cs typeface="微软雅黑" panose="020B0503020204020204" charset="-122"/>
                  <a:sym typeface="+mn-ea"/>
                </a:rPr>
                <a:t>全国Ⅱ卷</a:t>
              </a:r>
              <a:r>
                <a:rPr sz="2400" b="1">
                  <a:solidFill>
                    <a:srgbClr val="0000FF"/>
                  </a:solidFill>
                  <a:latin typeface="微软雅黑" panose="020B0503020204020204" charset="-122"/>
                  <a:ea typeface="微软雅黑" panose="020B0503020204020204" charset="-122"/>
                  <a:cs typeface="微软雅黑" panose="020B0503020204020204" charset="-122"/>
                  <a:sym typeface="+mn-ea"/>
                </a:rPr>
                <a:t>·</a:t>
              </a:r>
              <a:r>
                <a:rPr lang="en-US" sz="2400" b="1">
                  <a:solidFill>
                    <a:srgbClr val="0000FF"/>
                  </a:solidFill>
                  <a:latin typeface="微软雅黑" panose="020B0503020204020204" charset="-122"/>
                  <a:ea typeface="微软雅黑" panose="020B0503020204020204" charset="-122"/>
                  <a:cs typeface="微软雅黑" panose="020B0503020204020204" charset="-122"/>
                  <a:sym typeface="+mn-ea"/>
                </a:rPr>
                <a:t>32</a:t>
              </a:r>
              <a:r>
                <a:rPr lang="zh-CN" altLang="en-US" sz="2400" b="1">
                  <a:solidFill>
                    <a:srgbClr val="0000FF"/>
                  </a:solidFill>
                  <a:effectLst/>
                  <a:latin typeface="微软雅黑" panose="020B0503020204020204" charset="-122"/>
                  <a:ea typeface="微软雅黑" panose="020B0503020204020204" charset="-122"/>
                  <a:cs typeface="微软雅黑" panose="020B0503020204020204" charset="-122"/>
                  <a:sym typeface="+mn-ea"/>
                </a:rPr>
                <a:t>）</a:t>
              </a:r>
              <a:r>
                <a:rPr sz="2400" b="1">
                  <a:effectLst/>
                  <a:latin typeface="微软雅黑" panose="020B0503020204020204" charset="-122"/>
                  <a:ea typeface="微软雅黑" panose="020B0503020204020204" charset="-122"/>
                  <a:cs typeface="微软雅黑" panose="020B0503020204020204" charset="-122"/>
                  <a:sym typeface="+mn-ea"/>
                </a:rPr>
                <a:t>公元前5世纪以前，希腊哲人主要探讨的是宇宙本原等问题。其后，智者学派另提出一些命题。苏格拉底、柏拉图和亚里士多德有丰富的论述，希腊哲学的主题已转移到（   ）</a:t>
              </a:r>
              <a:endParaRPr sz="2400" b="1">
                <a:solidFill>
                  <a:schemeClr val="tx1"/>
                </a:solidFill>
                <a:effectLst/>
                <a:latin typeface="微软雅黑" panose="020B0503020204020204" charset="-122"/>
                <a:ea typeface="微软雅黑" panose="020B0503020204020204" charset="-122"/>
                <a:cs typeface="微软雅黑" panose="020B0503020204020204" charset="-122"/>
              </a:endParaRPr>
            </a:p>
            <a:p>
              <a:pPr>
                <a:lnSpc>
                  <a:spcPct val="150000"/>
                </a:lnSpc>
              </a:pPr>
              <a:r>
                <a:rPr sz="2400" b="1">
                  <a:effectLst/>
                  <a:latin typeface="微软雅黑" panose="020B0503020204020204" charset="-122"/>
                  <a:ea typeface="微软雅黑" panose="020B0503020204020204" charset="-122"/>
                  <a:cs typeface="微软雅黑" panose="020B0503020204020204" charset="-122"/>
                  <a:sym typeface="+mn-ea"/>
                </a:rPr>
                <a:t> A.神                </a:t>
              </a:r>
              <a:endParaRPr sz="2400" b="1">
                <a:solidFill>
                  <a:schemeClr val="tx1"/>
                </a:solidFill>
                <a:effectLst/>
                <a:latin typeface="微软雅黑" panose="020B0503020204020204" charset="-122"/>
                <a:ea typeface="微软雅黑" panose="020B0503020204020204" charset="-122"/>
                <a:cs typeface="微软雅黑" panose="020B0503020204020204" charset="-122"/>
              </a:endParaRPr>
            </a:p>
            <a:p>
              <a:pPr>
                <a:lnSpc>
                  <a:spcPct val="150000"/>
                </a:lnSpc>
              </a:pPr>
              <a:r>
                <a:rPr sz="2400" b="1">
                  <a:effectLst/>
                  <a:latin typeface="微软雅黑" panose="020B0503020204020204" charset="-122"/>
                  <a:ea typeface="微软雅黑" panose="020B0503020204020204" charset="-122"/>
                  <a:cs typeface="微软雅黑" panose="020B0503020204020204" charset="-122"/>
                  <a:sym typeface="+mn-ea"/>
                </a:rPr>
                <a:t> B.自然               </a:t>
              </a:r>
              <a:endParaRPr sz="2400" b="1">
                <a:solidFill>
                  <a:schemeClr val="tx1"/>
                </a:solidFill>
                <a:effectLst/>
                <a:latin typeface="微软雅黑" panose="020B0503020204020204" charset="-122"/>
                <a:ea typeface="微软雅黑" panose="020B0503020204020204" charset="-122"/>
                <a:cs typeface="微软雅黑" panose="020B0503020204020204" charset="-122"/>
              </a:endParaRPr>
            </a:p>
            <a:p>
              <a:pPr>
                <a:lnSpc>
                  <a:spcPct val="150000"/>
                </a:lnSpc>
              </a:pPr>
              <a:r>
                <a:rPr sz="2400" b="1">
                  <a:effectLst/>
                  <a:latin typeface="微软雅黑" panose="020B0503020204020204" charset="-122"/>
                  <a:ea typeface="微软雅黑" panose="020B0503020204020204" charset="-122"/>
                  <a:cs typeface="微软雅黑" panose="020B0503020204020204" charset="-122"/>
                  <a:sym typeface="+mn-ea"/>
                </a:rPr>
                <a:t> C.人             </a:t>
              </a:r>
              <a:endParaRPr sz="2400" b="1">
                <a:solidFill>
                  <a:schemeClr val="tx1"/>
                </a:solidFill>
                <a:effectLst/>
                <a:latin typeface="微软雅黑" panose="020B0503020204020204" charset="-122"/>
                <a:ea typeface="微软雅黑" panose="020B0503020204020204" charset="-122"/>
                <a:cs typeface="微软雅黑" panose="020B0503020204020204" charset="-122"/>
              </a:endParaRPr>
            </a:p>
            <a:p>
              <a:pPr>
                <a:lnSpc>
                  <a:spcPct val="150000"/>
                </a:lnSpc>
              </a:pPr>
              <a:r>
                <a:rPr sz="2400" b="1">
                  <a:effectLst/>
                  <a:latin typeface="微软雅黑" panose="020B0503020204020204" charset="-122"/>
                  <a:ea typeface="微软雅黑" panose="020B0503020204020204" charset="-122"/>
                  <a:cs typeface="微软雅黑" panose="020B0503020204020204" charset="-122"/>
                  <a:sym typeface="+mn-ea"/>
                </a:rPr>
                <a:t> D.政治</a:t>
              </a:r>
              <a:endParaRPr lang="zh-CN" altLang="zh-CN" sz="2400" b="1">
                <a:latin typeface="微软雅黑" panose="020B0503020204020204" charset="-122"/>
                <a:ea typeface="微软雅黑" panose="020B0503020204020204" charset="-122"/>
                <a:cs typeface="微软雅黑" panose="020B0503020204020204" charset="-122"/>
              </a:endParaRPr>
            </a:p>
          </p:txBody>
        </p:sp>
        <p:sp>
          <p:nvSpPr>
            <p:cNvPr id="2" name="圆角矩形 1"/>
            <p:cNvSpPr/>
            <p:nvPr/>
          </p:nvSpPr>
          <p:spPr>
            <a:xfrm>
              <a:off x="1831" y="532"/>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grpSp>
      <p:sp>
        <p:nvSpPr>
          <p:cNvPr id="5" name="文本框 4"/>
          <p:cNvSpPr txBox="1"/>
          <p:nvPr/>
        </p:nvSpPr>
        <p:spPr>
          <a:xfrm>
            <a:off x="7643813" y="3797300"/>
            <a:ext cx="1296988"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C</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35405" y="989330"/>
            <a:ext cx="9465945" cy="4552950"/>
            <a:chOff x="1831" y="532"/>
            <a:chExt cx="14907" cy="7170"/>
          </a:xfrm>
        </p:grpSpPr>
        <p:sp>
          <p:nvSpPr>
            <p:cNvPr id="17412" name="文本框 3"/>
            <p:cNvSpPr txBox="1"/>
            <p:nvPr/>
          </p:nvSpPr>
          <p:spPr>
            <a:xfrm>
              <a:off x="2535" y="1047"/>
              <a:ext cx="14203" cy="6655"/>
            </a:xfrm>
            <a:prstGeom prst="rect">
              <a:avLst/>
            </a:prstGeom>
            <a:noFill/>
            <a:ln w="28575">
              <a:solidFill>
                <a:schemeClr val="accent6">
                  <a:lumMod val="75000"/>
                </a:schemeClr>
              </a:solidFill>
              <a:prstDash val="dash"/>
            </a:ln>
          </p:spPr>
          <p:txBody>
            <a:bodyPr wrap="square" anchor="t">
              <a:spAutoFit/>
            </a:bodyPr>
            <a:lstStyle/>
            <a:p>
              <a:pPr>
                <a:lnSpc>
                  <a:spcPct val="140000"/>
                </a:lnSpc>
              </a:pPr>
              <a:r>
                <a:rPr lang="en-US" altLang="zh-CN" sz="2400" b="1">
                  <a:solidFill>
                    <a:srgbClr val="0000FF"/>
                  </a:solidFill>
                  <a:latin typeface="微软雅黑" panose="020B0503020204020204" charset="-122"/>
                  <a:ea typeface="微软雅黑" panose="020B0503020204020204" charset="-122"/>
                  <a:cs typeface="微软雅黑" panose="020B0503020204020204" charset="-122"/>
                  <a:sym typeface="+mn-ea"/>
                </a:rPr>
                <a:t>    </a:t>
              </a:r>
              <a:r>
                <a:rPr sz="2400" b="1">
                  <a:solidFill>
                    <a:srgbClr val="0000FF"/>
                  </a:solidFill>
                  <a:latin typeface="微软雅黑" panose="020B0503020204020204" charset="-122"/>
                  <a:ea typeface="微软雅黑" panose="020B0503020204020204" charset="-122"/>
                  <a:cs typeface="微软雅黑" panose="020B0503020204020204" charset="-122"/>
                  <a:sym typeface="+mn-ea"/>
                </a:rPr>
                <a:t>（2016·新课标全国Ⅲ卷高考·32）</a:t>
              </a:r>
              <a:r>
                <a:rPr sz="2400" b="1">
                  <a:latin typeface="微软雅黑" panose="020B0503020204020204" charset="-122"/>
                  <a:ea typeface="微软雅黑" panose="020B0503020204020204" charset="-122"/>
                  <a:cs typeface="微软雅黑" panose="020B0503020204020204" charset="-122"/>
                  <a:sym typeface="+mn-ea"/>
                </a:rPr>
                <a:t>古希腊悲剧《被缚的普罗米修斯》讲述的是，普罗米修斯为人类盗取火种而遭到主神宙斯严厉惩罚的故事，剧中借普罗米修斯之口说：“说句老实话，我憎恨所有的神。”该剧深受雅典人的喜爱。这反映出当时雅典人(　)</a:t>
              </a:r>
              <a:endParaRPr sz="2400" b="1">
                <a:latin typeface="微软雅黑" panose="020B0503020204020204" charset="-122"/>
                <a:ea typeface="微软雅黑" panose="020B0503020204020204" charset="-122"/>
                <a:cs typeface="微软雅黑" panose="020B0503020204020204" charset="-122"/>
              </a:endParaRPr>
            </a:p>
            <a:p>
              <a:pPr>
                <a:lnSpc>
                  <a:spcPct val="140000"/>
                </a:lnSpc>
              </a:pPr>
              <a:r>
                <a:rPr sz="2400" b="1">
                  <a:latin typeface="微软雅黑" panose="020B0503020204020204" charset="-122"/>
                  <a:ea typeface="微软雅黑" panose="020B0503020204020204" charset="-122"/>
                  <a:cs typeface="微软雅黑" panose="020B0503020204020204" charset="-122"/>
                  <a:sym typeface="+mn-ea"/>
                </a:rPr>
                <a:t> A．宗教意识淡薄                    </a:t>
              </a:r>
              <a:endParaRPr sz="2400" b="1">
                <a:latin typeface="微软雅黑" panose="020B0503020204020204" charset="-122"/>
                <a:ea typeface="微软雅黑" panose="020B0503020204020204" charset="-122"/>
                <a:cs typeface="微软雅黑" panose="020B0503020204020204" charset="-122"/>
              </a:endParaRPr>
            </a:p>
            <a:p>
              <a:pPr>
                <a:lnSpc>
                  <a:spcPct val="140000"/>
                </a:lnSpc>
              </a:pPr>
              <a:r>
                <a:rPr sz="2400" b="1">
                  <a:latin typeface="微软雅黑" panose="020B0503020204020204" charset="-122"/>
                  <a:ea typeface="微软雅黑" panose="020B0503020204020204" charset="-122"/>
                  <a:cs typeface="微软雅黑" panose="020B0503020204020204" charset="-122"/>
                  <a:sym typeface="+mn-ea"/>
                </a:rPr>
                <a:t> B．反对神灵崇拜</a:t>
              </a:r>
              <a:endParaRPr sz="2400" b="1">
                <a:latin typeface="微软雅黑" panose="020B0503020204020204" charset="-122"/>
                <a:ea typeface="微软雅黑" panose="020B0503020204020204" charset="-122"/>
                <a:cs typeface="微软雅黑" panose="020B0503020204020204" charset="-122"/>
              </a:endParaRPr>
            </a:p>
            <a:p>
              <a:pPr>
                <a:lnSpc>
                  <a:spcPct val="140000"/>
                </a:lnSpc>
              </a:pPr>
              <a:r>
                <a:rPr sz="2400" b="1">
                  <a:latin typeface="微软雅黑" panose="020B0503020204020204" charset="-122"/>
                  <a:ea typeface="微软雅黑" panose="020B0503020204020204" charset="-122"/>
                  <a:cs typeface="微软雅黑" panose="020B0503020204020204" charset="-122"/>
                  <a:sym typeface="+mn-ea"/>
                </a:rPr>
                <a:t> C．注重物质生活                    </a:t>
              </a:r>
              <a:endParaRPr sz="2400" b="1">
                <a:latin typeface="微软雅黑" panose="020B0503020204020204" charset="-122"/>
                <a:ea typeface="微软雅黑" panose="020B0503020204020204" charset="-122"/>
                <a:cs typeface="微软雅黑" panose="020B0503020204020204" charset="-122"/>
              </a:endParaRPr>
            </a:p>
            <a:p>
              <a:pPr>
                <a:lnSpc>
                  <a:spcPct val="140000"/>
                </a:lnSpc>
              </a:pPr>
              <a:r>
                <a:rPr sz="2400" b="1">
                  <a:latin typeface="微软雅黑" panose="020B0503020204020204" charset="-122"/>
                  <a:ea typeface="微软雅黑" panose="020B0503020204020204" charset="-122"/>
                  <a:cs typeface="微软雅黑" panose="020B0503020204020204" charset="-122"/>
                  <a:sym typeface="+mn-ea"/>
                </a:rPr>
                <a:t> D．强调人的价值</a:t>
              </a:r>
              <a:endParaRPr lang="zh-CN" altLang="zh-CN" sz="2400" b="1">
                <a:latin typeface="微软雅黑" panose="020B0503020204020204" charset="-122"/>
                <a:ea typeface="微软雅黑" panose="020B0503020204020204" charset="-122"/>
                <a:cs typeface="微软雅黑" panose="020B0503020204020204" charset="-122"/>
              </a:endParaRPr>
            </a:p>
          </p:txBody>
        </p:sp>
        <p:sp>
          <p:nvSpPr>
            <p:cNvPr id="2" name="圆角矩形 1"/>
            <p:cNvSpPr/>
            <p:nvPr/>
          </p:nvSpPr>
          <p:spPr>
            <a:xfrm>
              <a:off x="1831" y="532"/>
              <a:ext cx="1407" cy="1301"/>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r>
                <a:rPr lang="zh-CN" altLang="en-US" sz="2400" b="1" strike="noStrike" noProof="1"/>
                <a:t>链接高考</a:t>
              </a:r>
              <a:endParaRPr lang="zh-CN" altLang="en-US" sz="2400" b="1" strike="noStrike" noProof="1"/>
            </a:p>
          </p:txBody>
        </p:sp>
      </p:grpSp>
      <p:sp>
        <p:nvSpPr>
          <p:cNvPr id="5" name="文本框 4"/>
          <p:cNvSpPr txBox="1"/>
          <p:nvPr/>
        </p:nvSpPr>
        <p:spPr>
          <a:xfrm>
            <a:off x="7643813" y="3797300"/>
            <a:ext cx="1296988" cy="1309370"/>
          </a:xfrm>
          <a:prstGeom prst="rect">
            <a:avLst/>
          </a:prstGeom>
          <a:noFill/>
          <a:ln w="9525">
            <a:noFill/>
          </a:ln>
        </p:spPr>
        <p:txBody>
          <a:bodyPr wrap="square" anchor="t">
            <a:spAutoFit/>
          </a:bodyPr>
          <a:lstStyle/>
          <a:p>
            <a:pPr algn="ctr">
              <a:lnSpc>
                <a:spcPct val="90000"/>
              </a:lnSpc>
            </a:pPr>
            <a:r>
              <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D</a:t>
            </a:r>
            <a:endParaRPr lang="en-US" altLang="zh-CN" sz="8800" b="1"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endParaRPr>
          </a:p>
        </p:txBody>
      </p:sp>
      <p:pic>
        <p:nvPicPr>
          <p:cNvPr id="17413" name="New picture"/>
          <p:cNvPicPr/>
          <p:nvPr/>
        </p:nvPicPr>
        <p:blipFill>
          <a:blip r:embed="rId1"/>
          <a:stretch>
            <a:fillRect/>
          </a:stretch>
        </p:blipFill>
        <p:spPr>
          <a:xfrm>
            <a:off x="12242800" y="10375900"/>
            <a:ext cx="3429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5220" y="866140"/>
            <a:ext cx="3864610" cy="521970"/>
          </a:xfrm>
          <a:prstGeom prst="rect">
            <a:avLst/>
          </a:prstGeom>
          <a:noFill/>
        </p:spPr>
        <p:txBody>
          <a:bodyPr wrap="square" rtlCol="0">
            <a:spAutoFit/>
          </a:bodyPr>
          <a:lstStyle/>
          <a:p>
            <a:r>
              <a:rPr lang="zh-CN" altLang="en-US" sz="2800" b="1">
                <a:solidFill>
                  <a:srgbClr val="FF0000"/>
                </a:solidFill>
              </a:rPr>
              <a:t>一、人类文明的产生</a:t>
            </a:r>
            <a:endParaRPr lang="zh-CN" altLang="en-US" sz="2800" b="1">
              <a:solidFill>
                <a:srgbClr val="FF0000"/>
              </a:solidFill>
            </a:endParaRPr>
          </a:p>
        </p:txBody>
      </p:sp>
      <p:sp>
        <p:nvSpPr>
          <p:cNvPr id="3" name="文本框 2"/>
          <p:cNvSpPr txBox="1"/>
          <p:nvPr/>
        </p:nvSpPr>
        <p:spPr>
          <a:xfrm>
            <a:off x="1036955" y="1388110"/>
            <a:ext cx="4915535" cy="460375"/>
          </a:xfrm>
          <a:prstGeom prst="rect">
            <a:avLst/>
          </a:prstGeom>
          <a:noFill/>
        </p:spPr>
        <p:txBody>
          <a:bodyPr wrap="square" rtlCol="0">
            <a:spAutoFit/>
          </a:bodyPr>
          <a:lstStyle/>
          <a:p>
            <a:r>
              <a:rPr lang="en-US" altLang="zh-CN" sz="2400" b="1">
                <a:solidFill>
                  <a:srgbClr val="0000FF"/>
                </a:solidFill>
              </a:rPr>
              <a:t>1.</a:t>
            </a:r>
            <a:r>
              <a:rPr lang="zh-CN" altLang="en-US" sz="2400" b="1">
                <a:solidFill>
                  <a:srgbClr val="0000FF"/>
                </a:solidFill>
              </a:rPr>
              <a:t>原始社会发展</a:t>
            </a:r>
            <a:r>
              <a:rPr lang="zh-CN" altLang="en-US" sz="2400" b="1">
                <a:solidFill>
                  <a:srgbClr val="0000FF"/>
                </a:solidFill>
                <a:sym typeface="+mn-ea"/>
              </a:rPr>
              <a:t>漫长</a:t>
            </a:r>
            <a:r>
              <a:rPr lang="zh-CN" altLang="en-US" sz="2400" b="1">
                <a:solidFill>
                  <a:schemeClr val="tx1"/>
                </a:solidFill>
                <a:sym typeface="+mn-ea"/>
              </a:rPr>
              <a:t>（</a:t>
            </a:r>
            <a:r>
              <a:rPr lang="en-US" altLang="zh-CN" sz="2400" b="1">
                <a:solidFill>
                  <a:schemeClr val="tx1"/>
                </a:solidFill>
                <a:sym typeface="+mn-ea"/>
              </a:rPr>
              <a:t>P2.1</a:t>
            </a:r>
            <a:r>
              <a:rPr lang="zh-CN" altLang="en-US" sz="2400" b="1">
                <a:solidFill>
                  <a:schemeClr val="tx1"/>
                </a:solidFill>
                <a:sym typeface="+mn-ea"/>
              </a:rPr>
              <a:t>）</a:t>
            </a:r>
            <a:endParaRPr lang="zh-CN" altLang="en-US" sz="2400" b="1">
              <a:solidFill>
                <a:schemeClr val="tx1"/>
              </a:solidFill>
              <a:sym typeface="+mn-ea"/>
            </a:endParaRPr>
          </a:p>
        </p:txBody>
      </p:sp>
      <p:sp>
        <p:nvSpPr>
          <p:cNvPr id="4" name="圆角矩形 3"/>
          <p:cNvSpPr/>
          <p:nvPr/>
        </p:nvSpPr>
        <p:spPr>
          <a:xfrm>
            <a:off x="1125220" y="2051050"/>
            <a:ext cx="902335" cy="4972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时间</a:t>
            </a:r>
            <a:endParaRPr lang="zh-CN" altLang="en-US" sz="2400" b="1"/>
          </a:p>
        </p:txBody>
      </p:sp>
      <p:sp>
        <p:nvSpPr>
          <p:cNvPr id="6" name="文本框 5"/>
          <p:cNvSpPr txBox="1"/>
          <p:nvPr/>
        </p:nvSpPr>
        <p:spPr>
          <a:xfrm>
            <a:off x="2180590" y="2087880"/>
            <a:ext cx="2860040" cy="460375"/>
          </a:xfrm>
          <a:prstGeom prst="rect">
            <a:avLst/>
          </a:prstGeom>
          <a:noFill/>
        </p:spPr>
        <p:txBody>
          <a:bodyPr wrap="square" rtlCol="0">
            <a:spAutoFit/>
          </a:bodyPr>
          <a:lstStyle/>
          <a:p>
            <a:r>
              <a:rPr lang="zh-CN" altLang="en-US" sz="2400" b="1"/>
              <a:t>经历了二三百万年</a:t>
            </a:r>
            <a:endParaRPr lang="zh-CN" altLang="en-US" sz="2400" b="1"/>
          </a:p>
        </p:txBody>
      </p:sp>
      <p:sp>
        <p:nvSpPr>
          <p:cNvPr id="7" name="圆角矩形 6"/>
          <p:cNvSpPr/>
          <p:nvPr/>
        </p:nvSpPr>
        <p:spPr>
          <a:xfrm>
            <a:off x="1125220" y="2753360"/>
            <a:ext cx="902335" cy="4972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特点</a:t>
            </a:r>
            <a:endParaRPr lang="zh-CN" altLang="en-US" sz="2400" b="1"/>
          </a:p>
        </p:txBody>
      </p:sp>
      <p:sp>
        <p:nvSpPr>
          <p:cNvPr id="8" name="文本框 7"/>
          <p:cNvSpPr txBox="1"/>
          <p:nvPr/>
        </p:nvSpPr>
        <p:spPr>
          <a:xfrm>
            <a:off x="2270760" y="2629535"/>
            <a:ext cx="4363085" cy="1210945"/>
          </a:xfrm>
          <a:prstGeom prst="rect">
            <a:avLst/>
          </a:prstGeom>
          <a:noFill/>
        </p:spPr>
        <p:txBody>
          <a:bodyPr wrap="square" rtlCol="0">
            <a:spAutoFit/>
          </a:bodyPr>
          <a:lstStyle/>
          <a:p>
            <a:pPr>
              <a:lnSpc>
                <a:spcPct val="130000"/>
              </a:lnSpc>
            </a:pPr>
            <a:r>
              <a:rPr lang="zh-CN" altLang="en-US" sz="2800" b="1">
                <a:solidFill>
                  <a:srgbClr val="C00000"/>
                </a:solidFill>
                <a:latin typeface="Calibri" panose="020F0502020204030204"/>
              </a:rPr>
              <a:t>①</a:t>
            </a:r>
            <a:r>
              <a:rPr lang="zh-CN" altLang="en-US" sz="2800" b="1">
                <a:solidFill>
                  <a:srgbClr val="FF0000"/>
                </a:solidFill>
                <a:sym typeface="+mn-ea"/>
              </a:rPr>
              <a:t>生产力低下</a:t>
            </a:r>
            <a:r>
              <a:rPr lang="zh-CN" altLang="en-US" sz="2800" b="1">
                <a:solidFill>
                  <a:schemeClr val="tx1"/>
                </a:solidFill>
                <a:sym typeface="+mn-ea"/>
              </a:rPr>
              <a:t>（采集、渔猎）</a:t>
            </a:r>
            <a:endParaRPr lang="zh-CN" altLang="en-US" sz="2800" b="1">
              <a:solidFill>
                <a:schemeClr val="tx1"/>
              </a:solidFill>
              <a:latin typeface="Calibri" panose="020F0502020204030204"/>
              <a:sym typeface="+mn-ea"/>
            </a:endParaRPr>
          </a:p>
        </p:txBody>
      </p:sp>
      <p:grpSp>
        <p:nvGrpSpPr>
          <p:cNvPr id="5" name="组合 4"/>
          <p:cNvGrpSpPr/>
          <p:nvPr/>
        </p:nvGrpSpPr>
        <p:grpSpPr>
          <a:xfrm>
            <a:off x="5953125" y="765810"/>
            <a:ext cx="5211445" cy="5140325"/>
            <a:chOff x="9375" y="1206"/>
            <a:chExt cx="8207" cy="8095"/>
          </a:xfrm>
        </p:grpSpPr>
        <p:sp>
          <p:nvSpPr>
            <p:cNvPr id="9" name="文本框 8"/>
            <p:cNvSpPr txBox="1"/>
            <p:nvPr/>
          </p:nvSpPr>
          <p:spPr>
            <a:xfrm>
              <a:off x="9938" y="1499"/>
              <a:ext cx="7644" cy="7802"/>
            </a:xfrm>
            <a:prstGeom prst="rect">
              <a:avLst/>
            </a:prstGeom>
            <a:blipFill rotWithShape="1">
              <a:blip r:embed="rId1">
                <a:alphaModFix amt="81000"/>
              </a:blip>
              <a:stretch>
                <a:fillRect/>
              </a:stretch>
            </a:blipFill>
            <a:ln w="19050">
              <a:solidFill>
                <a:schemeClr val="accent5"/>
              </a:solidFill>
              <a:prstDash val="dash"/>
            </a:ln>
          </p:spPr>
          <p:txBody>
            <a:bodyPr wrap="square" rtlCol="0" anchor="t">
              <a:spAutoFit/>
            </a:bodyPr>
            <a:lstStyle/>
            <a:p>
              <a:pPr algn="ctr">
                <a:lnSpc>
                  <a:spcPct val="150000"/>
                </a:lnSpc>
              </a:pPr>
              <a:r>
                <a:rPr lang="zh-CN" altLang="en-US" sz="24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生产力与生产关系</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生产力：人类创造新财富的能力</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内容：</a:t>
              </a:r>
              <a:r>
                <a:rPr lang="en-US" altLang="zh-CN"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①</a:t>
              </a: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生产工具（生产力水平的标志）</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en-US" altLang="zh-CN"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          ②</a:t>
              </a: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劳动对象（生产力程度的反映）</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en-US" altLang="zh-CN"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          ③</a:t>
              </a: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劳 动  者（生产力的决定因素）</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生产关系：指人们在物质资料的生产过程</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                 中形成的社会关系（生产方式</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                 的社会形式）</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内容：</a:t>
              </a:r>
              <a:r>
                <a:rPr lang="en-US" altLang="zh-CN"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①</a:t>
              </a: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生产资料所有制的形式</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          </a:t>
              </a:r>
              <a:r>
                <a:rPr lang="en-US" altLang="zh-CN"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②</a:t>
              </a: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人们在生产中的地位和相互关系</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          </a:t>
              </a:r>
              <a:r>
                <a:rPr lang="en-US" altLang="zh-CN"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sym typeface="+mn-ea"/>
                </a:rPr>
                <a:t>③</a:t>
              </a:r>
              <a:r>
                <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rPr>
                <a:t>产品分配的形式</a:t>
              </a:r>
              <a:endParaRPr lang="zh-CN" altLang="en-US" sz="2000" b="1">
                <a:solidFill>
                  <a:schemeClr val="accent6">
                    <a:lumMod val="75000"/>
                  </a:schemeClr>
                </a:solidFill>
                <a:effectLst/>
                <a:latin typeface="微软雅黑" panose="020B0503020204020204" charset="-122"/>
                <a:ea typeface="微软雅黑" panose="020B0503020204020204" charset="-122"/>
                <a:cs typeface="微软雅黑" panose="020B0503020204020204" charset="-122"/>
              </a:endParaRPr>
            </a:p>
          </p:txBody>
        </p:sp>
        <p:sp>
          <p:nvSpPr>
            <p:cNvPr id="10" name="圆角矩形 9"/>
            <p:cNvSpPr/>
            <p:nvPr/>
          </p:nvSpPr>
          <p:spPr>
            <a:xfrm>
              <a:off x="9375" y="1206"/>
              <a:ext cx="1326" cy="1137"/>
            </a:xfrm>
            <a:prstGeom prst="round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知识拓展</a:t>
              </a:r>
              <a:endParaRPr lang="zh-CN" altLang="en-US" b="1">
                <a:latin typeface="微软雅黑" panose="020B0503020204020204" charset="-122"/>
                <a:ea typeface="微软雅黑" panose="020B0503020204020204" charset="-122"/>
              </a:endParaRPr>
            </a:p>
          </p:txBody>
        </p:sp>
      </p:grpSp>
      <p:sp>
        <p:nvSpPr>
          <p:cNvPr id="11" name="文本框 10"/>
          <p:cNvSpPr txBox="1"/>
          <p:nvPr/>
        </p:nvSpPr>
        <p:spPr>
          <a:xfrm>
            <a:off x="1504950" y="3912870"/>
            <a:ext cx="4363085" cy="650875"/>
          </a:xfrm>
          <a:prstGeom prst="rect">
            <a:avLst/>
          </a:prstGeom>
          <a:noFill/>
        </p:spPr>
        <p:txBody>
          <a:bodyPr wrap="square" rtlCol="0">
            <a:spAutoFit/>
          </a:bodyPr>
          <a:p>
            <a:pPr>
              <a:lnSpc>
                <a:spcPct val="130000"/>
              </a:lnSpc>
            </a:pPr>
            <a:r>
              <a:rPr lang="zh-CN" altLang="en-US" sz="2800" b="1">
                <a:solidFill>
                  <a:srgbClr val="C00000"/>
                </a:solidFill>
                <a:latin typeface="Calibri" panose="020F0502020204030204"/>
              </a:rPr>
              <a:t>②</a:t>
            </a:r>
            <a:r>
              <a:rPr lang="zh-CN" altLang="en-US" sz="2800" b="1">
                <a:solidFill>
                  <a:srgbClr val="C00000"/>
                </a:solidFill>
                <a:sym typeface="+mn-ea"/>
              </a:rPr>
              <a:t>没有私有财产</a:t>
            </a:r>
            <a:endParaRPr lang="zh-CN" altLang="en-US" sz="2800" b="1">
              <a:solidFill>
                <a:schemeClr val="tx1"/>
              </a:solidFill>
              <a:latin typeface="Calibri" panose="020F0502020204030204"/>
              <a:sym typeface="+mn-ea"/>
            </a:endParaRPr>
          </a:p>
        </p:txBody>
      </p:sp>
      <p:sp>
        <p:nvSpPr>
          <p:cNvPr id="12" name="文本框 11"/>
          <p:cNvSpPr txBox="1"/>
          <p:nvPr/>
        </p:nvSpPr>
        <p:spPr>
          <a:xfrm>
            <a:off x="1504950" y="4648200"/>
            <a:ext cx="4363085" cy="1210945"/>
          </a:xfrm>
          <a:prstGeom prst="rect">
            <a:avLst/>
          </a:prstGeom>
          <a:noFill/>
        </p:spPr>
        <p:txBody>
          <a:bodyPr wrap="square" rtlCol="0">
            <a:spAutoFit/>
          </a:bodyPr>
          <a:lstStyle/>
          <a:p>
            <a:pPr>
              <a:lnSpc>
                <a:spcPct val="130000"/>
              </a:lnSpc>
            </a:pPr>
            <a:r>
              <a:rPr lang="zh-CN" altLang="en-US" sz="2800" b="1">
                <a:solidFill>
                  <a:srgbClr val="C00000"/>
                </a:solidFill>
                <a:latin typeface="Calibri" panose="020F0502020204030204"/>
                <a:sym typeface="+mn-ea"/>
              </a:rPr>
              <a:t>③没有阶级</a:t>
            </a:r>
            <a:r>
              <a:rPr lang="zh-CN" altLang="en-US" sz="2800" b="1">
                <a:effectLst/>
                <a:latin typeface="微软雅黑" panose="020B0503020204020204" charset="-122"/>
                <a:ea typeface="微软雅黑" panose="020B0503020204020204" charset="-122"/>
                <a:cs typeface="微软雅黑" panose="020B0503020204020204" charset="-122"/>
                <a:sym typeface="+mn-ea"/>
              </a:rPr>
              <a:t>（氏族成员</a:t>
            </a:r>
            <a:r>
              <a:rPr lang="zh-CN" altLang="en-US" sz="2800" b="1">
                <a:sym typeface="+mn-ea"/>
              </a:rPr>
              <a:t>共同劳动，</a:t>
            </a:r>
            <a:r>
              <a:rPr lang="zh-CN" altLang="en-US" sz="2800" b="1">
                <a:effectLst/>
                <a:latin typeface="微软雅黑" panose="020B0503020204020204" charset="-122"/>
                <a:ea typeface="微软雅黑" panose="020B0503020204020204" charset="-122"/>
                <a:cs typeface="微软雅黑" panose="020B0503020204020204" charset="-122"/>
                <a:sym typeface="+mn-ea"/>
              </a:rPr>
              <a:t>产品平均分配</a:t>
            </a:r>
            <a:r>
              <a:rPr lang="zh-CN" altLang="en-US" sz="2800" b="1">
                <a:sym typeface="+mn-ea"/>
              </a:rPr>
              <a:t>）</a:t>
            </a:r>
            <a:endParaRPr lang="zh-CN" altLang="en-US" sz="2800" b="1">
              <a:solidFill>
                <a:schemeClr val="tx1"/>
              </a:solidFill>
              <a:latin typeface="Calibri" panose="020F0502020204030204"/>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2000" fill="hold">
                                          <p:stCondLst>
                                            <p:cond delay="0"/>
                                          </p:stCondLst>
                                        </p:cTn>
                                        <p:tgtEl>
                                          <p:spTgt spid="4"/>
                                        </p:tgtEl>
                                        <p:attrNameLst>
                                          <p:attrName>style.visibility</p:attrName>
                                        </p:attrNameLst>
                                      </p:cBhvr>
                                      <p:to>
                                        <p:strVal val="visible"/>
                                      </p:to>
                                    </p:set>
                                    <p:anim calcmode="lin" valueType="num">
                                      <p:cBhvr additive="base">
                                        <p:cTn id="25" dur="2000"/>
                                        <p:tgtEl>
                                          <p:spTgt spid="4"/>
                                        </p:tgtEl>
                                        <p:attrNameLst>
                                          <p:attrName>ppt_x</p:attrName>
                                        </p:attrNameLst>
                                      </p:cBhvr>
                                      <p:tavLst>
                                        <p:tav tm="0">
                                          <p:val>
                                            <p:strVal val="#ppt_x-#ppt_w*1.125000"/>
                                          </p:val>
                                        </p:tav>
                                        <p:tav tm="100000">
                                          <p:val>
                                            <p:strVal val="#ppt_x"/>
                                          </p:val>
                                        </p:tav>
                                      </p:tavLst>
                                    </p:anim>
                                    <p:animEffect transition="in" filter="wipe(right)">
                                      <p:cBhvr>
                                        <p:cTn id="26" dur="2000"/>
                                        <p:tgtEl>
                                          <p:spTgt spid="4"/>
                                        </p:tgtEl>
                                      </p:cBhvr>
                                    </p:animEffect>
                                  </p:childTnLst>
                                </p:cTn>
                              </p:par>
                              <p:par>
                                <p:cTn id="27" presetID="12" presetClass="entr" presetSubtype="8" fill="hold" grpId="0" nodeType="withEffect">
                                  <p:stCondLst>
                                    <p:cond delay="0"/>
                                  </p:stCondLst>
                                  <p:childTnLst>
                                    <p:set>
                                      <p:cBhvr>
                                        <p:cTn id="28" dur="2000" fill="hold">
                                          <p:stCondLst>
                                            <p:cond delay="0"/>
                                          </p:stCondLst>
                                        </p:cTn>
                                        <p:tgtEl>
                                          <p:spTgt spid="7"/>
                                        </p:tgtEl>
                                        <p:attrNameLst>
                                          <p:attrName>style.visibility</p:attrName>
                                        </p:attrNameLst>
                                      </p:cBhvr>
                                      <p:to>
                                        <p:strVal val="visible"/>
                                      </p:to>
                                    </p:set>
                                    <p:anim calcmode="lin" valueType="num">
                                      <p:cBhvr additive="base">
                                        <p:cTn id="29" dur="2000"/>
                                        <p:tgtEl>
                                          <p:spTgt spid="7"/>
                                        </p:tgtEl>
                                        <p:attrNameLst>
                                          <p:attrName>ppt_x</p:attrName>
                                        </p:attrNameLst>
                                      </p:cBhvr>
                                      <p:tavLst>
                                        <p:tav tm="0">
                                          <p:val>
                                            <p:strVal val="#ppt_x-#ppt_w*1.125000"/>
                                          </p:val>
                                        </p:tav>
                                        <p:tav tm="100000">
                                          <p:val>
                                            <p:strVal val="#ppt_x"/>
                                          </p:val>
                                        </p:tav>
                                      </p:tavLst>
                                    </p:anim>
                                    <p:animEffect transition="in" filter="wipe(right)">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800" decel="100000"/>
                                        <p:tgtEl>
                                          <p:spTgt spid="6"/>
                                        </p:tgtEl>
                                      </p:cBhvr>
                                    </p:animEffect>
                                    <p:anim calcmode="lin" valueType="num">
                                      <p:cBhvr>
                                        <p:cTn id="36" dur="800" decel="100000" fill="hold"/>
                                        <p:tgtEl>
                                          <p:spTgt spid="6"/>
                                        </p:tgtEl>
                                        <p:attrNameLst>
                                          <p:attrName>style.rotation</p:attrName>
                                        </p:attrNameLst>
                                      </p:cBhvr>
                                      <p:tavLst>
                                        <p:tav tm="0">
                                          <p:val>
                                            <p:fltVal val="-90"/>
                                          </p:val>
                                        </p:tav>
                                        <p:tav tm="100000">
                                          <p:val>
                                            <p:fltVal val="0"/>
                                          </p:val>
                                        </p:tav>
                                      </p:tavLst>
                                    </p:anim>
                                    <p:anim calcmode="lin" valueType="num">
                                      <p:cBhvr>
                                        <p:cTn id="37" dur="800" decel="100000" fill="hold"/>
                                        <p:tgtEl>
                                          <p:spTgt spid="6"/>
                                        </p:tgtEl>
                                        <p:attrNameLst>
                                          <p:attrName>ppt_x</p:attrName>
                                        </p:attrNameLst>
                                      </p:cBhvr>
                                      <p:tavLst>
                                        <p:tav tm="0">
                                          <p:val>
                                            <p:strVal val="#ppt_x+0.4"/>
                                          </p:val>
                                        </p:tav>
                                        <p:tav tm="100000">
                                          <p:val>
                                            <p:strVal val="#ppt_x-0.05"/>
                                          </p:val>
                                        </p:tav>
                                      </p:tavLst>
                                    </p:anim>
                                    <p:anim calcmode="lin" valueType="num">
                                      <p:cBhvr>
                                        <p:cTn id="38" dur="800" decel="100000" fill="hold"/>
                                        <p:tgtEl>
                                          <p:spTgt spid="6"/>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2000" fill="hold">
                                          <p:stCondLst>
                                            <p:cond delay="0"/>
                                          </p:stCondLst>
                                        </p:cTn>
                                        <p:tgtEl>
                                          <p:spTgt spid="5"/>
                                        </p:tgtEl>
                                        <p:attrNameLst>
                                          <p:attrName>style.visibility</p:attrName>
                                        </p:attrNameLst>
                                      </p:cBhvr>
                                      <p:to>
                                        <p:strVal val="visible"/>
                                      </p:to>
                                    </p:set>
                                    <p:animEffect transition="in" filter="strips(downRight)">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p:tgtEl>
                                          <p:spTgt spid="11"/>
                                        </p:tgtEl>
                                        <p:attrNameLst>
                                          <p:attrName>ppt_y</p:attrName>
                                        </p:attrNameLst>
                                      </p:cBhvr>
                                      <p:tavLst>
                                        <p:tav tm="0">
                                          <p:val>
                                            <p:strVal val="#ppt_y+#ppt_h*1.125000"/>
                                          </p:val>
                                        </p:tav>
                                        <p:tav tm="100000">
                                          <p:val>
                                            <p:strVal val="#ppt_y"/>
                                          </p:val>
                                        </p:tav>
                                      </p:tavLst>
                                    </p:anim>
                                    <p:animEffect transition="in" filter="wipe(up)">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ppt_y</p:attrName>
                                        </p:attrNameLst>
                                      </p:cBhvr>
                                      <p:tavLst>
                                        <p:tav tm="0">
                                          <p:val>
                                            <p:strVal val="#ppt_y+#ppt_h*1.125000"/>
                                          </p:val>
                                        </p:tav>
                                        <p:tav tm="100000">
                                          <p:val>
                                            <p:strVal val="#ppt_y"/>
                                          </p:val>
                                        </p:tav>
                                      </p:tavLst>
                                    </p:anim>
                                    <p:animEffect transition="in" filter="wipe(up)">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84580" y="904875"/>
            <a:ext cx="7599045" cy="460375"/>
          </a:xfrm>
          <a:prstGeom prst="rect">
            <a:avLst/>
          </a:prstGeom>
          <a:noFill/>
        </p:spPr>
        <p:txBody>
          <a:bodyPr wrap="square" rtlCol="0">
            <a:spAutoFit/>
          </a:bodyPr>
          <a:lstStyle/>
          <a:p>
            <a:r>
              <a:rPr lang="en-US" altLang="zh-CN" sz="2400" b="1">
                <a:solidFill>
                  <a:srgbClr val="0000FF"/>
                </a:solidFill>
              </a:rPr>
              <a:t>2.</a:t>
            </a:r>
            <a:r>
              <a:rPr lang="zh-CN" altLang="en-US" sz="2400" b="1">
                <a:solidFill>
                  <a:srgbClr val="0000FF"/>
                </a:solidFill>
              </a:rPr>
              <a:t>人类文明的产生条件</a:t>
            </a:r>
            <a:endParaRPr lang="zh-CN" altLang="en-US" sz="2400" b="1">
              <a:solidFill>
                <a:srgbClr val="0000FF"/>
              </a:solidFill>
            </a:endParaRPr>
          </a:p>
        </p:txBody>
      </p:sp>
      <p:sp>
        <p:nvSpPr>
          <p:cNvPr id="6" name="文本框 5"/>
          <p:cNvSpPr txBox="1"/>
          <p:nvPr/>
        </p:nvSpPr>
        <p:spPr>
          <a:xfrm>
            <a:off x="1165225" y="1434465"/>
            <a:ext cx="10067290" cy="1124585"/>
          </a:xfrm>
          <a:prstGeom prst="rect">
            <a:avLst/>
          </a:prstGeom>
          <a:noFill/>
        </p:spPr>
        <p:txBody>
          <a:bodyPr wrap="square" rtlCol="0">
            <a:spAutoFit/>
          </a:bodyPr>
          <a:lstStyle/>
          <a:p>
            <a:pPr>
              <a:lnSpc>
                <a:spcPct val="120000"/>
              </a:lnSpc>
            </a:pPr>
            <a:r>
              <a:rPr lang="zh-CN" altLang="en-US" sz="2800" b="1">
                <a:solidFill>
                  <a:srgbClr val="FF0000"/>
                </a:solidFill>
                <a:latin typeface="微软雅黑" panose="020B0503020204020204" charset="-122"/>
                <a:ea typeface="微软雅黑" panose="020B0503020204020204" charset="-122"/>
              </a:rPr>
              <a:t>①农业和畜牧业的</a:t>
            </a:r>
            <a:r>
              <a:rPr lang="zh-CN" altLang="en-US" sz="2800" b="1">
                <a:solidFill>
                  <a:srgbClr val="FF0000"/>
                </a:solidFill>
                <a:latin typeface="微软雅黑" panose="020B0503020204020204" charset="-122"/>
                <a:ea typeface="微软雅黑" panose="020B0503020204020204" charset="-122"/>
                <a:sym typeface="+mn-ea"/>
              </a:rPr>
              <a:t>产生</a:t>
            </a:r>
            <a:r>
              <a:rPr lang="zh-CN" altLang="en-US" sz="2800" b="1">
                <a:solidFill>
                  <a:schemeClr val="tx1"/>
                </a:solidFill>
                <a:latin typeface="微软雅黑" panose="020B0503020204020204" charset="-122"/>
                <a:ea typeface="微软雅黑" panose="020B0503020204020204" charset="-122"/>
                <a:sym typeface="+mn-ea"/>
              </a:rPr>
              <a:t>（第一次社会大分工）</a:t>
            </a:r>
            <a:r>
              <a:rPr lang="en-US" altLang="zh-CN" sz="2800" b="1">
                <a:solidFill>
                  <a:srgbClr val="FF0000"/>
                </a:solidFill>
                <a:latin typeface="微软雅黑" panose="020B0503020204020204" charset="-122"/>
                <a:ea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sym typeface="+mn-ea"/>
              </a:rPr>
              <a:t>人类迈向文明的前提</a:t>
            </a:r>
            <a:r>
              <a:rPr lang="zh-CN" altLang="en-US" sz="2800" b="1">
                <a:solidFill>
                  <a:schemeClr val="tx1"/>
                </a:solidFill>
                <a:latin typeface="微软雅黑" panose="020B0503020204020204" charset="-122"/>
                <a:ea typeface="微软雅黑" panose="020B0503020204020204" charset="-122"/>
                <a:sym typeface="+mn-ea"/>
              </a:rPr>
              <a:t>（</a:t>
            </a:r>
            <a:r>
              <a:rPr lang="en-US" altLang="zh-CN" sz="2800" b="1">
                <a:solidFill>
                  <a:schemeClr val="tx1"/>
                </a:solidFill>
                <a:latin typeface="微软雅黑" panose="020B0503020204020204" charset="-122"/>
                <a:ea typeface="微软雅黑" panose="020B0503020204020204" charset="-122"/>
                <a:sym typeface="+mn-ea"/>
              </a:rPr>
              <a:t>P2</a:t>
            </a:r>
            <a:r>
              <a:rPr lang="zh-CN" altLang="en-US" sz="2800" b="1">
                <a:solidFill>
                  <a:schemeClr val="tx1"/>
                </a:solidFill>
                <a:latin typeface="微软雅黑" panose="020B0503020204020204" charset="-122"/>
                <a:ea typeface="微软雅黑" panose="020B0503020204020204" charset="-122"/>
                <a:sym typeface="+mn-ea"/>
              </a:rPr>
              <a:t>导言）</a:t>
            </a:r>
            <a:r>
              <a:rPr lang="zh-CN" altLang="en-US" sz="2200" b="1">
                <a:latin typeface="微软雅黑" panose="020B0503020204020204" charset="-122"/>
                <a:ea typeface="微软雅黑" panose="020B0503020204020204" charset="-122"/>
                <a:sym typeface="+mn-ea"/>
              </a:rPr>
              <a:t>。</a:t>
            </a:r>
            <a:endParaRPr lang="zh-CN" altLang="en-US" sz="2200" b="1">
              <a:latin typeface="微软雅黑" panose="020B0503020204020204" charset="-122"/>
              <a:ea typeface="微软雅黑" panose="020B0503020204020204" charset="-122"/>
              <a:sym typeface="+mn-ea"/>
            </a:endParaRPr>
          </a:p>
        </p:txBody>
      </p:sp>
      <p:sp>
        <p:nvSpPr>
          <p:cNvPr id="16" name="文本框 15"/>
          <p:cNvSpPr txBox="1"/>
          <p:nvPr/>
        </p:nvSpPr>
        <p:spPr>
          <a:xfrm>
            <a:off x="1231265" y="2559050"/>
            <a:ext cx="10067290" cy="3709035"/>
          </a:xfrm>
          <a:prstGeom prst="rect">
            <a:avLst/>
          </a:prstGeom>
          <a:noFill/>
        </p:spPr>
        <p:txBody>
          <a:bodyPr wrap="square" rtlCol="0">
            <a:spAutoFit/>
          </a:bodyPr>
          <a:p>
            <a:pPr>
              <a:lnSpc>
                <a:spcPct val="120000"/>
              </a:lnSpc>
            </a:pPr>
            <a:r>
              <a:rPr lang="zh-CN" altLang="en-US" sz="2400" b="1">
                <a:solidFill>
                  <a:srgbClr val="0000FF"/>
                </a:solidFill>
                <a:latin typeface="微软雅黑" panose="020B0503020204020204" charset="-122"/>
                <a:ea typeface="微软雅黑" panose="020B0503020204020204" charset="-122"/>
                <a:sym typeface="+mn-ea"/>
              </a:rPr>
              <a:t>原始农业</a:t>
            </a:r>
            <a:r>
              <a:rPr lang="zh-CN" altLang="en-US" sz="2200" b="1">
                <a:solidFill>
                  <a:srgbClr val="0000FF"/>
                </a:solidFill>
                <a:latin typeface="微软雅黑" panose="020B0503020204020204" charset="-122"/>
                <a:ea typeface="微软雅黑" panose="020B0503020204020204" charset="-122"/>
                <a:sym typeface="+mn-ea"/>
              </a:rPr>
              <a:t>：</a:t>
            </a:r>
            <a:r>
              <a:rPr lang="zh-CN" altLang="en-US" sz="2800" b="1">
                <a:solidFill>
                  <a:schemeClr val="tx1"/>
                </a:solidFill>
                <a:latin typeface="微软雅黑" panose="020B0503020204020204" charset="-122"/>
                <a:ea typeface="微软雅黑" panose="020B0503020204020204" charset="-122"/>
                <a:sym typeface="+mn-ea"/>
              </a:rPr>
              <a:t>（</a:t>
            </a:r>
            <a:r>
              <a:rPr lang="en-US" altLang="zh-CN" sz="2800" b="1">
                <a:solidFill>
                  <a:schemeClr val="tx1"/>
                </a:solidFill>
                <a:latin typeface="微软雅黑" panose="020B0503020204020204" charset="-122"/>
                <a:ea typeface="微软雅黑" panose="020B0503020204020204" charset="-122"/>
                <a:sym typeface="+mn-ea"/>
              </a:rPr>
              <a:t>P2.1)</a:t>
            </a:r>
            <a:endParaRPr lang="en-US" altLang="zh-CN" sz="2800" b="1">
              <a:solidFill>
                <a:schemeClr val="tx1"/>
              </a:solidFill>
              <a:latin typeface="微软雅黑" panose="020B0503020204020204" charset="-122"/>
              <a:ea typeface="微软雅黑" panose="020B0503020204020204" charset="-122"/>
              <a:sym typeface="+mn-ea"/>
            </a:endParaRPr>
          </a:p>
          <a:p>
            <a:pPr>
              <a:lnSpc>
                <a:spcPct val="120000"/>
              </a:lnSpc>
            </a:pPr>
            <a:endParaRPr lang="zh-CN" altLang="en-US" sz="2800" b="1">
              <a:solidFill>
                <a:schemeClr val="tx1"/>
              </a:solidFill>
              <a:latin typeface="微软雅黑" panose="020B0503020204020204" charset="-122"/>
              <a:ea typeface="微软雅黑" panose="020B0503020204020204" charset="-122"/>
              <a:sym typeface="+mn-ea"/>
            </a:endParaRPr>
          </a:p>
          <a:p>
            <a:pPr>
              <a:lnSpc>
                <a:spcPct val="120000"/>
              </a:lnSpc>
            </a:pPr>
            <a:endParaRPr lang="zh-CN" altLang="en-US" sz="2200" b="1">
              <a:latin typeface="微软雅黑" panose="020B0503020204020204" charset="-122"/>
              <a:ea typeface="微软雅黑" panose="020B0503020204020204" charset="-122"/>
              <a:sym typeface="+mn-ea"/>
            </a:endParaRPr>
          </a:p>
          <a:p>
            <a:pPr>
              <a:lnSpc>
                <a:spcPct val="120000"/>
              </a:lnSpc>
            </a:pPr>
            <a:endParaRPr lang="zh-CN" altLang="en-US" sz="2200" b="1">
              <a:latin typeface="微软雅黑" panose="020B0503020204020204" charset="-122"/>
              <a:ea typeface="微软雅黑" panose="020B0503020204020204" charset="-122"/>
              <a:sym typeface="+mn-ea"/>
            </a:endParaRPr>
          </a:p>
          <a:p>
            <a:pPr>
              <a:lnSpc>
                <a:spcPct val="120000"/>
              </a:lnSpc>
            </a:pPr>
            <a:r>
              <a:rPr lang="zh-CN" altLang="en-US" sz="2400" b="1">
                <a:solidFill>
                  <a:srgbClr val="0000FF"/>
                </a:solidFill>
                <a:latin typeface="微软雅黑" panose="020B0503020204020204" charset="-122"/>
                <a:ea typeface="微软雅黑" panose="020B0503020204020204" charset="-122"/>
                <a:sym typeface="+mn-ea"/>
              </a:rPr>
              <a:t>原始畜牧：</a:t>
            </a:r>
            <a:endParaRPr lang="zh-CN" altLang="en-US" sz="2400" b="1">
              <a:solidFill>
                <a:srgbClr val="0000FF"/>
              </a:solidFill>
              <a:latin typeface="微软雅黑" panose="020B0503020204020204" charset="-122"/>
              <a:ea typeface="微软雅黑" panose="020B0503020204020204" charset="-122"/>
              <a:sym typeface="+mn-ea"/>
            </a:endParaRPr>
          </a:p>
          <a:p>
            <a:pPr>
              <a:lnSpc>
                <a:spcPct val="120000"/>
              </a:lnSpc>
            </a:pPr>
            <a:endParaRPr lang="zh-CN" altLang="en-US" sz="2400" b="1">
              <a:solidFill>
                <a:srgbClr val="0000FF"/>
              </a:solidFill>
              <a:latin typeface="微软雅黑" panose="020B0503020204020204" charset="-122"/>
              <a:ea typeface="微软雅黑" panose="020B0503020204020204" charset="-122"/>
              <a:sym typeface="+mn-ea"/>
            </a:endParaRPr>
          </a:p>
          <a:p>
            <a:pPr>
              <a:lnSpc>
                <a:spcPct val="120000"/>
              </a:lnSpc>
            </a:pPr>
            <a:endParaRPr lang="zh-CN" altLang="en-US" sz="2400" b="1">
              <a:solidFill>
                <a:srgbClr val="0000FF"/>
              </a:solidFill>
              <a:latin typeface="微软雅黑" panose="020B0503020204020204" charset="-122"/>
              <a:ea typeface="微软雅黑" panose="020B0503020204020204" charset="-122"/>
              <a:sym typeface="+mn-ea"/>
            </a:endParaRPr>
          </a:p>
          <a:p>
            <a:pPr>
              <a:lnSpc>
                <a:spcPct val="120000"/>
              </a:lnSpc>
            </a:pPr>
            <a:r>
              <a:rPr lang="zh-CN" altLang="en-US" sz="2400" b="1">
                <a:solidFill>
                  <a:srgbClr val="0000FF"/>
                </a:solidFill>
                <a:latin typeface="微软雅黑" panose="020B0503020204020204" charset="-122"/>
                <a:ea typeface="微软雅黑" panose="020B0503020204020204" charset="-122"/>
                <a:sym typeface="+mn-ea"/>
              </a:rPr>
              <a:t>影响：</a:t>
            </a:r>
            <a:endParaRPr lang="zh-CN" altLang="en-US" sz="2400" b="1">
              <a:solidFill>
                <a:srgbClr val="0000FF"/>
              </a:solidFill>
              <a:latin typeface="微软雅黑" panose="020B0503020204020204" charset="-122"/>
              <a:ea typeface="微软雅黑" panose="020B0503020204020204" charset="-122"/>
              <a:sym typeface="+mn-ea"/>
            </a:endParaRPr>
          </a:p>
        </p:txBody>
      </p:sp>
      <p:sp>
        <p:nvSpPr>
          <p:cNvPr id="2" name="文本框 1"/>
          <p:cNvSpPr txBox="1"/>
          <p:nvPr/>
        </p:nvSpPr>
        <p:spPr>
          <a:xfrm>
            <a:off x="2165985" y="3097530"/>
            <a:ext cx="9066530" cy="164147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西亚的大麦、小麦和豆类；南亚的芋头；中国的水稻和粟；中南美洲的玉米和南瓜。</a:t>
            </a:r>
            <a:endParaRPr lang="zh-CN" altLang="en-US" sz="2800" b="1">
              <a:solidFill>
                <a:srgbClr val="FF0000"/>
              </a:solidFill>
              <a:latin typeface="微软雅黑" panose="020B0503020204020204" charset="-122"/>
              <a:ea typeface="微软雅黑" panose="020B0503020204020204" charset="-122"/>
              <a:sym typeface="+mn-ea"/>
            </a:endParaRPr>
          </a:p>
          <a:p>
            <a:pPr>
              <a:lnSpc>
                <a:spcPct val="120000"/>
              </a:lnSpc>
            </a:pP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2542540" y="4754245"/>
            <a:ext cx="10067290" cy="60769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羊、猪和牛等动物。</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5" name="文本框 4"/>
          <p:cNvSpPr txBox="1"/>
          <p:nvPr/>
        </p:nvSpPr>
        <p:spPr>
          <a:xfrm>
            <a:off x="2426970" y="5567045"/>
            <a:ext cx="10067290" cy="60769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人类从食物的采集者变成食物的生产者。</a:t>
            </a:r>
            <a:r>
              <a:rPr lang="zh-CN" altLang="en-US" sz="2800" b="1">
                <a:solidFill>
                  <a:schemeClr val="tx1"/>
                </a:solidFill>
                <a:latin typeface="微软雅黑" panose="020B0503020204020204" charset="-122"/>
                <a:ea typeface="微软雅黑" panose="020B0503020204020204" charset="-122"/>
                <a:sym typeface="+mn-ea"/>
              </a:rPr>
              <a:t>（</a:t>
            </a:r>
            <a:r>
              <a:rPr lang="en-US" altLang="zh-CN" sz="2800" b="1">
                <a:solidFill>
                  <a:schemeClr val="tx1"/>
                </a:solidFill>
                <a:latin typeface="微软雅黑" panose="020B0503020204020204" charset="-122"/>
                <a:ea typeface="微软雅黑" panose="020B0503020204020204" charset="-122"/>
                <a:sym typeface="+mn-ea"/>
              </a:rPr>
              <a:t>P2.2)</a:t>
            </a:r>
            <a:endParaRPr lang="en-US" altLang="zh-CN" sz="2800" b="1">
              <a:solidFill>
                <a:schemeClr val="tx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2000" fill="hold">
                                          <p:stCondLst>
                                            <p:cond delay="0"/>
                                          </p:stCondLst>
                                        </p:cTn>
                                        <p:tgtEl>
                                          <p:spTgt spid="6"/>
                                        </p:tgtEl>
                                        <p:attrNameLst>
                                          <p:attrName>style.visibility</p:attrName>
                                        </p:attrNameLst>
                                      </p:cBhvr>
                                      <p:to>
                                        <p:strVal val="visible"/>
                                      </p:to>
                                    </p:set>
                                    <p:anim calcmode="lin" valueType="num">
                                      <p:cBhvr additive="base">
                                        <p:cTn id="7" dur="2000"/>
                                        <p:tgtEl>
                                          <p:spTgt spid="6"/>
                                        </p:tgtEl>
                                        <p:attrNameLst>
                                          <p:attrName>ppt_x</p:attrName>
                                        </p:attrNameLst>
                                      </p:cBhvr>
                                      <p:tavLst>
                                        <p:tav tm="0">
                                          <p:val>
                                            <p:strVal val="#ppt_x+#ppt_w*1.125000"/>
                                          </p:val>
                                        </p:tav>
                                        <p:tav tm="100000">
                                          <p:val>
                                            <p:strVal val="#ppt_x"/>
                                          </p:val>
                                        </p:tav>
                                      </p:tavLst>
                                    </p:anim>
                                    <p:animEffect transition="in" filter="wipe(left)">
                                      <p:cBhvr>
                                        <p:cTn id="8" dur="20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2000" fill="hold">
                                          <p:stCondLst>
                                            <p:cond delay="0"/>
                                          </p:stCondLst>
                                        </p:cTn>
                                        <p:tgtEl>
                                          <p:spTgt spid="16"/>
                                        </p:tgtEl>
                                        <p:attrNameLst>
                                          <p:attrName>style.visibility</p:attrName>
                                        </p:attrNameLst>
                                      </p:cBhvr>
                                      <p:to>
                                        <p:strVal val="visible"/>
                                      </p:to>
                                    </p:set>
                                    <p:anim calcmode="lin" valueType="num">
                                      <p:cBhvr additive="base">
                                        <p:cTn id="13" dur="2000"/>
                                        <p:tgtEl>
                                          <p:spTgt spid="16"/>
                                        </p:tgtEl>
                                        <p:attrNameLst>
                                          <p:attrName>ppt_x</p:attrName>
                                        </p:attrNameLst>
                                      </p:cBhvr>
                                      <p:tavLst>
                                        <p:tav tm="0">
                                          <p:val>
                                            <p:strVal val="#ppt_x+#ppt_w*1.125000"/>
                                          </p:val>
                                        </p:tav>
                                        <p:tav tm="100000">
                                          <p:val>
                                            <p:strVal val="#ppt_x"/>
                                          </p:val>
                                        </p:tav>
                                      </p:tavLst>
                                    </p:anim>
                                    <p:animEffect transition="in" filter="wipe(left)">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2000" fill="hold">
                                          <p:stCondLst>
                                            <p:cond delay="0"/>
                                          </p:stCondLst>
                                        </p:cTn>
                                        <p:tgtEl>
                                          <p:spTgt spid="2"/>
                                        </p:tgtEl>
                                        <p:attrNameLst>
                                          <p:attrName>style.visibility</p:attrName>
                                        </p:attrNameLst>
                                      </p:cBhvr>
                                      <p:to>
                                        <p:strVal val="visible"/>
                                      </p:to>
                                    </p:set>
                                    <p:anim calcmode="lin" valueType="num">
                                      <p:cBhvr additive="base">
                                        <p:cTn id="19" dur="2000"/>
                                        <p:tgtEl>
                                          <p:spTgt spid="2"/>
                                        </p:tgtEl>
                                        <p:attrNameLst>
                                          <p:attrName>ppt_x</p:attrName>
                                        </p:attrNameLst>
                                      </p:cBhvr>
                                      <p:tavLst>
                                        <p:tav tm="0">
                                          <p:val>
                                            <p:strVal val="#ppt_x+#ppt_w*1.125000"/>
                                          </p:val>
                                        </p:tav>
                                        <p:tav tm="100000">
                                          <p:val>
                                            <p:strVal val="#ppt_x"/>
                                          </p:val>
                                        </p:tav>
                                      </p:tavLst>
                                    </p:anim>
                                    <p:animEffect transition="in" filter="wipe(left)">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2000" fill="hold">
                                          <p:stCondLst>
                                            <p:cond delay="0"/>
                                          </p:stCondLst>
                                        </p:cTn>
                                        <p:tgtEl>
                                          <p:spTgt spid="4"/>
                                        </p:tgtEl>
                                        <p:attrNameLst>
                                          <p:attrName>style.visibility</p:attrName>
                                        </p:attrNameLst>
                                      </p:cBhvr>
                                      <p:to>
                                        <p:strVal val="visible"/>
                                      </p:to>
                                    </p:set>
                                    <p:anim calcmode="lin" valueType="num">
                                      <p:cBhvr additive="base">
                                        <p:cTn id="25" dur="2000"/>
                                        <p:tgtEl>
                                          <p:spTgt spid="4"/>
                                        </p:tgtEl>
                                        <p:attrNameLst>
                                          <p:attrName>ppt_x</p:attrName>
                                        </p:attrNameLst>
                                      </p:cBhvr>
                                      <p:tavLst>
                                        <p:tav tm="0">
                                          <p:val>
                                            <p:strVal val="#ppt_x+#ppt_w*1.125000"/>
                                          </p:val>
                                        </p:tav>
                                        <p:tav tm="100000">
                                          <p:val>
                                            <p:strVal val="#ppt_x"/>
                                          </p:val>
                                        </p:tav>
                                      </p:tavLst>
                                    </p:anim>
                                    <p:animEffect transition="in" filter="wipe(left)">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2000" fill="hold">
                                          <p:stCondLst>
                                            <p:cond delay="0"/>
                                          </p:stCondLst>
                                        </p:cTn>
                                        <p:tgtEl>
                                          <p:spTgt spid="5"/>
                                        </p:tgtEl>
                                        <p:attrNameLst>
                                          <p:attrName>style.visibility</p:attrName>
                                        </p:attrNameLst>
                                      </p:cBhvr>
                                      <p:to>
                                        <p:strVal val="visible"/>
                                      </p:to>
                                    </p:set>
                                    <p:anim calcmode="lin" valueType="num">
                                      <p:cBhvr additive="base">
                                        <p:cTn id="31" dur="2000"/>
                                        <p:tgtEl>
                                          <p:spTgt spid="5"/>
                                        </p:tgtEl>
                                        <p:attrNameLst>
                                          <p:attrName>ppt_x</p:attrName>
                                        </p:attrNameLst>
                                      </p:cBhvr>
                                      <p:tavLst>
                                        <p:tav tm="0">
                                          <p:val>
                                            <p:strVal val="#ppt_x+#ppt_w*1.125000"/>
                                          </p:val>
                                        </p:tav>
                                        <p:tav tm="100000">
                                          <p:val>
                                            <p:strVal val="#ppt_x"/>
                                          </p:val>
                                        </p:tav>
                                      </p:tavLst>
                                    </p:anim>
                                    <p:animEffect transition="in" filter="wipe(left)">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84580" y="904875"/>
            <a:ext cx="7599045" cy="460375"/>
          </a:xfrm>
          <a:prstGeom prst="rect">
            <a:avLst/>
          </a:prstGeom>
          <a:noFill/>
        </p:spPr>
        <p:txBody>
          <a:bodyPr wrap="square" rtlCol="0">
            <a:spAutoFit/>
          </a:bodyPr>
          <a:lstStyle/>
          <a:p>
            <a:r>
              <a:rPr lang="en-US" altLang="zh-CN" sz="2400" b="1">
                <a:solidFill>
                  <a:srgbClr val="0000FF"/>
                </a:solidFill>
              </a:rPr>
              <a:t>2.</a:t>
            </a:r>
            <a:r>
              <a:rPr lang="zh-CN" altLang="en-US" sz="2400" b="1">
                <a:solidFill>
                  <a:srgbClr val="0000FF"/>
                </a:solidFill>
              </a:rPr>
              <a:t>人类文明的产生条件</a:t>
            </a:r>
            <a:endParaRPr lang="zh-CN" altLang="en-US" sz="2400" b="1">
              <a:solidFill>
                <a:srgbClr val="0000FF"/>
              </a:solidFill>
            </a:endParaRPr>
          </a:p>
        </p:txBody>
      </p:sp>
      <p:sp>
        <p:nvSpPr>
          <p:cNvPr id="6" name="文本框 5"/>
          <p:cNvSpPr txBox="1"/>
          <p:nvPr/>
        </p:nvSpPr>
        <p:spPr>
          <a:xfrm>
            <a:off x="1165225" y="1434465"/>
            <a:ext cx="10067290" cy="534035"/>
          </a:xfrm>
          <a:prstGeom prst="rect">
            <a:avLst/>
          </a:prstGeom>
          <a:noFill/>
        </p:spPr>
        <p:txBody>
          <a:bodyPr wrap="square" rtlCol="0">
            <a:spAutoFit/>
          </a:bodyPr>
          <a:lstStyle/>
          <a:p>
            <a:pPr>
              <a:lnSpc>
                <a:spcPct val="120000"/>
              </a:lnSpc>
            </a:pPr>
            <a:r>
              <a:rPr lang="zh-CN" altLang="en-US" sz="2400" b="1">
                <a:solidFill>
                  <a:srgbClr val="FF0000"/>
                </a:solidFill>
                <a:latin typeface="微软雅黑" panose="020B0503020204020204" charset="-122"/>
                <a:ea typeface="微软雅黑" panose="020B0503020204020204" charset="-122"/>
              </a:rPr>
              <a:t>①农业和畜牧业的</a:t>
            </a:r>
            <a:r>
              <a:rPr lang="zh-CN" altLang="en-US" sz="2400" b="1">
                <a:solidFill>
                  <a:srgbClr val="FF0000"/>
                </a:solidFill>
                <a:latin typeface="微软雅黑" panose="020B0503020204020204" charset="-122"/>
                <a:ea typeface="微软雅黑" panose="020B0503020204020204" charset="-122"/>
                <a:sym typeface="+mn-ea"/>
              </a:rPr>
              <a:t>产生</a:t>
            </a:r>
            <a:r>
              <a:rPr lang="zh-CN" altLang="en-US" sz="2400" b="1">
                <a:solidFill>
                  <a:schemeClr val="tx1"/>
                </a:solidFill>
                <a:latin typeface="微软雅黑" panose="020B0503020204020204" charset="-122"/>
                <a:ea typeface="微软雅黑" panose="020B0503020204020204" charset="-122"/>
                <a:sym typeface="+mn-ea"/>
              </a:rPr>
              <a:t>（第一次社会大分工）</a:t>
            </a:r>
            <a:r>
              <a:rPr lang="en-US" altLang="zh-CN" sz="2400" b="1">
                <a:solidFill>
                  <a:srgbClr val="FF0000"/>
                </a:solidFill>
                <a:latin typeface="微软雅黑" panose="020B0503020204020204" charset="-122"/>
                <a:ea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sym typeface="+mn-ea"/>
              </a:rPr>
              <a:t>人类迈向文明的前提</a:t>
            </a:r>
            <a:endParaRPr lang="zh-CN" altLang="en-US" sz="2000" b="1">
              <a:latin typeface="微软雅黑" panose="020B0503020204020204" charset="-122"/>
              <a:ea typeface="微软雅黑" panose="020B0503020204020204" charset="-122"/>
              <a:sym typeface="+mn-ea"/>
            </a:endParaRPr>
          </a:p>
        </p:txBody>
      </p:sp>
      <p:sp>
        <p:nvSpPr>
          <p:cNvPr id="16" name="文本框 15"/>
          <p:cNvSpPr txBox="1"/>
          <p:nvPr/>
        </p:nvSpPr>
        <p:spPr>
          <a:xfrm>
            <a:off x="1426845" y="3609975"/>
            <a:ext cx="10067290" cy="534035"/>
          </a:xfrm>
          <a:prstGeom prst="rect">
            <a:avLst/>
          </a:prstGeom>
          <a:noFill/>
        </p:spPr>
        <p:txBody>
          <a:bodyPr wrap="square" rtlCol="0">
            <a:spAutoFit/>
          </a:bodyPr>
          <a:p>
            <a:pPr>
              <a:lnSpc>
                <a:spcPct val="120000"/>
              </a:lnSpc>
            </a:pPr>
            <a:r>
              <a:rPr lang="zh-CN" altLang="en-US" sz="2400" b="1">
                <a:solidFill>
                  <a:srgbClr val="0000FF"/>
                </a:solidFill>
                <a:latin typeface="微软雅黑" panose="020B0503020204020204" charset="-122"/>
                <a:ea typeface="微软雅黑" panose="020B0503020204020204" charset="-122"/>
                <a:sym typeface="+mn-ea"/>
              </a:rPr>
              <a:t>影响：</a:t>
            </a:r>
            <a:endParaRPr lang="zh-CN" altLang="en-US" sz="2400" b="1">
              <a:solidFill>
                <a:srgbClr val="0000FF"/>
              </a:solidFill>
              <a:latin typeface="微软雅黑" panose="020B0503020204020204" charset="-122"/>
              <a:ea typeface="微软雅黑" panose="020B0503020204020204" charset="-122"/>
              <a:sym typeface="+mn-ea"/>
            </a:endParaRPr>
          </a:p>
        </p:txBody>
      </p:sp>
      <p:sp>
        <p:nvSpPr>
          <p:cNvPr id="2" name="文本框 1"/>
          <p:cNvSpPr txBox="1"/>
          <p:nvPr/>
        </p:nvSpPr>
        <p:spPr>
          <a:xfrm>
            <a:off x="1231265" y="1968500"/>
            <a:ext cx="9066530" cy="164147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②手工业的出现</a:t>
            </a:r>
            <a:r>
              <a:rPr lang="en-US" altLang="zh-CN" sz="2800" b="1">
                <a:solidFill>
                  <a:srgbClr val="FF0000"/>
                </a:solidFill>
                <a:latin typeface="微软雅黑" panose="020B0503020204020204" charset="-122"/>
                <a:ea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sym typeface="+mn-ea"/>
              </a:rPr>
              <a:t>有人专门从事手工业生产，制作实用的生产工具和生活用品。</a:t>
            </a:r>
            <a:r>
              <a:rPr lang="zh-CN" altLang="en-US" sz="2800" b="1">
                <a:solidFill>
                  <a:schemeClr val="tx1"/>
                </a:solidFill>
                <a:latin typeface="微软雅黑" panose="020B0503020204020204" charset="-122"/>
                <a:ea typeface="微软雅黑" panose="020B0503020204020204" charset="-122"/>
                <a:sym typeface="+mn-ea"/>
              </a:rPr>
              <a:t>（农业和手工业的分工是第二次社会大分工）</a:t>
            </a:r>
            <a:r>
              <a:rPr lang="zh-CN" altLang="en-US" sz="2800" b="1">
                <a:latin typeface="微软雅黑" panose="020B0503020204020204" charset="-122"/>
                <a:ea typeface="微软雅黑" panose="020B0503020204020204" charset="-122"/>
                <a:sym typeface="+mn-ea"/>
              </a:rPr>
              <a:t>（</a:t>
            </a:r>
            <a:r>
              <a:rPr lang="en-US" altLang="zh-CN" sz="2800" b="1">
                <a:latin typeface="微软雅黑" panose="020B0503020204020204" charset="-122"/>
                <a:ea typeface="微软雅黑" panose="020B0503020204020204" charset="-122"/>
                <a:sym typeface="+mn-ea"/>
              </a:rPr>
              <a:t>P2.2)</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1641475" y="4011930"/>
            <a:ext cx="10067290" cy="60769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①促进了交换和贸易，推动社会经济的发展。（商业的发展）</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5" name="文本框 4"/>
          <p:cNvSpPr txBox="1"/>
          <p:nvPr/>
        </p:nvSpPr>
        <p:spPr>
          <a:xfrm>
            <a:off x="1722120" y="4619625"/>
            <a:ext cx="10067290" cy="112458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②让一部分人能够脱离社会生产活动而从事专门的管理和文化创造工作（脑力劳动者的出现）</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7" name="文本框 6"/>
          <p:cNvSpPr txBox="1"/>
          <p:nvPr/>
        </p:nvSpPr>
        <p:spPr>
          <a:xfrm>
            <a:off x="1641475" y="5621020"/>
            <a:ext cx="10067290" cy="112458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③农耕生产需要定居生活，较大的居民点发展为早期的城市（城市的出现）</a:t>
            </a:r>
            <a:endParaRPr lang="zh-CN" altLang="en-US" sz="28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left)">
                                      <p:cBhvr>
                                        <p:cTn id="8" dur="2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2000" fill="hold">
                                          <p:stCondLst>
                                            <p:cond delay="0"/>
                                          </p:stCondLst>
                                        </p:cTn>
                                        <p:tgtEl>
                                          <p:spTgt spid="16"/>
                                        </p:tgtEl>
                                        <p:attrNameLst>
                                          <p:attrName>style.visibility</p:attrName>
                                        </p:attrNameLst>
                                      </p:cBhvr>
                                      <p:to>
                                        <p:strVal val="visible"/>
                                      </p:to>
                                    </p:set>
                                    <p:anim calcmode="lin" valueType="num">
                                      <p:cBhvr additive="base">
                                        <p:cTn id="13" dur="2000"/>
                                        <p:tgtEl>
                                          <p:spTgt spid="16"/>
                                        </p:tgtEl>
                                        <p:attrNameLst>
                                          <p:attrName>ppt_x</p:attrName>
                                        </p:attrNameLst>
                                      </p:cBhvr>
                                      <p:tavLst>
                                        <p:tav tm="0">
                                          <p:val>
                                            <p:strVal val="#ppt_x+#ppt_w*1.125000"/>
                                          </p:val>
                                        </p:tav>
                                        <p:tav tm="100000">
                                          <p:val>
                                            <p:strVal val="#ppt_x"/>
                                          </p:val>
                                        </p:tav>
                                      </p:tavLst>
                                    </p:anim>
                                    <p:animEffect transition="in" filter="wipe(left)">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2000" fill="hold">
                                          <p:stCondLst>
                                            <p:cond delay="0"/>
                                          </p:stCondLst>
                                        </p:cTn>
                                        <p:tgtEl>
                                          <p:spTgt spid="4"/>
                                        </p:tgtEl>
                                        <p:attrNameLst>
                                          <p:attrName>style.visibility</p:attrName>
                                        </p:attrNameLst>
                                      </p:cBhvr>
                                      <p:to>
                                        <p:strVal val="visible"/>
                                      </p:to>
                                    </p:set>
                                    <p:anim calcmode="lin" valueType="num">
                                      <p:cBhvr additive="base">
                                        <p:cTn id="19" dur="2000"/>
                                        <p:tgtEl>
                                          <p:spTgt spid="4"/>
                                        </p:tgtEl>
                                        <p:attrNameLst>
                                          <p:attrName>ppt_x</p:attrName>
                                        </p:attrNameLst>
                                      </p:cBhvr>
                                      <p:tavLst>
                                        <p:tav tm="0">
                                          <p:val>
                                            <p:strVal val="#ppt_x+#ppt_w*1.125000"/>
                                          </p:val>
                                        </p:tav>
                                        <p:tav tm="100000">
                                          <p:val>
                                            <p:strVal val="#ppt_x"/>
                                          </p:val>
                                        </p:tav>
                                      </p:tavLst>
                                    </p:anim>
                                    <p:animEffect transition="in" filter="wipe(left)">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2000" fill="hold">
                                          <p:stCondLst>
                                            <p:cond delay="0"/>
                                          </p:stCondLst>
                                        </p:cTn>
                                        <p:tgtEl>
                                          <p:spTgt spid="5"/>
                                        </p:tgtEl>
                                        <p:attrNameLst>
                                          <p:attrName>style.visibility</p:attrName>
                                        </p:attrNameLst>
                                      </p:cBhvr>
                                      <p:to>
                                        <p:strVal val="visible"/>
                                      </p:to>
                                    </p:set>
                                    <p:anim calcmode="lin" valueType="num">
                                      <p:cBhvr additive="base">
                                        <p:cTn id="25" dur="2000"/>
                                        <p:tgtEl>
                                          <p:spTgt spid="5"/>
                                        </p:tgtEl>
                                        <p:attrNameLst>
                                          <p:attrName>ppt_x</p:attrName>
                                        </p:attrNameLst>
                                      </p:cBhvr>
                                      <p:tavLst>
                                        <p:tav tm="0">
                                          <p:val>
                                            <p:strVal val="#ppt_x+#ppt_w*1.125000"/>
                                          </p:val>
                                        </p:tav>
                                        <p:tav tm="100000">
                                          <p:val>
                                            <p:strVal val="#ppt_x"/>
                                          </p:val>
                                        </p:tav>
                                      </p:tavLst>
                                    </p:anim>
                                    <p:animEffect transition="in" filter="wipe(left)">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2000" fill="hold">
                                          <p:stCondLst>
                                            <p:cond delay="0"/>
                                          </p:stCondLst>
                                        </p:cTn>
                                        <p:tgtEl>
                                          <p:spTgt spid="7"/>
                                        </p:tgtEl>
                                        <p:attrNameLst>
                                          <p:attrName>style.visibility</p:attrName>
                                        </p:attrNameLst>
                                      </p:cBhvr>
                                      <p:to>
                                        <p:strVal val="visible"/>
                                      </p:to>
                                    </p:set>
                                    <p:anim calcmode="lin" valueType="num">
                                      <p:cBhvr additive="base">
                                        <p:cTn id="31" dur="2000"/>
                                        <p:tgtEl>
                                          <p:spTgt spid="7"/>
                                        </p:tgtEl>
                                        <p:attrNameLst>
                                          <p:attrName>ppt_x</p:attrName>
                                        </p:attrNameLst>
                                      </p:cBhvr>
                                      <p:tavLst>
                                        <p:tav tm="0">
                                          <p:val>
                                            <p:strVal val="#ppt_x+#ppt_w*1.125000"/>
                                          </p:val>
                                        </p:tav>
                                        <p:tav tm="100000">
                                          <p:val>
                                            <p:strVal val="#ppt_x"/>
                                          </p:val>
                                        </p:tav>
                                      </p:tavLst>
                                    </p:anim>
                                    <p:animEffect transition="in" filter="wipe(left)">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1700" y="912495"/>
            <a:ext cx="10807065" cy="521970"/>
          </a:xfrm>
          <a:prstGeom prst="rect">
            <a:avLst/>
          </a:prstGeom>
          <a:noFill/>
        </p:spPr>
        <p:txBody>
          <a:bodyPr wrap="square" rtlCol="0">
            <a:spAutoFit/>
          </a:bodyPr>
          <a:lstStyle/>
          <a:p>
            <a:r>
              <a:rPr lang="en-US" altLang="zh-CN" sz="2800" b="1">
                <a:solidFill>
                  <a:srgbClr val="0000FE"/>
                </a:solidFill>
              </a:rPr>
              <a:t>3.</a:t>
            </a:r>
            <a:r>
              <a:rPr lang="zh-CN" altLang="en-US" sz="2800" b="1">
                <a:solidFill>
                  <a:srgbClr val="0000FE"/>
                </a:solidFill>
              </a:rPr>
              <a:t>人类文明产生的标志</a:t>
            </a:r>
            <a:r>
              <a:rPr lang="en-US" altLang="zh-CN" sz="2800" b="1">
                <a:solidFill>
                  <a:srgbClr val="0000FE"/>
                </a:solidFill>
              </a:rPr>
              <a:t>——</a:t>
            </a:r>
            <a:r>
              <a:rPr lang="en-US" altLang="zh-CN" sz="2800" b="1">
                <a:solidFill>
                  <a:srgbClr val="FF0000"/>
                </a:solidFill>
              </a:rPr>
              <a:t>阶级的产生、国家的形成、文字的出现</a:t>
            </a:r>
            <a:endParaRPr lang="en-US" altLang="zh-CN" sz="2800" b="1">
              <a:solidFill>
                <a:srgbClr val="FF0000"/>
              </a:solidFill>
            </a:endParaRPr>
          </a:p>
        </p:txBody>
      </p:sp>
      <p:sp>
        <p:nvSpPr>
          <p:cNvPr id="5" name="文本框 4"/>
          <p:cNvSpPr txBox="1"/>
          <p:nvPr/>
        </p:nvSpPr>
        <p:spPr>
          <a:xfrm>
            <a:off x="1403350" y="2607945"/>
            <a:ext cx="1682750" cy="1124585"/>
          </a:xfrm>
          <a:prstGeom prst="rect">
            <a:avLst/>
          </a:prstGeom>
          <a:noFill/>
        </p:spPr>
        <p:txBody>
          <a:bodyPr wrap="square" rtlCol="0">
            <a:spAutoFit/>
          </a:bodyPr>
          <a:p>
            <a:pPr>
              <a:lnSpc>
                <a:spcPct val="120000"/>
              </a:lnSpc>
            </a:pPr>
            <a:r>
              <a:rPr lang="zh-CN" altLang="en-US" sz="2800" b="1">
                <a:solidFill>
                  <a:srgbClr val="0000FE"/>
                </a:solidFill>
                <a:latin typeface="微软雅黑" panose="020B0503020204020204" charset="-122"/>
                <a:ea typeface="微软雅黑" panose="020B0503020204020204" charset="-122"/>
                <a:sym typeface="+mn-ea"/>
              </a:rPr>
              <a:t>劳动</a:t>
            </a:r>
            <a:r>
              <a:rPr lang="zh-CN" altLang="en-US" sz="2800" b="1">
                <a:solidFill>
                  <a:srgbClr val="FF0000"/>
                </a:solidFill>
                <a:latin typeface="微软雅黑" panose="020B0503020204020204" charset="-122"/>
                <a:ea typeface="微软雅黑" panose="020B0503020204020204" charset="-122"/>
                <a:sym typeface="+mn-ea"/>
              </a:rPr>
              <a:t>生产</a:t>
            </a:r>
            <a:endParaRPr lang="zh-CN" altLang="en-US" sz="2800" b="1">
              <a:solidFill>
                <a:srgbClr val="FF0000"/>
              </a:solidFill>
              <a:latin typeface="微软雅黑" panose="020B0503020204020204" charset="-122"/>
              <a:ea typeface="微软雅黑" panose="020B0503020204020204" charset="-122"/>
              <a:sym typeface="+mn-ea"/>
            </a:endParaRPr>
          </a:p>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率提高</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8" name="圆角矩形 7"/>
          <p:cNvSpPr/>
          <p:nvPr/>
        </p:nvSpPr>
        <p:spPr>
          <a:xfrm>
            <a:off x="901700" y="3963670"/>
            <a:ext cx="1110106" cy="136398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社会</a:t>
            </a:r>
            <a:endParaRPr lang="zh-CN" altLang="en-US" sz="2400" b="1">
              <a:solidFill>
                <a:schemeClr val="tx1"/>
              </a:solidFill>
            </a:endParaRPr>
          </a:p>
          <a:p>
            <a:pPr algn="ctr"/>
            <a:r>
              <a:rPr lang="zh-CN" altLang="en-US" sz="2400" b="1">
                <a:solidFill>
                  <a:schemeClr val="tx1"/>
                </a:solidFill>
              </a:rPr>
              <a:t>分工</a:t>
            </a:r>
            <a:endParaRPr lang="zh-CN" altLang="en-US" sz="2400" b="1">
              <a:solidFill>
                <a:schemeClr val="tx1"/>
              </a:solidFill>
            </a:endParaRPr>
          </a:p>
        </p:txBody>
      </p:sp>
      <p:sp>
        <p:nvSpPr>
          <p:cNvPr id="11" name="右箭头 10"/>
          <p:cNvSpPr/>
          <p:nvPr/>
        </p:nvSpPr>
        <p:spPr>
          <a:xfrm>
            <a:off x="2204211" y="4526081"/>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9" name="圆角矩形 8"/>
          <p:cNvSpPr/>
          <p:nvPr/>
        </p:nvSpPr>
        <p:spPr>
          <a:xfrm>
            <a:off x="3086100" y="3963670"/>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剩余</a:t>
            </a:r>
            <a:r>
              <a:rPr lang="zh-CN" altLang="en-US" sz="2400" b="1">
                <a:solidFill>
                  <a:schemeClr val="tx1"/>
                </a:solidFill>
                <a:sym typeface="+mn-ea"/>
              </a:rPr>
              <a:t>产品</a:t>
            </a:r>
            <a:endParaRPr lang="zh-CN" altLang="en-US" sz="2400" b="1">
              <a:solidFill>
                <a:schemeClr val="tx1"/>
              </a:solidFill>
            </a:endParaRPr>
          </a:p>
        </p:txBody>
      </p:sp>
      <p:sp>
        <p:nvSpPr>
          <p:cNvPr id="13" name="矩形 12"/>
          <p:cNvSpPr/>
          <p:nvPr/>
        </p:nvSpPr>
        <p:spPr>
          <a:xfrm>
            <a:off x="3771265" y="2348865"/>
            <a:ext cx="1983105" cy="1383665"/>
          </a:xfrm>
          <a:prstGeom prst="rect">
            <a:avLst/>
          </a:prstGeom>
          <a:noFill/>
          <a:ln w="9525">
            <a:noFill/>
          </a:ln>
        </p:spPr>
        <p:txBody>
          <a:bodyPr wrap="square" anchor="t">
            <a:spAutoFit/>
          </a:bodyPr>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部落首领把公共产品</a:t>
            </a:r>
            <a:r>
              <a:rPr lang="zh-CN" altLang="en-US" sz="2800" b="1">
                <a:solidFill>
                  <a:srgbClr val="FF0000"/>
                </a:solidFill>
                <a:latin typeface="微软雅黑" panose="020B0503020204020204" charset="-122"/>
                <a:ea typeface="微软雅黑" panose="020B0503020204020204" charset="-122"/>
              </a:rPr>
              <a:t>据为己有</a:t>
            </a:r>
            <a:endParaRPr lang="zh-CN" altLang="en-US" sz="2800" b="1">
              <a:solidFill>
                <a:srgbClr val="FF0000"/>
              </a:solidFill>
              <a:latin typeface="微软雅黑" panose="020B0503020204020204" charset="-122"/>
              <a:ea typeface="微软雅黑" panose="020B0503020204020204" charset="-122"/>
            </a:endParaRPr>
          </a:p>
        </p:txBody>
      </p:sp>
      <p:sp>
        <p:nvSpPr>
          <p:cNvPr id="10" name="右箭头 9"/>
          <p:cNvSpPr/>
          <p:nvPr/>
        </p:nvSpPr>
        <p:spPr>
          <a:xfrm>
            <a:off x="4355591" y="4526081"/>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2" name="圆角矩形 11"/>
          <p:cNvSpPr/>
          <p:nvPr/>
        </p:nvSpPr>
        <p:spPr>
          <a:xfrm>
            <a:off x="5317463" y="3963670"/>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私有</a:t>
            </a:r>
            <a:endParaRPr lang="zh-CN" altLang="en-US" sz="2400" b="1">
              <a:solidFill>
                <a:schemeClr val="tx1"/>
              </a:solidFill>
            </a:endParaRPr>
          </a:p>
          <a:p>
            <a:pPr algn="ctr"/>
            <a:r>
              <a:rPr lang="zh-CN" altLang="en-US" sz="2400" b="1">
                <a:solidFill>
                  <a:schemeClr val="tx1"/>
                </a:solidFill>
                <a:sym typeface="+mn-ea"/>
              </a:rPr>
              <a:t>制产生</a:t>
            </a:r>
            <a:endParaRPr lang="zh-CN" altLang="en-US" sz="2400" b="1">
              <a:solidFill>
                <a:schemeClr val="tx1"/>
              </a:solidFill>
            </a:endParaRPr>
          </a:p>
        </p:txBody>
      </p:sp>
      <p:sp>
        <p:nvSpPr>
          <p:cNvPr id="14" name="矩形 13"/>
          <p:cNvSpPr/>
          <p:nvPr/>
        </p:nvSpPr>
        <p:spPr>
          <a:xfrm>
            <a:off x="8676640" y="2042160"/>
            <a:ext cx="1983105" cy="1814830"/>
          </a:xfrm>
          <a:prstGeom prst="rect">
            <a:avLst/>
          </a:prstGeom>
          <a:noFill/>
          <a:ln w="9525">
            <a:noFill/>
          </a:ln>
        </p:spPr>
        <p:txBody>
          <a:bodyPr wrap="square" anchor="t">
            <a:spAutoFit/>
          </a:bodyPr>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社会分化为</a:t>
            </a:r>
            <a:r>
              <a:rPr lang="zh-CN" altLang="en-US" sz="2800" b="1">
                <a:solidFill>
                  <a:srgbClr val="FF0000"/>
                </a:solidFill>
                <a:latin typeface="微软雅黑" panose="020B0503020204020204" charset="-122"/>
                <a:ea typeface="微软雅黑" panose="020B0503020204020204" charset="-122"/>
              </a:rPr>
              <a:t>统治者</a:t>
            </a:r>
            <a:r>
              <a:rPr lang="zh-CN" altLang="en-US" sz="2800" b="1">
                <a:solidFill>
                  <a:srgbClr val="0000FE"/>
                </a:solidFill>
                <a:latin typeface="微软雅黑" panose="020B0503020204020204" charset="-122"/>
                <a:ea typeface="微软雅黑" panose="020B0503020204020204" charset="-122"/>
              </a:rPr>
              <a:t>和</a:t>
            </a:r>
            <a:r>
              <a:rPr lang="zh-CN" altLang="en-US" sz="2800" b="1">
                <a:solidFill>
                  <a:srgbClr val="FF0000"/>
                </a:solidFill>
                <a:latin typeface="微软雅黑" panose="020B0503020204020204" charset="-122"/>
                <a:ea typeface="微软雅黑" panose="020B0503020204020204" charset="-122"/>
              </a:rPr>
              <a:t>被统治者</a:t>
            </a:r>
            <a:r>
              <a:rPr lang="zh-CN" altLang="en-US" sz="2800" b="1">
                <a:solidFill>
                  <a:srgbClr val="0000FE"/>
                </a:solidFill>
                <a:latin typeface="微软雅黑" panose="020B0503020204020204" charset="-122"/>
                <a:ea typeface="微软雅黑" panose="020B0503020204020204" charset="-122"/>
              </a:rPr>
              <a:t>两大阶级</a:t>
            </a:r>
            <a:endParaRPr lang="zh-CN" altLang="en-US" sz="2800" b="1">
              <a:solidFill>
                <a:srgbClr val="0000FE"/>
              </a:solidFill>
              <a:latin typeface="微软雅黑" panose="020B0503020204020204" charset="-122"/>
              <a:ea typeface="微软雅黑" panose="020B0503020204020204" charset="-122"/>
            </a:endParaRPr>
          </a:p>
        </p:txBody>
      </p:sp>
      <p:sp>
        <p:nvSpPr>
          <p:cNvPr id="15" name="矩形 14"/>
          <p:cNvSpPr/>
          <p:nvPr/>
        </p:nvSpPr>
        <p:spPr>
          <a:xfrm>
            <a:off x="6312535" y="2473325"/>
            <a:ext cx="2045970" cy="1383665"/>
          </a:xfrm>
          <a:prstGeom prst="rect">
            <a:avLst/>
          </a:prstGeom>
          <a:noFill/>
          <a:ln w="9525">
            <a:noFill/>
          </a:ln>
        </p:spPr>
        <p:txBody>
          <a:bodyPr wrap="square" anchor="t">
            <a:spAutoFit/>
          </a:bodyPr>
          <a:p>
            <a:pPr eaLnBrk="0" hangingPunct="0">
              <a:lnSpc>
                <a:spcPct val="100000"/>
              </a:lnSpc>
            </a:pPr>
            <a:r>
              <a:rPr lang="zh-CN" altLang="en-US" sz="2800" b="1">
                <a:solidFill>
                  <a:srgbClr val="FF0000"/>
                </a:solidFill>
                <a:latin typeface="微软雅黑" panose="020B0503020204020204" charset="-122"/>
                <a:ea typeface="微软雅黑" panose="020B0503020204020204" charset="-122"/>
              </a:rPr>
              <a:t>考古</a:t>
            </a:r>
            <a:r>
              <a:rPr lang="zh-CN" altLang="en-US" sz="2800" b="1">
                <a:solidFill>
                  <a:srgbClr val="0000FE"/>
                </a:solidFill>
                <a:latin typeface="微软雅黑" panose="020B0503020204020204" charset="-122"/>
                <a:ea typeface="微软雅黑" panose="020B0503020204020204" charset="-122"/>
              </a:rPr>
              <a:t>：</a:t>
            </a:r>
            <a:endParaRPr lang="zh-CN" altLang="en-US" sz="2800" b="1">
              <a:solidFill>
                <a:srgbClr val="0000FE"/>
              </a:solidFill>
              <a:latin typeface="微软雅黑" panose="020B0503020204020204" charset="-122"/>
              <a:ea typeface="微软雅黑" panose="020B0503020204020204" charset="-122"/>
            </a:endParaRPr>
          </a:p>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房屋大小</a:t>
            </a:r>
            <a:endParaRPr lang="zh-CN" altLang="en-US" sz="2800" b="1">
              <a:solidFill>
                <a:srgbClr val="0000FE"/>
              </a:solidFill>
              <a:latin typeface="微软雅黑" panose="020B0503020204020204" charset="-122"/>
              <a:ea typeface="微软雅黑" panose="020B0503020204020204" charset="-122"/>
            </a:endParaRPr>
          </a:p>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随葬品多少</a:t>
            </a:r>
            <a:endParaRPr lang="zh-CN" altLang="en-US" sz="2800" b="1">
              <a:solidFill>
                <a:srgbClr val="0000FE"/>
              </a:solidFill>
              <a:latin typeface="微软雅黑" panose="020B0503020204020204" charset="-122"/>
              <a:ea typeface="微软雅黑" panose="020B0503020204020204" charset="-122"/>
            </a:endParaRPr>
          </a:p>
        </p:txBody>
      </p:sp>
      <p:sp>
        <p:nvSpPr>
          <p:cNvPr id="17" name="右箭头 16"/>
          <p:cNvSpPr/>
          <p:nvPr/>
        </p:nvSpPr>
        <p:spPr>
          <a:xfrm>
            <a:off x="6526656" y="4526081"/>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8" name="圆角矩形 17"/>
          <p:cNvSpPr/>
          <p:nvPr/>
        </p:nvSpPr>
        <p:spPr>
          <a:xfrm>
            <a:off x="7408518" y="3963670"/>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贫富分化</a:t>
            </a:r>
            <a:endParaRPr lang="zh-CN" altLang="en-US" sz="2400" b="1">
              <a:solidFill>
                <a:schemeClr val="tx1"/>
              </a:solidFill>
            </a:endParaRPr>
          </a:p>
        </p:txBody>
      </p:sp>
      <p:sp>
        <p:nvSpPr>
          <p:cNvPr id="19" name="右箭头 18"/>
          <p:cNvSpPr/>
          <p:nvPr/>
        </p:nvSpPr>
        <p:spPr>
          <a:xfrm>
            <a:off x="8676766" y="4428291"/>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20" name="圆角矩形 19"/>
          <p:cNvSpPr/>
          <p:nvPr/>
        </p:nvSpPr>
        <p:spPr>
          <a:xfrm>
            <a:off x="9558628" y="3963035"/>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阶级产生</a:t>
            </a:r>
            <a:endParaRPr lang="zh-CN" altLang="en-US" sz="2400" b="1">
              <a:solidFill>
                <a:schemeClr val="tx1"/>
              </a:solidFill>
            </a:endParaRPr>
          </a:p>
        </p:txBody>
      </p:sp>
      <p:sp>
        <p:nvSpPr>
          <p:cNvPr id="21" name="文本框 20"/>
          <p:cNvSpPr txBox="1"/>
          <p:nvPr/>
        </p:nvSpPr>
        <p:spPr>
          <a:xfrm>
            <a:off x="1116330" y="1434465"/>
            <a:ext cx="4638040" cy="60769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a:t>
            </a:r>
            <a:r>
              <a:rPr lang="en-US" altLang="zh-CN" sz="2800" b="1">
                <a:solidFill>
                  <a:srgbClr val="FF0000"/>
                </a:solidFill>
                <a:latin typeface="微软雅黑" panose="020B0503020204020204" charset="-122"/>
                <a:ea typeface="微软雅黑" panose="020B0503020204020204" charset="-122"/>
                <a:sym typeface="+mn-ea"/>
              </a:rPr>
              <a:t>1</a:t>
            </a:r>
            <a:r>
              <a:rPr lang="zh-CN" altLang="en-US" sz="2800" b="1">
                <a:solidFill>
                  <a:srgbClr val="FF0000"/>
                </a:solidFill>
                <a:latin typeface="微软雅黑" panose="020B0503020204020204" charset="-122"/>
                <a:ea typeface="微软雅黑" panose="020B0503020204020204" charset="-122"/>
                <a:sym typeface="+mn-ea"/>
              </a:rPr>
              <a:t>）阶级的产生</a:t>
            </a:r>
            <a:endParaRPr lang="zh-CN" altLang="en-US" sz="28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2000" fill="hold">
                                          <p:stCondLst>
                                            <p:cond delay="0"/>
                                          </p:stCondLst>
                                        </p:cTn>
                                        <p:tgtEl>
                                          <p:spTgt spid="21"/>
                                        </p:tgtEl>
                                        <p:attrNameLst>
                                          <p:attrName>style.visibility</p:attrName>
                                        </p:attrNameLst>
                                      </p:cBhvr>
                                      <p:to>
                                        <p:strVal val="visible"/>
                                      </p:to>
                                    </p:set>
                                    <p:anim calcmode="lin" valueType="num">
                                      <p:cBhvr additive="base">
                                        <p:cTn id="7" dur="2000"/>
                                        <p:tgtEl>
                                          <p:spTgt spid="21"/>
                                        </p:tgtEl>
                                        <p:attrNameLst>
                                          <p:attrName>ppt_x</p:attrName>
                                        </p:attrNameLst>
                                      </p:cBhvr>
                                      <p:tavLst>
                                        <p:tav tm="0">
                                          <p:val>
                                            <p:strVal val="#ppt_x+#ppt_w*1.125000"/>
                                          </p:val>
                                        </p:tav>
                                        <p:tav tm="100000">
                                          <p:val>
                                            <p:strVal val="#ppt_x"/>
                                          </p:val>
                                        </p:tav>
                                      </p:tavLst>
                                    </p:anim>
                                    <p:animEffect transition="in" filter="wipe(left)">
                                      <p:cBhvr>
                                        <p:cTn id="8" dur="20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2000" fill="hold">
                                          <p:stCondLst>
                                            <p:cond delay="0"/>
                                          </p:stCondLst>
                                        </p:cTn>
                                        <p:tgtEl>
                                          <p:spTgt spid="5"/>
                                        </p:tgtEl>
                                        <p:attrNameLst>
                                          <p:attrName>style.visibility</p:attrName>
                                        </p:attrNameLst>
                                      </p:cBhvr>
                                      <p:to>
                                        <p:strVal val="visible"/>
                                      </p:to>
                                    </p:set>
                                    <p:anim calcmode="lin" valueType="num">
                                      <p:cBhvr additive="base">
                                        <p:cTn id="18" dur="2000"/>
                                        <p:tgtEl>
                                          <p:spTgt spid="5"/>
                                        </p:tgtEl>
                                        <p:attrNameLst>
                                          <p:attrName>ppt_x</p:attrName>
                                        </p:attrNameLst>
                                      </p:cBhvr>
                                      <p:tavLst>
                                        <p:tav tm="0">
                                          <p:val>
                                            <p:strVal val="#ppt_x+#ppt_w*1.125000"/>
                                          </p:val>
                                        </p:tav>
                                        <p:tav tm="100000">
                                          <p:val>
                                            <p:strVal val="#ppt_x"/>
                                          </p:val>
                                        </p:tav>
                                      </p:tavLst>
                                    </p:anim>
                                    <p:animEffect transition="in" filter="wipe(left)">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charRg st="0" end="8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xEl>
                                              <p:charRg st="0" end="8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xEl>
                                              <p:char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5">
                                            <p:txEl>
                                              <p:char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strVal val="#ppt_w*0.70"/>
                                          </p:val>
                                        </p:tav>
                                        <p:tav tm="100000">
                                          <p:val>
                                            <p:strVal val="#ppt_w"/>
                                          </p:val>
                                        </p:tav>
                                      </p:tavLst>
                                    </p:anim>
                                    <p:anim calcmode="lin" valueType="num">
                                      <p:cBhvr>
                                        <p:cTn id="65" dur="1000" fill="hold"/>
                                        <p:tgtEl>
                                          <p:spTgt spid="17"/>
                                        </p:tgtEl>
                                        <p:attrNameLst>
                                          <p:attrName>ppt_h</p:attrName>
                                        </p:attrNameLst>
                                      </p:cBhvr>
                                      <p:tavLst>
                                        <p:tav tm="0">
                                          <p:val>
                                            <p:strVal val="#ppt_h"/>
                                          </p:val>
                                        </p:tav>
                                        <p:tav tm="100000">
                                          <p:val>
                                            <p:strVal val="#ppt_h"/>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4">
                                            <p:txEl>
                                              <p:charRg st="0" end="89"/>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1000" fill="hold"/>
                                        <p:tgtEl>
                                          <p:spTgt spid="19"/>
                                        </p:tgtEl>
                                        <p:attrNameLst>
                                          <p:attrName>ppt_w</p:attrName>
                                        </p:attrNameLst>
                                      </p:cBhvr>
                                      <p:tavLst>
                                        <p:tav tm="0">
                                          <p:val>
                                            <p:strVal val="#ppt_w*0.70"/>
                                          </p:val>
                                        </p:tav>
                                        <p:tav tm="100000">
                                          <p:val>
                                            <p:strVal val="#ppt_w"/>
                                          </p:val>
                                        </p:tav>
                                      </p:tavLst>
                                    </p:anim>
                                    <p:anim calcmode="lin" valueType="num">
                                      <p:cBhvr>
                                        <p:cTn id="81" dur="1000" fill="hold"/>
                                        <p:tgtEl>
                                          <p:spTgt spid="19"/>
                                        </p:tgtEl>
                                        <p:attrNameLst>
                                          <p:attrName>ppt_h</p:attrName>
                                        </p:attrNameLst>
                                      </p:cBhvr>
                                      <p:tavLst>
                                        <p:tav tm="0">
                                          <p:val>
                                            <p:strVal val="#ppt_h"/>
                                          </p:val>
                                        </p:tav>
                                        <p:tav tm="100000">
                                          <p:val>
                                            <p:strVal val="#ppt_h"/>
                                          </p:val>
                                        </p:tav>
                                      </p:tavLst>
                                    </p:anim>
                                    <p:animEffect transition="in" filter="fade">
                                      <p:cBhvr>
                                        <p:cTn id="82" dur="10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P spid="11" grpId="0" bldLvl="0" animBg="1"/>
      <p:bldP spid="9" grpId="0" bldLvl="0" animBg="1"/>
      <p:bldP spid="10" grpId="0" bldLvl="0" animBg="1"/>
      <p:bldP spid="12" grpId="0" animBg="1"/>
      <p:bldP spid="17" grpId="0" bldLvl="0" animBg="1"/>
      <p:bldP spid="18" grpId="0" bldLvl="0" animBg="1"/>
      <p:bldP spid="19" grpId="0" bldLvl="0" animBg="1"/>
      <p:bldP spid="20" grpId="0" bldLvl="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1700" y="912495"/>
            <a:ext cx="10807065" cy="521970"/>
          </a:xfrm>
          <a:prstGeom prst="rect">
            <a:avLst/>
          </a:prstGeom>
          <a:noFill/>
        </p:spPr>
        <p:txBody>
          <a:bodyPr wrap="square" rtlCol="0">
            <a:spAutoFit/>
          </a:bodyPr>
          <a:lstStyle/>
          <a:p>
            <a:r>
              <a:rPr lang="en-US" altLang="zh-CN" sz="2800" b="1">
                <a:solidFill>
                  <a:srgbClr val="0000FE"/>
                </a:solidFill>
              </a:rPr>
              <a:t>3.</a:t>
            </a:r>
            <a:r>
              <a:rPr lang="zh-CN" altLang="en-US" sz="2800" b="1">
                <a:solidFill>
                  <a:srgbClr val="0000FE"/>
                </a:solidFill>
              </a:rPr>
              <a:t>人类文明产生的标志</a:t>
            </a:r>
            <a:r>
              <a:rPr lang="en-US" altLang="zh-CN" sz="2800" b="1">
                <a:solidFill>
                  <a:srgbClr val="0000FE"/>
                </a:solidFill>
              </a:rPr>
              <a:t>——</a:t>
            </a:r>
            <a:r>
              <a:rPr lang="en-US" altLang="zh-CN" sz="2800" b="1">
                <a:solidFill>
                  <a:srgbClr val="FF0000"/>
                </a:solidFill>
              </a:rPr>
              <a:t>阶级的产生、国家的形成、文字的出现</a:t>
            </a:r>
            <a:endParaRPr lang="en-US" altLang="zh-CN" sz="2800" b="1">
              <a:solidFill>
                <a:srgbClr val="FF0000"/>
              </a:solidFill>
            </a:endParaRPr>
          </a:p>
        </p:txBody>
      </p:sp>
      <p:sp>
        <p:nvSpPr>
          <p:cNvPr id="8" name="圆角矩形 7"/>
          <p:cNvSpPr/>
          <p:nvPr/>
        </p:nvSpPr>
        <p:spPr>
          <a:xfrm>
            <a:off x="3247390" y="2368550"/>
            <a:ext cx="1110106" cy="136398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阶级</a:t>
            </a:r>
            <a:endParaRPr lang="zh-CN" altLang="en-US" sz="2400" b="1">
              <a:solidFill>
                <a:schemeClr val="tx1"/>
              </a:solidFill>
            </a:endParaRPr>
          </a:p>
          <a:p>
            <a:pPr algn="ctr"/>
            <a:r>
              <a:rPr lang="zh-CN" altLang="en-US" sz="2400" b="1">
                <a:solidFill>
                  <a:schemeClr val="tx1"/>
                </a:solidFill>
              </a:rPr>
              <a:t>矛盾</a:t>
            </a:r>
            <a:endParaRPr lang="zh-CN" altLang="en-US" sz="2400" b="1">
              <a:solidFill>
                <a:schemeClr val="tx1"/>
              </a:solidFill>
            </a:endParaRPr>
          </a:p>
        </p:txBody>
      </p:sp>
      <p:sp>
        <p:nvSpPr>
          <p:cNvPr id="11" name="右箭头 10"/>
          <p:cNvSpPr/>
          <p:nvPr/>
        </p:nvSpPr>
        <p:spPr>
          <a:xfrm>
            <a:off x="2204211" y="2813486"/>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9" name="圆角矩形 8"/>
          <p:cNvSpPr/>
          <p:nvPr/>
        </p:nvSpPr>
        <p:spPr>
          <a:xfrm>
            <a:off x="1094105" y="4060825"/>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部落战争</a:t>
            </a:r>
            <a:endParaRPr lang="zh-CN" altLang="en-US" sz="2400" b="1">
              <a:solidFill>
                <a:schemeClr val="tx1"/>
              </a:solidFill>
            </a:endParaRPr>
          </a:p>
        </p:txBody>
      </p:sp>
      <p:sp>
        <p:nvSpPr>
          <p:cNvPr id="10" name="右箭头 9"/>
          <p:cNvSpPr/>
          <p:nvPr/>
        </p:nvSpPr>
        <p:spPr>
          <a:xfrm>
            <a:off x="2284856" y="4526081"/>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2" name="圆角矩形 11"/>
          <p:cNvSpPr/>
          <p:nvPr/>
        </p:nvSpPr>
        <p:spPr>
          <a:xfrm>
            <a:off x="3316578" y="4136390"/>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奴隶</a:t>
            </a:r>
            <a:endParaRPr lang="zh-CN" altLang="en-US" sz="2400" b="1">
              <a:solidFill>
                <a:schemeClr val="tx1"/>
              </a:solidFill>
            </a:endParaRPr>
          </a:p>
          <a:p>
            <a:pPr algn="ctr"/>
            <a:r>
              <a:rPr lang="zh-CN" altLang="en-US" sz="2400" b="1">
                <a:solidFill>
                  <a:schemeClr val="tx1"/>
                </a:solidFill>
                <a:sym typeface="+mn-ea"/>
              </a:rPr>
              <a:t>制产生</a:t>
            </a:r>
            <a:endParaRPr lang="zh-CN" altLang="en-US" sz="2400" b="1">
              <a:solidFill>
                <a:schemeClr val="tx1"/>
              </a:solidFill>
            </a:endParaRPr>
          </a:p>
        </p:txBody>
      </p:sp>
      <p:sp>
        <p:nvSpPr>
          <p:cNvPr id="14" name="矩形 13"/>
          <p:cNvSpPr/>
          <p:nvPr/>
        </p:nvSpPr>
        <p:spPr>
          <a:xfrm>
            <a:off x="5086350" y="2251075"/>
            <a:ext cx="2971800" cy="1383665"/>
          </a:xfrm>
          <a:prstGeom prst="rect">
            <a:avLst/>
          </a:prstGeom>
          <a:noFill/>
          <a:ln w="9525">
            <a:noFill/>
          </a:ln>
        </p:spPr>
        <p:txBody>
          <a:bodyPr wrap="square" anchor="t">
            <a:spAutoFit/>
          </a:bodyPr>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出现了</a:t>
            </a:r>
            <a:r>
              <a:rPr lang="zh-CN" altLang="en-US" sz="2800" b="1">
                <a:solidFill>
                  <a:srgbClr val="FF0000"/>
                </a:solidFill>
                <a:latin typeface="微软雅黑" panose="020B0503020204020204" charset="-122"/>
                <a:ea typeface="微软雅黑" panose="020B0503020204020204" charset="-122"/>
              </a:rPr>
              <a:t>政府、军队、监狱</a:t>
            </a:r>
            <a:r>
              <a:rPr lang="zh-CN" altLang="en-US" sz="2800" b="1">
                <a:solidFill>
                  <a:srgbClr val="0000FE"/>
                </a:solidFill>
                <a:latin typeface="微软雅黑" panose="020B0503020204020204" charset="-122"/>
                <a:ea typeface="微软雅黑" panose="020B0503020204020204" charset="-122"/>
              </a:rPr>
              <a:t>等强制机关</a:t>
            </a:r>
            <a:endParaRPr lang="zh-CN" altLang="en-US" sz="2800" b="1">
              <a:solidFill>
                <a:srgbClr val="0000FE"/>
              </a:solidFill>
              <a:latin typeface="微软雅黑" panose="020B0503020204020204" charset="-122"/>
              <a:ea typeface="微软雅黑" panose="020B0503020204020204" charset="-122"/>
            </a:endParaRPr>
          </a:p>
        </p:txBody>
      </p:sp>
      <p:sp>
        <p:nvSpPr>
          <p:cNvPr id="15" name="矩形 14"/>
          <p:cNvSpPr/>
          <p:nvPr/>
        </p:nvSpPr>
        <p:spPr>
          <a:xfrm>
            <a:off x="1619250" y="5500370"/>
            <a:ext cx="2051685" cy="953135"/>
          </a:xfrm>
          <a:prstGeom prst="rect">
            <a:avLst/>
          </a:prstGeom>
          <a:noFill/>
          <a:ln w="9525">
            <a:noFill/>
          </a:ln>
        </p:spPr>
        <p:txBody>
          <a:bodyPr wrap="square" anchor="t">
            <a:spAutoFit/>
          </a:bodyPr>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被征服者成为</a:t>
            </a:r>
            <a:r>
              <a:rPr lang="zh-CN" altLang="en-US" sz="2800" b="1">
                <a:solidFill>
                  <a:srgbClr val="FF0000"/>
                </a:solidFill>
                <a:latin typeface="微软雅黑" panose="020B0503020204020204" charset="-122"/>
                <a:ea typeface="微软雅黑" panose="020B0503020204020204" charset="-122"/>
              </a:rPr>
              <a:t>奴隶</a:t>
            </a:r>
            <a:endParaRPr lang="zh-CN" altLang="en-US" sz="2800" b="1">
              <a:solidFill>
                <a:srgbClr val="FF0000"/>
              </a:solidFill>
              <a:latin typeface="微软雅黑" panose="020B0503020204020204" charset="-122"/>
              <a:ea typeface="微软雅黑" panose="020B0503020204020204" charset="-122"/>
            </a:endParaRPr>
          </a:p>
        </p:txBody>
      </p:sp>
      <p:sp>
        <p:nvSpPr>
          <p:cNvPr id="17" name="右箭头 16"/>
          <p:cNvSpPr/>
          <p:nvPr/>
        </p:nvSpPr>
        <p:spPr>
          <a:xfrm>
            <a:off x="5275580" y="3634740"/>
            <a:ext cx="2019300" cy="43370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8" name="圆角矩形 17"/>
          <p:cNvSpPr/>
          <p:nvPr/>
        </p:nvSpPr>
        <p:spPr>
          <a:xfrm>
            <a:off x="7294853" y="3248025"/>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国家形成</a:t>
            </a:r>
            <a:endParaRPr lang="zh-CN" altLang="en-US" sz="2400" b="1">
              <a:solidFill>
                <a:schemeClr val="tx1"/>
              </a:solidFill>
            </a:endParaRPr>
          </a:p>
        </p:txBody>
      </p:sp>
      <p:sp>
        <p:nvSpPr>
          <p:cNvPr id="20" name="圆角矩形 19"/>
          <p:cNvSpPr/>
          <p:nvPr/>
        </p:nvSpPr>
        <p:spPr>
          <a:xfrm>
            <a:off x="1012163" y="2348865"/>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阶级产生</a:t>
            </a:r>
            <a:endParaRPr lang="zh-CN" altLang="en-US" sz="2400" b="1">
              <a:solidFill>
                <a:schemeClr val="tx1"/>
              </a:solidFill>
            </a:endParaRPr>
          </a:p>
        </p:txBody>
      </p:sp>
      <p:sp>
        <p:nvSpPr>
          <p:cNvPr id="21" name="文本框 20"/>
          <p:cNvSpPr txBox="1"/>
          <p:nvPr/>
        </p:nvSpPr>
        <p:spPr>
          <a:xfrm>
            <a:off x="1116330" y="1434465"/>
            <a:ext cx="5638800" cy="607695"/>
          </a:xfrm>
          <a:prstGeom prst="rect">
            <a:avLst/>
          </a:prstGeom>
          <a:noFill/>
        </p:spPr>
        <p:txBody>
          <a:bodyPr wrap="square" rtlCol="0">
            <a:spAutoFit/>
          </a:bodyPr>
          <a:p>
            <a:pPr>
              <a:lnSpc>
                <a:spcPct val="120000"/>
              </a:lnSpc>
            </a:pPr>
            <a:r>
              <a:rPr lang="zh-CN" altLang="en-US" sz="2800" b="1">
                <a:solidFill>
                  <a:srgbClr val="FF0000"/>
                </a:solidFill>
                <a:latin typeface="微软雅黑" panose="020B0503020204020204" charset="-122"/>
                <a:ea typeface="微软雅黑" panose="020B0503020204020204" charset="-122"/>
                <a:sym typeface="+mn-ea"/>
              </a:rPr>
              <a:t>（</a:t>
            </a:r>
            <a:r>
              <a:rPr lang="en-US" altLang="zh-CN" sz="2800" b="1">
                <a:solidFill>
                  <a:srgbClr val="FF0000"/>
                </a:solidFill>
                <a:latin typeface="微软雅黑" panose="020B0503020204020204" charset="-122"/>
                <a:ea typeface="微软雅黑" panose="020B0503020204020204" charset="-122"/>
                <a:sym typeface="+mn-ea"/>
              </a:rPr>
              <a:t>2</a:t>
            </a:r>
            <a:r>
              <a:rPr lang="zh-CN" altLang="en-US" sz="2800" b="1">
                <a:solidFill>
                  <a:srgbClr val="FF0000"/>
                </a:solidFill>
                <a:latin typeface="微软雅黑" panose="020B0503020204020204" charset="-122"/>
                <a:ea typeface="微软雅黑" panose="020B0503020204020204" charset="-122"/>
                <a:sym typeface="+mn-ea"/>
              </a:rPr>
              <a:t>）国家形成与文字产生</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4" name="右大括号 3"/>
          <p:cNvSpPr/>
          <p:nvPr/>
        </p:nvSpPr>
        <p:spPr>
          <a:xfrm>
            <a:off x="4508500" y="2911475"/>
            <a:ext cx="380365" cy="1879600"/>
          </a:xfrm>
          <a:prstGeom prst="rightBrace">
            <a:avLst/>
          </a:prstGeom>
          <a:ln w="57150"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矩形 5"/>
          <p:cNvSpPr/>
          <p:nvPr/>
        </p:nvSpPr>
        <p:spPr>
          <a:xfrm>
            <a:off x="8600440" y="2368550"/>
            <a:ext cx="1626870" cy="1383665"/>
          </a:xfrm>
          <a:prstGeom prst="rect">
            <a:avLst/>
          </a:prstGeom>
          <a:noFill/>
          <a:ln w="9525">
            <a:noFill/>
          </a:ln>
        </p:spPr>
        <p:txBody>
          <a:bodyPr wrap="square" anchor="t">
            <a:spAutoFit/>
          </a:bodyPr>
          <a:p>
            <a:pPr eaLnBrk="0" hangingPunct="0">
              <a:lnSpc>
                <a:spcPct val="100000"/>
              </a:lnSpc>
            </a:pPr>
            <a:r>
              <a:rPr lang="zh-CN" altLang="en-US" sz="2800" b="1">
                <a:solidFill>
                  <a:srgbClr val="0000FE"/>
                </a:solidFill>
                <a:latin typeface="微软雅黑" panose="020B0503020204020204" charset="-122"/>
                <a:ea typeface="微软雅黑" panose="020B0503020204020204" charset="-122"/>
              </a:rPr>
              <a:t>出于</a:t>
            </a:r>
            <a:r>
              <a:rPr lang="zh-CN" altLang="en-US" sz="2800" b="1">
                <a:solidFill>
                  <a:srgbClr val="FF0000"/>
                </a:solidFill>
                <a:latin typeface="微软雅黑" panose="020B0503020204020204" charset="-122"/>
                <a:ea typeface="微软雅黑" panose="020B0503020204020204" charset="-122"/>
              </a:rPr>
              <a:t>记事和管理</a:t>
            </a:r>
            <a:r>
              <a:rPr lang="zh-CN" altLang="en-US" sz="2800" b="1">
                <a:solidFill>
                  <a:srgbClr val="0000FE"/>
                </a:solidFill>
                <a:latin typeface="微软雅黑" panose="020B0503020204020204" charset="-122"/>
                <a:ea typeface="微软雅黑" panose="020B0503020204020204" charset="-122"/>
              </a:rPr>
              <a:t>的需要</a:t>
            </a:r>
            <a:endParaRPr lang="zh-CN" altLang="en-US" sz="2800" b="1">
              <a:solidFill>
                <a:srgbClr val="0000FE"/>
              </a:solidFill>
              <a:latin typeface="微软雅黑" panose="020B0503020204020204" charset="-122"/>
              <a:ea typeface="微软雅黑" panose="020B0503020204020204" charset="-122"/>
            </a:endParaRPr>
          </a:p>
        </p:txBody>
      </p:sp>
      <p:sp>
        <p:nvSpPr>
          <p:cNvPr id="7" name="右箭头 6"/>
          <p:cNvSpPr/>
          <p:nvPr/>
        </p:nvSpPr>
        <p:spPr>
          <a:xfrm>
            <a:off x="8651366" y="3713281"/>
            <a:ext cx="881888" cy="4339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6" name="圆角矩形 15"/>
          <p:cNvSpPr/>
          <p:nvPr/>
        </p:nvSpPr>
        <p:spPr>
          <a:xfrm>
            <a:off x="9779608" y="3357880"/>
            <a:ext cx="1110106" cy="1363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sym typeface="+mn-ea"/>
              </a:rPr>
              <a:t>文字产生</a:t>
            </a:r>
            <a:endParaRPr lang="zh-CN" altLang="en-US" sz="2400" b="1">
              <a:solidFill>
                <a:schemeClr val="tx1"/>
              </a:solidFill>
            </a:endParaRPr>
          </a:p>
        </p:txBody>
      </p:sp>
      <p:sp>
        <p:nvSpPr>
          <p:cNvPr id="29" name="文本框 28"/>
          <p:cNvSpPr txBox="1"/>
          <p:nvPr/>
        </p:nvSpPr>
        <p:spPr>
          <a:xfrm>
            <a:off x="5275580" y="4721860"/>
            <a:ext cx="6187440" cy="2084705"/>
          </a:xfrm>
          <a:prstGeom prst="rect">
            <a:avLst/>
          </a:prstGeom>
          <a:blipFill rotWithShape="1">
            <a:blip r:embed="rId1"/>
            <a:stretch>
              <a:fillRect/>
            </a:stretch>
          </a:blipFill>
        </p:spPr>
        <p:txBody>
          <a:bodyPr wrap="square" rtlCol="0">
            <a:spAutoFit/>
          </a:bodyPr>
          <a:p>
            <a:pPr>
              <a:lnSpc>
                <a:spcPct val="120000"/>
              </a:lnSpc>
            </a:pPr>
            <a:r>
              <a:rPr lang="en-US" altLang="zh-CN" sz="2400" b="1">
                <a:solidFill>
                  <a:srgbClr val="FF0000"/>
                </a:solidFill>
                <a:latin typeface="微软雅黑" panose="020B0503020204020204" charset="-122"/>
                <a:ea typeface="微软雅黑" panose="020B0503020204020204" charset="-122"/>
              </a:rPr>
              <a:t>       </a:t>
            </a:r>
            <a:r>
              <a:rPr lang="zh-CN" altLang="en-US" sz="2400" b="1">
                <a:solidFill>
                  <a:srgbClr val="FF0000"/>
                </a:solidFill>
                <a:latin typeface="微软雅黑" panose="020B0503020204020204" charset="-122"/>
                <a:ea typeface="微软雅黑" panose="020B0503020204020204" charset="-122"/>
              </a:rPr>
              <a:t>学习聚焦  </a:t>
            </a:r>
            <a:r>
              <a:rPr lang="en-US" altLang="zh-CN" sz="2400" b="1">
                <a:solidFill>
                  <a:srgbClr val="FF0000"/>
                </a:solidFill>
                <a:latin typeface="微软雅黑" panose="020B0503020204020204" charset="-122"/>
                <a:ea typeface="微软雅黑" panose="020B0503020204020204" charset="-122"/>
              </a:rPr>
              <a:t>P2</a:t>
            </a:r>
            <a:endParaRPr lang="zh-CN" altLang="en-US" sz="2400" b="1">
              <a:solidFill>
                <a:srgbClr val="FF0000"/>
              </a:solidFill>
              <a:latin typeface="微软雅黑" panose="020B0503020204020204" charset="-122"/>
              <a:ea typeface="微软雅黑" panose="020B0503020204020204" charset="-122"/>
            </a:endParaRPr>
          </a:p>
          <a:p>
            <a:pPr>
              <a:lnSpc>
                <a:spcPct val="120000"/>
              </a:lnSpc>
            </a:pPr>
            <a:r>
              <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800" b="1">
                <a:solidFill>
                  <a:srgbClr val="0000FE"/>
                </a:solidFill>
                <a:latin typeface="微软雅黑" panose="020B0503020204020204" charset="-122"/>
                <a:ea typeface="微软雅黑" panose="020B0503020204020204" charset="-122"/>
                <a:cs typeface="微软雅黑" panose="020B0503020204020204" charset="-122"/>
                <a:sym typeface="+mn-ea"/>
              </a:rPr>
              <a:t>随着阶级的产生和国家的形成，</a:t>
            </a:r>
            <a:endParaRPr lang="zh-CN" altLang="en-US" sz="2800" b="1">
              <a:solidFill>
                <a:srgbClr val="0000FE"/>
              </a:solidFill>
              <a:latin typeface="微软雅黑" panose="020B0503020204020204" charset="-122"/>
              <a:ea typeface="微软雅黑" panose="020B0503020204020204" charset="-122"/>
              <a:cs typeface="微软雅黑" panose="020B0503020204020204" charset="-122"/>
              <a:sym typeface="+mn-ea"/>
            </a:endParaRPr>
          </a:p>
          <a:p>
            <a:pPr>
              <a:lnSpc>
                <a:spcPct val="120000"/>
              </a:lnSpc>
            </a:pPr>
            <a:r>
              <a:rPr lang="zh-CN" altLang="en-US" sz="2800" b="1">
                <a:solidFill>
                  <a:srgbClr val="0000FE"/>
                </a:solidFill>
                <a:latin typeface="微软雅黑" panose="020B0503020204020204" charset="-122"/>
                <a:ea typeface="微软雅黑" panose="020B0503020204020204" charset="-122"/>
                <a:cs typeface="微软雅黑" panose="020B0503020204020204" charset="-122"/>
                <a:sym typeface="+mn-ea"/>
              </a:rPr>
              <a:t>人类进入奴隶社会。</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这</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是历史的巨大进步，是生产力发展的结果</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2000" fill="hold">
                                          <p:stCondLst>
                                            <p:cond delay="0"/>
                                          </p:stCondLst>
                                        </p:cTn>
                                        <p:tgtEl>
                                          <p:spTgt spid="21"/>
                                        </p:tgtEl>
                                        <p:attrNameLst>
                                          <p:attrName>style.visibility</p:attrName>
                                        </p:attrNameLst>
                                      </p:cBhvr>
                                      <p:to>
                                        <p:strVal val="visible"/>
                                      </p:to>
                                    </p:set>
                                    <p:anim calcmode="lin" valueType="num">
                                      <p:cBhvr additive="base">
                                        <p:cTn id="7" dur="2000"/>
                                        <p:tgtEl>
                                          <p:spTgt spid="21"/>
                                        </p:tgtEl>
                                        <p:attrNameLst>
                                          <p:attrName>ppt_x</p:attrName>
                                        </p:attrNameLst>
                                      </p:cBhvr>
                                      <p:tavLst>
                                        <p:tav tm="0">
                                          <p:val>
                                            <p:strVal val="#ppt_x+#ppt_w*1.125000"/>
                                          </p:val>
                                        </p:tav>
                                        <p:tav tm="100000">
                                          <p:val>
                                            <p:strVal val="#ppt_x"/>
                                          </p:val>
                                        </p:tav>
                                      </p:tavLst>
                                    </p:anim>
                                    <p:animEffect transition="in" filter="wipe(left)">
                                      <p:cBhvr>
                                        <p:cTn id="8" dur="2000"/>
                                        <p:tgtEl>
                                          <p:spTgt spid="21"/>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charRg st="0" end="8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xEl>
                                              <p:charRg st="0" end="8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strVal val="#ppt_w*0.70"/>
                                          </p:val>
                                        </p:tav>
                                        <p:tav tm="100000">
                                          <p:val>
                                            <p:strVal val="#ppt_w"/>
                                          </p:val>
                                        </p:tav>
                                      </p:tavLst>
                                    </p:anim>
                                    <p:anim calcmode="lin" valueType="num">
                                      <p:cBhvr>
                                        <p:cTn id="62" dur="1000" fill="hold"/>
                                        <p:tgtEl>
                                          <p:spTgt spid="17"/>
                                        </p:tgtEl>
                                        <p:attrNameLst>
                                          <p:attrName>ppt_h</p:attrName>
                                        </p:attrNameLst>
                                      </p:cBhvr>
                                      <p:tavLst>
                                        <p:tav tm="0">
                                          <p:val>
                                            <p:strVal val="#ppt_h"/>
                                          </p:val>
                                        </p:tav>
                                        <p:tav tm="100000">
                                          <p:val>
                                            <p:strVal val="#ppt_h"/>
                                          </p:val>
                                        </p:tav>
                                      </p:tavLst>
                                    </p:anim>
                                    <p:animEffect transition="in" filter="fade">
                                      <p:cBhvr>
                                        <p:cTn id="63" dur="1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xEl>
                                              <p:charRg st="0" end="8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1000" fill="hold"/>
                                        <p:tgtEl>
                                          <p:spTgt spid="7"/>
                                        </p:tgtEl>
                                        <p:attrNameLst>
                                          <p:attrName>ppt_w</p:attrName>
                                        </p:attrNameLst>
                                      </p:cBhvr>
                                      <p:tavLst>
                                        <p:tav tm="0">
                                          <p:val>
                                            <p:strVal val="#ppt_w*0.70"/>
                                          </p:val>
                                        </p:tav>
                                        <p:tav tm="100000">
                                          <p:val>
                                            <p:strVal val="#ppt_w"/>
                                          </p:val>
                                        </p:tav>
                                      </p:tavLst>
                                    </p:anim>
                                    <p:anim calcmode="lin" valueType="num">
                                      <p:cBhvr>
                                        <p:cTn id="78" dur="1000" fill="hold"/>
                                        <p:tgtEl>
                                          <p:spTgt spid="7"/>
                                        </p:tgtEl>
                                        <p:attrNameLst>
                                          <p:attrName>ppt_h</p:attrName>
                                        </p:attrNameLst>
                                      </p:cBhvr>
                                      <p:tavLst>
                                        <p:tav tm="0">
                                          <p:val>
                                            <p:strVal val="#ppt_h"/>
                                          </p:val>
                                        </p:tav>
                                        <p:tav tm="100000">
                                          <p:val>
                                            <p:strVal val="#ppt_h"/>
                                          </p:val>
                                        </p:tav>
                                      </p:tavLst>
                                    </p:anim>
                                    <p:animEffect transition="in" filter="fade">
                                      <p:cBhvr>
                                        <p:cTn id="79" dur="1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linds(horizontal)">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blinds(horizontal)">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9" grpId="0" bldLvl="0" animBg="1"/>
      <p:bldP spid="10" grpId="0" bldLvl="0" animBg="1"/>
      <p:bldP spid="12" grpId="0" bldLvl="0" animBg="1"/>
      <p:bldP spid="17" grpId="0" bldLvl="0" animBg="1"/>
      <p:bldP spid="18" grpId="0" bldLvl="0" animBg="1"/>
      <p:bldP spid="20" grpId="0" bldLvl="0" animBg="1"/>
      <p:bldP spid="21" grpId="0"/>
      <p:bldP spid="4" grpId="0" animBg="1"/>
      <p:bldP spid="7" grpId="0" bldLvl="0" animBg="1"/>
      <p:bldP spid="16" grpId="0" bldLvl="0" animBg="1"/>
      <p:bldP spid="2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98435" y="1322705"/>
            <a:ext cx="3027045" cy="4090670"/>
          </a:xfrm>
          <a:prstGeom prst="rect">
            <a:avLst/>
          </a:prstGeom>
          <a:noFill/>
          <a:ln w="19050">
            <a:solidFill>
              <a:schemeClr val="accent6">
                <a:lumMod val="75000"/>
              </a:schemeClr>
            </a:solidFill>
            <a:prstDash val="dash"/>
          </a:ln>
        </p:spPr>
        <p:txBody>
          <a:bodyPr wrap="square" rtlCol="0" anchor="t">
            <a:spAutoFit/>
          </a:bodyPr>
          <a:lstStyle/>
          <a:p>
            <a:pPr>
              <a:lnSpc>
                <a:spcPct val="190000"/>
              </a:lnSpc>
            </a:pPr>
            <a:r>
              <a:rPr lang="en-US" altLang="zh-CN" sz="2600" b="1"/>
              <a:t>       </a:t>
            </a:r>
            <a:r>
              <a:rPr lang="zh-CN" altLang="en-US" sz="2600" b="1"/>
              <a:t>卡塔尔 · 休于遗址位于今土耳其境内，距今约6000年。是迄今已知最早的一座城市。</a:t>
            </a:r>
            <a:endParaRPr lang="zh-CN" altLang="en-US" sz="2600" b="1"/>
          </a:p>
          <a:p>
            <a:pPr>
              <a:lnSpc>
                <a:spcPct val="50000"/>
              </a:lnSpc>
            </a:pPr>
            <a:endParaRPr lang="zh-CN" altLang="en-US" sz="2600" b="1"/>
          </a:p>
        </p:txBody>
      </p:sp>
      <p:grpSp>
        <p:nvGrpSpPr>
          <p:cNvPr id="2" name="组合 1"/>
          <p:cNvGrpSpPr/>
          <p:nvPr/>
        </p:nvGrpSpPr>
        <p:grpSpPr>
          <a:xfrm>
            <a:off x="1266190" y="1250315"/>
            <a:ext cx="6353810" cy="4351655"/>
            <a:chOff x="1994" y="1969"/>
            <a:chExt cx="10006" cy="6853"/>
          </a:xfrm>
        </p:grpSpPr>
        <p:pic>
          <p:nvPicPr>
            <p:cNvPr id="1073743880" name="imagerId9"/>
            <p:cNvPicPr>
              <a:picLocks noChangeAspect="1"/>
            </p:cNvPicPr>
            <p:nvPr>
              <p:custDataLst>
                <p:tags r:id="rId1"/>
              </p:custDataLst>
            </p:nvPr>
          </p:nvPicPr>
          <p:blipFill>
            <a:blip r:embed="rId2"/>
            <a:stretch>
              <a:fillRect/>
            </a:stretch>
          </p:blipFill>
          <p:spPr>
            <a:xfrm>
              <a:off x="1994" y="1969"/>
              <a:ext cx="10006" cy="5793"/>
            </a:xfrm>
            <a:prstGeom prst="rect">
              <a:avLst/>
            </a:prstGeom>
            <a:noFill/>
            <a:ln w="9525">
              <a:noFill/>
            </a:ln>
          </p:spPr>
        </p:pic>
        <p:sp>
          <p:nvSpPr>
            <p:cNvPr id="4" name="文本框 3"/>
            <p:cNvSpPr txBox="1"/>
            <p:nvPr/>
          </p:nvSpPr>
          <p:spPr>
            <a:xfrm>
              <a:off x="3780" y="8098"/>
              <a:ext cx="5672" cy="725"/>
            </a:xfrm>
            <a:prstGeom prst="rect">
              <a:avLst/>
            </a:prstGeom>
            <a:noFill/>
          </p:spPr>
          <p:txBody>
            <a:bodyPr wrap="square" rtlCol="0" anchor="t">
              <a:spAutoFit/>
            </a:bodyPr>
            <a:lstStyle/>
            <a:p>
              <a:pPr algn="ct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恰塔尔 · 休于遗址</a:t>
              </a:r>
              <a:endParaRPr lang="zh-CN" altLang="en-US" sz="2400"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p:tgtEl>
                                          <p:spTgt spid="2"/>
                                        </p:tgtEl>
                                        <p:attrNameLst>
                                          <p:attrName>ppt_x</p:attrName>
                                        </p:attrNameLst>
                                      </p:cBhvr>
                                      <p:tavLst>
                                        <p:tav tm="0">
                                          <p:val>
                                            <p:strVal val="#ppt_x-#ppt_w*1.125000"/>
                                          </p:val>
                                        </p:tav>
                                        <p:tav tm="100000">
                                          <p:val>
                                            <p:strVal val="#ppt_x"/>
                                          </p:val>
                                        </p:tav>
                                      </p:tavLst>
                                    </p:anim>
                                    <p:animEffect transition="in" filter="wipe(right)">
                                      <p:cBhvr>
                                        <p:cTn id="8" dur="2000"/>
                                        <p:tgtEl>
                                          <p:spTgt spid="2"/>
                                        </p:tgtEl>
                                      </p:cBhvr>
                                    </p:animEffect>
                                  </p:childTnLst>
                                </p:cTn>
                              </p:par>
                              <p:par>
                                <p:cTn id="9" presetID="12" presetClass="entr" presetSubtype="2" fill="hold" grpId="0" nodeType="withEffect">
                                  <p:stCondLst>
                                    <p:cond delay="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p:tgtEl>
                                          <p:spTgt spid="3"/>
                                        </p:tgtEl>
                                        <p:attrNameLst>
                                          <p:attrName>ppt_x</p:attrName>
                                        </p:attrNameLst>
                                      </p:cBhvr>
                                      <p:tavLst>
                                        <p:tav tm="0">
                                          <p:val>
                                            <p:strVal val="#ppt_x+#ppt_w*1.125000"/>
                                          </p:val>
                                        </p:tav>
                                        <p:tav tm="100000">
                                          <p:val>
                                            <p:strVal val="#ppt_x"/>
                                          </p:val>
                                        </p:tav>
                                      </p:tavLst>
                                    </p:anim>
                                    <p:animEffect transition="in" filter="wipe(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
</p:tagLst>
</file>

<file path=ppt/tags/tag2.xml><?xml version="1.0" encoding="utf-8"?>
<p:tagLst xmlns:p="http://schemas.openxmlformats.org/presentationml/2006/main">
  <p:tag name="KSO_WM_UNIT_PLACING_PICTURE_USER_VIEWPORT" val="{&quot;height&quot;:5272,&quot;width&quot;:9041}"/>
  <p:tag name="REFSHAPE" val="914042300"/>
</p:tagLst>
</file>

<file path=ppt/tags/tag3.xml><?xml version="1.0" encoding="utf-8"?>
<p:tagLst xmlns:p="http://schemas.openxmlformats.org/presentationml/2006/main">
  <p:tag name="KSO_WM_UNIT_PLACING_PICTURE_USER_VIEWPORT" val="{&quot;height&quot;:3900,&quot;width&quot;:3491}"/>
</p:tagLst>
</file>

<file path=ppt/tags/tag4.xml><?xml version="1.0" encoding="utf-8"?>
<p:tagLst xmlns:p="http://schemas.openxmlformats.org/presentationml/2006/main">
  <p:tag name="KSO_WM_UNIT_PLACING_PICTURE_USER_VIEWPORT" val="{&quot;height&quot;:3900,&quot;width&quot;:3582}"/>
</p:tagLst>
</file>

<file path=ppt/tags/tag5.xml><?xml version="1.0" encoding="utf-8"?>
<p:tagLst xmlns:p="http://schemas.openxmlformats.org/presentationml/2006/main">
  <p:tag name="KSO_WM_UNIT_PLACING_PICTURE_USER_VIEWPORT" val="{&quot;height&quot;:13180,&quot;width&quot;:8800}"/>
  <p:tag name="REFSHAPE" val="575557596"/>
</p:tagLst>
</file>

<file path=ppt/tags/tag6.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6104</Words>
  <Application>WPS 演示</Application>
  <PresentationFormat/>
  <Paragraphs>491</Paragraphs>
  <Slides>31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Arial</vt:lpstr>
      <vt:lpstr>宋体</vt:lpstr>
      <vt:lpstr>Wingdings</vt:lpstr>
      <vt:lpstr>Calibri</vt:lpstr>
      <vt:lpstr>微软雅黑</vt:lpstr>
      <vt:lpstr>华文楷体</vt:lpstr>
      <vt:lpstr>Calibri</vt:lpstr>
      <vt:lpstr>Arial Unicode MS</vt:lpstr>
      <vt:lpstr>黑体</vt:lpstr>
      <vt:lpstr>华文行楷</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17</cp:revision>
  <cp:lastPrinted>2021-01-20T17:07:00Z</cp:lastPrinted>
  <dcterms:created xsi:type="dcterms:W3CDTF">2021-01-20T17:07:00Z</dcterms:created>
  <dcterms:modified xsi:type="dcterms:W3CDTF">2021-04-01T00:30:09Z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2052-11.1.0.10356</vt:lpwstr>
  </property>
  <property fmtid="{D5CDD505-2E9C-101B-9397-08002B2CF9AE}" pid="7" name="ICV">
    <vt:lpwstr>6093FDACF9BC478E96ACA0DF24869C2B</vt:lpwstr>
  </property>
</Properties>
</file>