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7" r:id="rId2"/>
    <p:sldId id="278" r:id="rId3"/>
    <p:sldId id="256" r:id="rId4"/>
    <p:sldId id="258" r:id="rId5"/>
    <p:sldId id="259" r:id="rId6"/>
    <p:sldId id="260" r:id="rId7"/>
    <p:sldId id="261" r:id="rId8"/>
    <p:sldId id="262" r:id="rId9"/>
    <p:sldId id="266" r:id="rId10"/>
    <p:sldId id="267" r:id="rId11"/>
    <p:sldId id="331" r:id="rId12"/>
    <p:sldId id="334" r:id="rId13"/>
    <p:sldId id="336" r:id="rId14"/>
    <p:sldId id="337" r:id="rId15"/>
    <p:sldId id="339" r:id="rId16"/>
  </p:sldIdLst>
  <p:sldSz cx="12192000" cy="6858000"/>
  <p:notesSz cx="7104063" cy="10234613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标题 3073"/>
          <p:cNvSpPr>
            <a:spLocks noGrp="1"/>
          </p:cNvSpPr>
          <p:nvPr>
            <p:ph type="ctrTitle"/>
          </p:nvPr>
        </p:nvSpPr>
        <p:spPr>
          <a:xfrm>
            <a:off x="1611630" y="2130425"/>
            <a:ext cx="9010650" cy="1470025"/>
          </a:xfrm>
        </p:spPr>
        <p:txBody>
          <a:bodyPr anchor="ctr">
            <a:normAutofit fontScale="90000"/>
          </a:bodyPr>
          <a:lstStyle/>
          <a:p>
            <a:pPr defTabSz="914400">
              <a:buNone/>
            </a:pPr>
            <a:r>
              <a:rPr lang="zh-CN" altLang="en-US" sz="6000" b="1" kern="1200" baseline="0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怀铁一中</a:t>
            </a:r>
            <a:r>
              <a:rPr lang="en-US" altLang="zh-CN" sz="6000" b="1" kern="1200" baseline="0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2018</a:t>
            </a:r>
            <a:r>
              <a:rPr lang="zh-CN" altLang="en-US" sz="6000" b="1" kern="1200" baseline="0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级高三年级</a:t>
            </a:r>
            <a:br>
              <a:rPr lang="zh-CN" altLang="en-US" sz="6000" b="1" kern="1200" baseline="0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</a:br>
            <a:br>
              <a:rPr lang="zh-CN" altLang="en-US" sz="6000" b="1" kern="1200" baseline="0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</a:br>
            <a:r>
              <a:rPr lang="zh-CN" altLang="en-US" sz="9600" b="1" kern="1200" baseline="0" dirty="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二轮备考策略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A5B2FEA-932A-4FE5-83D3-617B15138739}"/>
              </a:ext>
            </a:extLst>
          </p:cNvPr>
          <p:cNvSpPr txBox="1"/>
          <p:nvPr/>
        </p:nvSpPr>
        <p:spPr>
          <a:xfrm>
            <a:off x="5184559" y="5228948"/>
            <a:ext cx="3080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李 敏 轩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8115" y="182880"/>
            <a:ext cx="74466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宋体" panose="02010600030101010101" pitchFamily="2" charset="-122"/>
              </a:rPr>
              <a:t>(4)</a:t>
            </a:r>
            <a:r>
              <a:rPr lang="zh-CN" altLang="en-US" sz="36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宋体" panose="02010600030101010101" pitchFamily="2" charset="-122"/>
              </a:rPr>
              <a:t>狠抓规范培养良好习惯</a:t>
            </a:r>
          </a:p>
        </p:txBody>
      </p:sp>
      <p:sp>
        <p:nvSpPr>
          <p:cNvPr id="175106" name="Text Box 2"/>
          <p:cNvSpPr txBox="1"/>
          <p:nvPr/>
        </p:nvSpPr>
        <p:spPr>
          <a:xfrm>
            <a:off x="1729740" y="2355533"/>
            <a:ext cx="4256088" cy="48133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540" i="1" noProof="1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a.</a:t>
            </a:r>
            <a:r>
              <a:rPr lang="zh-CN" altLang="en-US" sz="2540" noProof="1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要用工具作图</a:t>
            </a:r>
            <a:endParaRPr lang="zh-CN" altLang="en-US" sz="2540" noProof="1">
              <a:latin typeface="Times New Roman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107" name="Text Box 3"/>
          <p:cNvSpPr txBox="1"/>
          <p:nvPr/>
        </p:nvSpPr>
        <p:spPr>
          <a:xfrm>
            <a:off x="1729740" y="2738120"/>
            <a:ext cx="3198813" cy="48133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540" i="1" noProof="1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b.</a:t>
            </a:r>
            <a:r>
              <a:rPr lang="zh-CN" altLang="en-US" sz="2540" noProof="1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要用规范符号</a:t>
            </a:r>
            <a:endParaRPr lang="zh-CN" altLang="en-US" sz="2540" noProof="1">
              <a:latin typeface="Times New Roman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491" name="Text Box 4"/>
          <p:cNvSpPr txBox="1"/>
          <p:nvPr/>
        </p:nvSpPr>
        <p:spPr>
          <a:xfrm>
            <a:off x="157798" y="1092200"/>
            <a:ext cx="4170363" cy="481330"/>
          </a:xfrm>
          <a:prstGeom prst="rect">
            <a:avLst/>
          </a:prstGeom>
          <a:noFill/>
          <a:ln w="38100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540" b="1" noProof="1">
                <a:solidFill>
                  <a:schemeClr val="accent1">
                    <a:lumMod val="5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【</a:t>
            </a:r>
            <a:r>
              <a:rPr lang="en-US" altLang="zh-CN" sz="2540" b="1" noProof="1">
                <a:solidFill>
                  <a:schemeClr val="accent1">
                    <a:lumMod val="5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</a:t>
            </a:r>
            <a:r>
              <a:rPr lang="zh-CN" altLang="en-US" sz="2540" b="1" noProof="1">
                <a:solidFill>
                  <a:schemeClr val="accent1">
                    <a:lumMod val="5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】实验题解答的规范</a:t>
            </a:r>
          </a:p>
        </p:txBody>
      </p:sp>
      <p:sp>
        <p:nvSpPr>
          <p:cNvPr id="175109" name="Text Box 5"/>
          <p:cNvSpPr txBox="1"/>
          <p:nvPr/>
        </p:nvSpPr>
        <p:spPr>
          <a:xfrm>
            <a:off x="1729740" y="3120708"/>
            <a:ext cx="3198813" cy="48133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540" i="1" noProof="1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c.</a:t>
            </a:r>
            <a:r>
              <a:rPr lang="zh-CN" altLang="en-US" sz="2540" noProof="1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要求连线到位</a:t>
            </a:r>
            <a:endParaRPr lang="zh-CN" altLang="en-US" sz="2540" noProof="1">
              <a:latin typeface="Times New Roman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110" name="Text Box 4"/>
          <p:cNvSpPr txBox="1"/>
          <p:nvPr/>
        </p:nvSpPr>
        <p:spPr>
          <a:xfrm>
            <a:off x="1329690" y="1971358"/>
            <a:ext cx="5773738" cy="48133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540" noProof="1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en-US" sz="2540" noProof="1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实验作图题解答的规范</a:t>
            </a:r>
          </a:p>
        </p:txBody>
      </p:sp>
      <p:sp>
        <p:nvSpPr>
          <p:cNvPr id="175111" name="Text Box 4"/>
          <p:cNvSpPr txBox="1"/>
          <p:nvPr/>
        </p:nvSpPr>
        <p:spPr>
          <a:xfrm>
            <a:off x="1329690" y="3503295"/>
            <a:ext cx="5773738" cy="48133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540" noProof="1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②读数题解答的规范</a:t>
            </a:r>
          </a:p>
        </p:txBody>
      </p:sp>
      <p:sp>
        <p:nvSpPr>
          <p:cNvPr id="175112" name="Text Box 2"/>
          <p:cNvSpPr txBox="1"/>
          <p:nvPr/>
        </p:nvSpPr>
        <p:spPr>
          <a:xfrm>
            <a:off x="1728153" y="3887470"/>
            <a:ext cx="4256088" cy="48133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540" i="1" noProof="1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a.</a:t>
            </a:r>
            <a:r>
              <a:rPr lang="zh-CN" altLang="en-US" sz="2540" noProof="1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有效数字是关键</a:t>
            </a:r>
            <a:endParaRPr lang="zh-CN" altLang="en-US" sz="2540" noProof="1">
              <a:latin typeface="Times New Roman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113" name="Text Box 2"/>
          <p:cNvSpPr txBox="1"/>
          <p:nvPr/>
        </p:nvSpPr>
        <p:spPr>
          <a:xfrm>
            <a:off x="1728153" y="4270058"/>
            <a:ext cx="4257675" cy="48133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540" i="1" noProof="1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b.</a:t>
            </a:r>
            <a:r>
              <a:rPr lang="zh-CN" altLang="en-US" sz="2540" noProof="1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读数范围有讲究</a:t>
            </a:r>
            <a:endParaRPr lang="zh-CN" altLang="en-US" sz="2540" noProof="1">
              <a:latin typeface="Times New Roman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114" name="Text Box 4"/>
          <p:cNvSpPr txBox="1"/>
          <p:nvPr/>
        </p:nvSpPr>
        <p:spPr>
          <a:xfrm>
            <a:off x="1329690" y="4652645"/>
            <a:ext cx="5772150" cy="48133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540" noProof="1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③开放性题解答的规范</a:t>
            </a:r>
          </a:p>
        </p:txBody>
      </p:sp>
      <p:sp>
        <p:nvSpPr>
          <p:cNvPr id="175115" name="Text Box 2"/>
          <p:cNvSpPr txBox="1"/>
          <p:nvPr/>
        </p:nvSpPr>
        <p:spPr>
          <a:xfrm>
            <a:off x="1728153" y="5035233"/>
            <a:ext cx="4257675" cy="48133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540" noProof="1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多找主流，少找非主流</a:t>
            </a:r>
            <a:endParaRPr lang="zh-CN" altLang="en-US" sz="2540" noProof="1">
              <a:latin typeface="Times New Roman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49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350" y="1585913"/>
            <a:ext cx="3849688" cy="3646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0050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650" y="1555750"/>
            <a:ext cx="3749675" cy="367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泪滴形 1"/>
          <p:cNvSpPr/>
          <p:nvPr/>
        </p:nvSpPr>
        <p:spPr>
          <a:xfrm>
            <a:off x="4298950" y="1943100"/>
            <a:ext cx="363538" cy="381000"/>
          </a:xfrm>
          <a:prstGeom prst="teardrop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72567" tIns="36283" rIns="72567" bIns="36283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540" b="1" i="0" u="none" strike="noStrike" cap="none" normalizeH="0" baseline="0" noProof="1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anose="0201060004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泪滴形 3"/>
          <p:cNvSpPr/>
          <p:nvPr/>
        </p:nvSpPr>
        <p:spPr>
          <a:xfrm rot="16020000">
            <a:off x="4025106" y="2277269"/>
            <a:ext cx="371475" cy="373063"/>
          </a:xfrm>
          <a:prstGeom prst="teardrop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72567" tIns="36283" rIns="72567" bIns="36283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540" b="1" i="0" u="none" strike="noStrike" cap="none" normalizeH="0" baseline="0" noProof="1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anose="0201060004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泪滴形 6"/>
          <p:cNvSpPr/>
          <p:nvPr/>
        </p:nvSpPr>
        <p:spPr>
          <a:xfrm rot="16020000">
            <a:off x="3035300" y="2878138"/>
            <a:ext cx="373063" cy="373063"/>
          </a:xfrm>
          <a:prstGeom prst="teardrop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72567" tIns="36283" rIns="72567" bIns="36283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540" b="1" i="0" u="none" strike="noStrike" cap="none" normalizeH="0" baseline="0" noProof="1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anose="0201060004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泪滴形 7"/>
          <p:cNvSpPr/>
          <p:nvPr/>
        </p:nvSpPr>
        <p:spPr>
          <a:xfrm rot="16020000">
            <a:off x="7708900" y="3351213"/>
            <a:ext cx="373063" cy="373063"/>
          </a:xfrm>
          <a:prstGeom prst="teardrop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72567" tIns="36283" rIns="72567" bIns="36283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540" b="1" i="0" u="none" strike="noStrike" cap="none" normalizeH="0" baseline="0" noProof="1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anose="0201060004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3"/>
          <p:cNvSpPr txBox="1"/>
          <p:nvPr/>
        </p:nvSpPr>
        <p:spPr>
          <a:xfrm>
            <a:off x="214630" y="227648"/>
            <a:ext cx="5602288" cy="481330"/>
          </a:xfrm>
          <a:prstGeom prst="rect">
            <a:avLst/>
          </a:prstGeom>
          <a:noFill/>
          <a:ln w="38100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540" b="1" noProof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楷体_GB2312" pitchFamily="49" charset="-122"/>
                <a:cs typeface="+mn-cs"/>
              </a:rPr>
              <a:t>【</a:t>
            </a:r>
            <a:r>
              <a:rPr lang="en-US" altLang="zh-CN" sz="2540" b="1" noProof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楷体_GB2312" pitchFamily="49" charset="-122"/>
                <a:cs typeface="+mn-cs"/>
              </a:rPr>
              <a:t>2</a:t>
            </a:r>
            <a:r>
              <a:rPr lang="zh-CN" altLang="en-US" sz="2540" b="1" noProof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楷体_GB2312" pitchFamily="49" charset="-122"/>
                <a:cs typeface="+mn-cs"/>
              </a:rPr>
              <a:t>】论述、计算题解答的规范</a:t>
            </a:r>
          </a:p>
        </p:txBody>
      </p:sp>
      <p:sp>
        <p:nvSpPr>
          <p:cNvPr id="180228" name="文本框 180227"/>
          <p:cNvSpPr txBox="1"/>
          <p:nvPr/>
        </p:nvSpPr>
        <p:spPr>
          <a:xfrm>
            <a:off x="149188" y="774453"/>
            <a:ext cx="11632565" cy="3773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95000"/>
              </a:lnSpc>
              <a:buFont typeface="Wingdings 2" panose="05020102010507070707" pitchFamily="18" charset="2"/>
              <a:buNone/>
            </a:pPr>
            <a:r>
              <a:rPr lang="en-US" altLang="zh-CN" sz="2800" b="1" noProof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A.</a:t>
            </a:r>
            <a:r>
              <a:rPr lang="en-US" altLang="zh-CN" sz="2800" b="1" noProof="1">
                <a:solidFill>
                  <a:srgbClr val="FFC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r>
              <a:rPr lang="zh-CN" altLang="en-US" sz="2800" b="1" noProof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计算题要有必要的文字说明，设定符合“习惯”的字母表示题干未设定的物理量。</a:t>
            </a:r>
            <a:br>
              <a:rPr lang="en-US" altLang="zh-CN" sz="28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</a:br>
            <a:r>
              <a:rPr lang="en-US" altLang="zh-CN" sz="2800" b="1" noProof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B. </a:t>
            </a:r>
            <a:r>
              <a:rPr lang="zh-CN" altLang="en-US" sz="2800" b="1" noProof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题中用到的公式、定理、定律要说明根据；题解要像“诗” 一样分行写出，方程单列一行。</a:t>
            </a:r>
            <a:br>
              <a:rPr lang="en-US" altLang="zh-CN" sz="28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</a:br>
            <a:r>
              <a:rPr lang="en-US" altLang="zh-CN" sz="2800" b="1" noProof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C.</a:t>
            </a:r>
            <a:r>
              <a:rPr lang="zh-CN" altLang="en-US" sz="2800" b="1" noProof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说理要充分，层次要清楚、逻辑要严谨，语言要规范，文字要简洁。</a:t>
            </a:r>
            <a:br>
              <a:rPr lang="en-US" altLang="zh-CN" sz="28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</a:br>
            <a:r>
              <a:rPr lang="en-US" altLang="zh-CN" sz="2800" b="1" noProof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D. </a:t>
            </a:r>
            <a:r>
              <a:rPr lang="zh-CN" altLang="en-US" sz="2800" b="1" noProof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解题过程中物理方面要详尽，数学方面要简略。</a:t>
            </a:r>
            <a:br>
              <a:rPr lang="en-US" altLang="zh-CN" sz="28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</a:br>
            <a:r>
              <a:rPr lang="en-US" altLang="zh-CN" sz="2800" b="1" noProof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E. </a:t>
            </a:r>
            <a:r>
              <a:rPr lang="zh-CN" altLang="en-US" sz="2800" b="1" noProof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要说明题中的一些隐含条件和解题结果中的正负号的物理意义。</a:t>
            </a:r>
            <a:br>
              <a:rPr lang="en-US" altLang="zh-CN" sz="28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</a:br>
            <a:r>
              <a:rPr lang="en-US" altLang="zh-CN" sz="2800" b="1" noProof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F. </a:t>
            </a:r>
            <a:r>
              <a:rPr lang="zh-CN" altLang="en-US" sz="2800" b="1" noProof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必要时要对解题结果进行讨论 </a:t>
            </a:r>
            <a:r>
              <a:rPr lang="en-US" altLang="zh-CN" sz="2800" b="1" noProof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(</a:t>
            </a:r>
            <a:r>
              <a:rPr lang="zh-CN" altLang="en-US" sz="2800" b="1" noProof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题目要求、出现多个解、出现负值等</a:t>
            </a:r>
            <a:r>
              <a:rPr lang="en-US" altLang="zh-CN" sz="2800" b="1" noProof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)</a:t>
            </a:r>
            <a:br>
              <a:rPr lang="en-US" altLang="zh-CN" sz="28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</a:br>
            <a:r>
              <a:rPr lang="en-US" altLang="zh-CN" sz="2800" b="1" noProof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G.</a:t>
            </a:r>
            <a:r>
              <a:rPr lang="zh-CN" altLang="en-US" sz="2800" b="1" noProof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文字运算在前，数值运算在后。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764E8B46-500E-422E-A951-4BFB13AF6E2E}"/>
              </a:ext>
            </a:extLst>
          </p:cNvPr>
          <p:cNvSpPr txBox="1"/>
          <p:nvPr/>
        </p:nvSpPr>
        <p:spPr>
          <a:xfrm>
            <a:off x="333163" y="4498216"/>
            <a:ext cx="6059488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540" b="1" noProof="1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en-US" sz="2540" b="1" noProof="1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写出必要的方程式”</a:t>
            </a:r>
            <a:r>
              <a:rPr lang="en-US" altLang="zh-CN" sz="2540" b="1" noProof="1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+mn-cs"/>
              </a:rPr>
              <a:t>——</a:t>
            </a:r>
            <a:r>
              <a:rPr lang="zh-CN" altLang="en-US" sz="2540" b="1" noProof="1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要写原始式！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22BFE5D-ABFB-4AD3-A6F0-A0DE710E7AB1}"/>
              </a:ext>
            </a:extLst>
          </p:cNvPr>
          <p:cNvSpPr txBox="1"/>
          <p:nvPr/>
        </p:nvSpPr>
        <p:spPr>
          <a:xfrm>
            <a:off x="333163" y="4969509"/>
            <a:ext cx="10133330" cy="211545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540" noProof="1">
                <a:solidFill>
                  <a:srgbClr val="66FFCC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noProof="1">
                <a:solidFill>
                  <a:srgbClr val="C00000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en-US" sz="2800" noProof="1">
                <a:solidFill>
                  <a:srgbClr val="C00000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要用字母表达的方程， 不要掺有数字的方程．</a:t>
            </a:r>
            <a:endParaRPr lang="zh-CN" altLang="en-US" sz="2800" noProof="1">
              <a:solidFill>
                <a:srgbClr val="C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noProof="1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例如，要写“</a:t>
            </a:r>
            <a:r>
              <a:rPr lang="en-US" altLang="zh-CN" sz="2800" i="1" noProof="1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en-US" sz="2800" noProof="1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</a:t>
            </a:r>
            <a:r>
              <a:rPr lang="en-US" altLang="zh-CN" sz="2800" i="1" noProof="1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en-US" sz="2800" noProof="1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noProof="1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</a:t>
            </a:r>
            <a:r>
              <a:rPr lang="en-US" altLang="zh-CN" sz="2800" noProof="1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en-US" sz="2800" noProof="1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  不要写成“</a:t>
            </a:r>
            <a:r>
              <a:rPr lang="en-US" altLang="zh-CN" sz="2800" noProof="1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6.0</a:t>
            </a:r>
            <a:r>
              <a:rPr lang="zh-CN" altLang="en-US" sz="2800" noProof="1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</a:t>
            </a:r>
            <a:r>
              <a:rPr lang="en-US" altLang="zh-CN" sz="2800" i="1" noProof="1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en-US" sz="2800" noProof="1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noProof="1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2.0</a:t>
            </a:r>
            <a:r>
              <a:rPr lang="en-US" altLang="zh-CN" sz="2800" i="1" noProof="1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800" noProof="1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 </a:t>
            </a:r>
            <a:br>
              <a:rPr lang="en-US" altLang="zh-CN" sz="2800" dirty="0"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zh-CN" altLang="en-US" sz="2800" noProof="1">
                <a:solidFill>
                  <a:srgbClr val="C00000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②要原始方程， 不要变形后的方程， 不要方程套方程。</a:t>
            </a:r>
            <a:endParaRPr lang="zh-CN" altLang="en-US" sz="2800" noProof="1">
              <a:solidFill>
                <a:srgbClr val="C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800" noProof="1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endParaRPr lang="en-US" altLang="zh-CN" sz="2800" noProof="1"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69" name="图片 1" descr="IMG_20190315_104951"/>
          <p:cNvPicPr>
            <a:picLocks noChangeAspect="1"/>
          </p:cNvPicPr>
          <p:nvPr/>
        </p:nvPicPr>
        <p:blipFill>
          <a:blip r:embed="rId2"/>
          <a:srcRect t="26067" b="14766"/>
          <a:stretch>
            <a:fillRect/>
          </a:stretch>
        </p:blipFill>
        <p:spPr>
          <a:xfrm>
            <a:off x="875030" y="222885"/>
            <a:ext cx="7963535" cy="62826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3" name="图片 1" descr="IMG_20190315_212356"/>
          <p:cNvPicPr>
            <a:picLocks noChangeAspect="1"/>
          </p:cNvPicPr>
          <p:nvPr/>
        </p:nvPicPr>
        <p:blipFill>
          <a:blip r:embed="rId2"/>
          <a:srcRect t="33470" b="24297"/>
          <a:stretch>
            <a:fillRect/>
          </a:stretch>
        </p:blipFill>
        <p:spPr>
          <a:xfrm>
            <a:off x="322580" y="286385"/>
            <a:ext cx="10723245" cy="6038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83581" y="2951946"/>
            <a:ext cx="10236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2.充分利用周</a:t>
            </a:r>
            <a:r>
              <a:rPr lang="zh-CN" altLang="en-US" sz="2800" b="1" dirty="0"/>
              <a:t>五、周日</a:t>
            </a:r>
            <a:r>
              <a:rPr lang="en-US" altLang="zh-CN" sz="2800" b="1" dirty="0"/>
              <a:t>的</a:t>
            </a:r>
            <a:r>
              <a:rPr lang="zh-CN" altLang="en-US" sz="2800" b="1" dirty="0"/>
              <a:t>物</a:t>
            </a:r>
            <a:r>
              <a:rPr lang="en-US" altLang="zh-CN" sz="2800" b="1" dirty="0"/>
              <a:t>理</a:t>
            </a:r>
            <a:r>
              <a:rPr lang="zh-CN" altLang="en-US" sz="2800" b="1" dirty="0"/>
              <a:t>测考</a:t>
            </a:r>
            <a:r>
              <a:rPr lang="en-US" altLang="zh-CN" sz="2800" b="1" dirty="0" err="1"/>
              <a:t>进行数据</a:t>
            </a:r>
            <a:r>
              <a:rPr lang="zh-CN" altLang="en-US" sz="2800" b="1" dirty="0"/>
              <a:t>，讨论下一星期</a:t>
            </a:r>
            <a:endParaRPr lang="en-US" altLang="zh-CN" sz="2800" b="1" dirty="0"/>
          </a:p>
          <a:p>
            <a:r>
              <a:rPr lang="zh-CN" altLang="en-US" sz="2800" b="1" dirty="0"/>
              <a:t>的补充知识及复习重点</a:t>
            </a:r>
            <a:endParaRPr lang="en-US" altLang="zh-CN" sz="28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683581" y="1447695"/>
            <a:ext cx="98015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zh-CN" sz="2800" b="1" dirty="0"/>
              <a:t>1.</a:t>
            </a:r>
            <a:r>
              <a:rPr lang="en-US" altLang="zh-CN" sz="2800" b="1" dirty="0">
                <a:sym typeface="+mn-ea"/>
              </a:rPr>
              <a:t>限时进行小题训练</a:t>
            </a:r>
            <a:r>
              <a:rPr lang="zh-CN" altLang="en-US" sz="2800" b="1" dirty="0">
                <a:sym typeface="+mn-ea"/>
              </a:rPr>
              <a:t>（每周日）</a:t>
            </a:r>
            <a:r>
              <a:rPr lang="en-US" altLang="zh-CN" sz="2800" b="1" dirty="0">
                <a:sym typeface="+mn-ea"/>
              </a:rPr>
              <a:t>，</a:t>
            </a:r>
            <a:r>
              <a:rPr lang="en-US" altLang="zh-CN" sz="2800" b="1" dirty="0" err="1">
                <a:sym typeface="+mn-ea"/>
              </a:rPr>
              <a:t>提高学生高强度下的分析</a:t>
            </a:r>
            <a:r>
              <a:rPr lang="en-US" altLang="zh-CN" sz="2800" b="1" dirty="0">
                <a:sym typeface="+mn-ea"/>
              </a:rPr>
              <a:t>  </a:t>
            </a:r>
            <a:r>
              <a:rPr lang="en-US" altLang="zh-CN" sz="2800" b="1" dirty="0" err="1">
                <a:sym typeface="+mn-ea"/>
              </a:rPr>
              <a:t>与计算能力</a:t>
            </a:r>
            <a:endParaRPr lang="en-US" altLang="zh-CN" sz="2800" b="1" dirty="0"/>
          </a:p>
        </p:txBody>
      </p:sp>
      <p:pic>
        <p:nvPicPr>
          <p:cNvPr id="6" name="New picture" hidden="1"/>
          <p:cNvPicPr/>
          <p:nvPr/>
        </p:nvPicPr>
        <p:blipFill>
          <a:blip r:embed="rId2"/>
          <a:stretch>
            <a:fillRect/>
          </a:stretch>
        </p:blipFill>
        <p:spPr>
          <a:xfrm>
            <a:off x="10236200" y="11442700"/>
            <a:ext cx="368300" cy="431800"/>
          </a:xfrm>
          <a:prstGeom prst="cube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1061700" y="12623800"/>
            <a:ext cx="330200" cy="254000"/>
          </a:xfrm>
          <a:prstGeom prst="cube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764C329-07A7-4BCC-BC5F-E1827DE87E43}"/>
              </a:ext>
            </a:extLst>
          </p:cNvPr>
          <p:cNvSpPr txBox="1"/>
          <p:nvPr/>
        </p:nvSpPr>
        <p:spPr>
          <a:xfrm>
            <a:off x="217799" y="445572"/>
            <a:ext cx="5584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</a:rPr>
              <a:t>（</a:t>
            </a:r>
            <a:r>
              <a:rPr lang="en-US" altLang="zh-CN" sz="3600" b="1" dirty="0">
                <a:solidFill>
                  <a:srgbClr val="FF0000"/>
                </a:solidFill>
              </a:rPr>
              <a:t>5</a:t>
            </a:r>
            <a:r>
              <a:rPr lang="zh-CN" altLang="en-US" sz="3600" b="1" dirty="0">
                <a:solidFill>
                  <a:srgbClr val="FF0000"/>
                </a:solidFill>
              </a:rPr>
              <a:t>）辅助措施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矩形 12"/>
          <p:cNvSpPr/>
          <p:nvPr/>
        </p:nvSpPr>
        <p:spPr>
          <a:xfrm>
            <a:off x="8890" y="104140"/>
            <a:ext cx="1029779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latin typeface="华文新魏" panose="02010800040101010101" charset="-122"/>
                <a:ea typeface="华文新魏" panose="02010800040101010101" charset="-122"/>
              </a:rPr>
              <a:t>三轮次各有侧重，但不要过于拘泥</a:t>
            </a:r>
            <a:endParaRPr lang="en-US" altLang="zh-CN" sz="3200" b="1">
              <a:latin typeface="华文新魏" panose="02010800040101010101" charset="-122"/>
              <a:ea typeface="华文新魏" panose="02010800040101010101" charset="-122"/>
            </a:endParaRPr>
          </a:p>
          <a:p>
            <a:r>
              <a:rPr lang="zh-CN" altLang="en-US" sz="3200" b="1">
                <a:latin typeface="华文新魏" panose="02010800040101010101" charset="-122"/>
                <a:ea typeface="华文新魏" panose="02010800040101010101" charset="-122"/>
              </a:rPr>
              <a:t>每个人基础不同，目标应相应调整</a:t>
            </a:r>
          </a:p>
        </p:txBody>
      </p:sp>
      <p:grpSp>
        <p:nvGrpSpPr>
          <p:cNvPr id="8194" name="组合 18"/>
          <p:cNvGrpSpPr/>
          <p:nvPr/>
        </p:nvGrpSpPr>
        <p:grpSpPr>
          <a:xfrm>
            <a:off x="478790" y="1450340"/>
            <a:ext cx="10747375" cy="5340350"/>
            <a:chOff x="-1166947" y="2258332"/>
            <a:chExt cx="10006950" cy="4799597"/>
          </a:xfrm>
        </p:grpSpPr>
        <p:graphicFrame>
          <p:nvGraphicFramePr>
            <p:cNvPr id="30" name="表格 29"/>
            <p:cNvGraphicFramePr>
              <a:graphicFrameLocks noGrp="1"/>
            </p:cNvGraphicFramePr>
            <p:nvPr/>
          </p:nvGraphicFramePr>
          <p:xfrm>
            <a:off x="-1166947" y="2258332"/>
            <a:ext cx="10006950" cy="4799597"/>
          </p:xfrm>
          <a:graphic>
            <a:graphicData uri="http://schemas.openxmlformats.org/drawingml/2006/table">
              <a:tbl>
                <a:tblPr/>
                <a:tblGrid>
                  <a:gridCol w="2149475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5910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292227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271653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</a:tblGrid>
                <a:tr h="1581150">
                  <a:tc>
                    <a:txBody>
                      <a:bodyPr/>
                      <a:lstStyle>
                        <a:lvl1pPr marL="342900" lvl="0" indent="-342900" algn="l" defTabSz="91440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 sz="2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lvl="1" indent="-285750" algn="l">
                          <a:defRPr sz="2400" kern="1200"/>
                        </a:lvl2pPr>
                        <a:lvl3pPr marL="1143000" lvl="2" indent="-228600" algn="l">
                          <a:defRPr sz="2000" kern="1200"/>
                        </a:lvl3pPr>
                        <a:lvl4pPr marL="1600200" lvl="3" indent="-228600" algn="l">
                          <a:defRPr sz="1800" kern="1200"/>
                        </a:lvl4pPr>
                        <a:lvl5pPr marL="2057400" lvl="4" indent="-228600" algn="l">
                          <a:defRPr sz="1800" kern="1200"/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zh-CN" altLang="en-US" sz="2400" b="1" i="0" u="none" kern="1200" baseline="0">
                            <a:solidFill>
                              <a:schemeClr val="tx1"/>
                            </a:solidFill>
                            <a:latin typeface="华文中宋" panose="02010600040101010101" pitchFamily="2" charset="-122"/>
                            <a:ea typeface="华文中宋" panose="02010600040101010101" pitchFamily="2" charset="-122"/>
                            <a:cs typeface="+mn-cs"/>
                          </a:rPr>
                          <a:t>主要目标</a:t>
                        </a:r>
                      </a:p>
                    </a:txBody>
                    <a:tcPr anchor="ctr">
                      <a:lnL w="28575" cap="flat" cmpd="sng">
                        <a:solidFill>
                          <a:srgbClr val="0000CC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rgbClr val="0000CC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28575" cap="flat" cmpd="sng">
                        <a:solidFill>
                          <a:srgbClr val="0000CC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28575" cap="flat" cmpd="sng">
                        <a:solidFill>
                          <a:srgbClr val="0000CC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CCECFF">
                          <a:alpha val="100000"/>
                        </a:srgbClr>
                      </a:solidFill>
                    </a:tcPr>
                  </a:tc>
                  <a:tc>
                    <a:txBody>
                      <a:bodyPr/>
                      <a:lstStyle>
                        <a:lvl1pPr marL="342900" lvl="0" indent="-342900" algn="l" defTabSz="91440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 sz="2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lvl="1" indent="-285750" algn="l">
                          <a:defRPr sz="2400" kern="1200"/>
                        </a:lvl2pPr>
                        <a:lvl3pPr marL="1143000" lvl="2" indent="-228600" algn="l">
                          <a:defRPr sz="2000" kern="1200"/>
                        </a:lvl3pPr>
                        <a:lvl4pPr marL="1600200" lvl="3" indent="-228600" algn="l">
                          <a:defRPr sz="1800" kern="1200"/>
                        </a:lvl4pPr>
                        <a:lvl5pPr marL="2057400" lvl="4" indent="-228600" algn="l">
                          <a:defRPr sz="1800" kern="1200"/>
                        </a:lvl5pPr>
                      </a:lstStyle>
                      <a:p>
                        <a:pPr marL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None/>
                        </a:pPr>
                        <a:r>
                          <a:rPr lang="zh-CN" altLang="en-US" sz="2400" b="1" i="0" u="none" kern="1200" baseline="0">
                            <a:solidFill>
                              <a:schemeClr val="tx1"/>
                            </a:solidFill>
                            <a:latin typeface="华文中宋" panose="02010600040101010101" pitchFamily="2" charset="-122"/>
                            <a:ea typeface="华文中宋" panose="02010600040101010101" pitchFamily="2" charset="-122"/>
                            <a:cs typeface="+mn-cs"/>
                          </a:rPr>
                          <a:t>理解推理</a:t>
                        </a:r>
                      </a:p>
                      <a:p>
                        <a:pPr marL="0" lvl="0" indent="0" algn="l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None/>
                        </a:pPr>
                        <a:endParaRPr lang="zh-CN" altLang="en-US" sz="2400" b="1" i="0" u="none" kern="1200" baseline="0">
                          <a:solidFill>
                            <a:srgbClr val="0000FF"/>
                          </a:solidFill>
                          <a:latin typeface="Gill Sans Ultra Bold" panose="020B0A02020104020203" pitchFamily="2" charset="0"/>
                          <a:ea typeface="+mn-ea"/>
                          <a:cs typeface="+mn-cs"/>
                        </a:endParaRPr>
                      </a:p>
                      <a:p>
                        <a:pPr marL="0" lvl="0" indent="0" algn="l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None/>
                        </a:pPr>
                        <a:r>
                          <a:rPr lang="zh-CN" altLang="en-US" sz="2400" b="1" i="0" u="none" kern="1200" baseline="0">
                            <a:solidFill>
                              <a:srgbClr val="0000FF"/>
                            </a:solidFill>
                            <a:latin typeface="Gill Sans Ultra Bold" panose="020B0A02020104020203" pitchFamily="2" charset="0"/>
                            <a:ea typeface="+mn-ea"/>
                            <a:cs typeface="+mn-cs"/>
                          </a:rPr>
                          <a:t>对知识点的全面理解及系统化，解决中低档题目</a:t>
                        </a:r>
                      </a:p>
                    </a:txBody>
                    <a:tcPr>
                      <a:lnL w="28575" cap="flat" cmpd="sng">
                        <a:solidFill>
                          <a:srgbClr val="0000CC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rgbClr val="0000CC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28575" cap="flat" cmpd="sng">
                        <a:solidFill>
                          <a:srgbClr val="0000CC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28575" cap="flat" cmpd="sng">
                        <a:solidFill>
                          <a:srgbClr val="0000CC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CCECFF">
                          <a:alpha val="100000"/>
                        </a:srgbClr>
                      </a:solidFill>
                    </a:tcPr>
                  </a:tc>
                  <a:tc>
                    <a:txBody>
                      <a:bodyPr/>
                      <a:lstStyle>
                        <a:lvl1pPr marL="342900" lvl="0" indent="-342900" algn="l" defTabSz="91440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 sz="2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lvl="1" indent="-285750" algn="l">
                          <a:defRPr sz="2400" kern="1200"/>
                        </a:lvl2pPr>
                        <a:lvl3pPr marL="1143000" lvl="2" indent="-228600" algn="l">
                          <a:defRPr sz="2000" kern="1200"/>
                        </a:lvl3pPr>
                        <a:lvl4pPr marL="1600200" lvl="3" indent="-228600" algn="l">
                          <a:defRPr sz="1800" kern="1200"/>
                        </a:lvl4pPr>
                        <a:lvl5pPr marL="2057400" lvl="4" indent="-228600" algn="l">
                          <a:defRPr sz="1800" kern="1200"/>
                        </a:lvl5pPr>
                      </a:lstStyle>
                      <a:p>
                        <a:pPr marL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None/>
                        </a:pPr>
                        <a:r>
                          <a:rPr lang="zh-CN" altLang="en-US" sz="2400" b="1" i="0" u="none" kern="1200" baseline="0">
                            <a:solidFill>
                              <a:schemeClr val="tx1"/>
                            </a:solidFill>
                            <a:latin typeface="华文中宋" panose="02010600040101010101" pitchFamily="2" charset="-122"/>
                            <a:ea typeface="华文中宋" panose="02010600040101010101" pitchFamily="2" charset="-122"/>
                            <a:cs typeface="+mn-cs"/>
                          </a:rPr>
                          <a:t>综合分析</a:t>
                        </a:r>
                      </a:p>
                      <a:p>
                        <a:pPr marL="0" lvl="0" indent="0" algn="l" defTabSz="91440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None/>
                        </a:pPr>
                        <a:endParaRPr lang="zh-CN" altLang="en-US" sz="2400" b="1" i="0" u="none" kern="1200" baseline="0">
                          <a:solidFill>
                            <a:srgbClr val="0000FF"/>
                          </a:solidFill>
                          <a:latin typeface="Gill Sans Ultra Bold" panose="020B0A02020104020203" pitchFamily="2" charset="0"/>
                          <a:ea typeface="+mn-ea"/>
                          <a:cs typeface="+mn-cs"/>
                        </a:endParaRPr>
                      </a:p>
                      <a:p>
                        <a:pPr marL="0" lvl="0" indent="0" algn="l" defTabSz="91440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None/>
                        </a:pPr>
                        <a:r>
                          <a:rPr lang="zh-CN" altLang="en-US" sz="2400" b="1" i="0" u="none" kern="1200" baseline="0">
                            <a:solidFill>
                              <a:srgbClr val="0000FF"/>
                            </a:solidFill>
                            <a:latin typeface="Gill Sans Ultra Bold" panose="020B0A02020104020203" pitchFamily="2" charset="0"/>
                            <a:ea typeface="+mn-ea"/>
                            <a:cs typeface="+mn-cs"/>
                          </a:rPr>
                          <a:t>知识与方法的整合与巩固。运用多知识点多方法解决复杂问题</a:t>
                        </a:r>
                        <a:endParaRPr lang="zh-CN" altLang="en-US" sz="1600" b="1" i="0" u="none" kern="1200" baseline="0">
                          <a:solidFill>
                            <a:srgbClr val="0000FF"/>
                          </a:solidFill>
                          <a:latin typeface="Gill Sans Ultra Bold" panose="020B0A02020104020203" pitchFamily="2" charset="0"/>
                          <a:ea typeface="+mn-ea"/>
                          <a:cs typeface="+mn-cs"/>
                        </a:endParaRPr>
                      </a:p>
                      <a:p>
                        <a:pPr marL="0" lvl="0" indent="0" algn="ctr" defTabSz="914400" eaLnBrk="1" fontAlgn="base" latinLnBrk="0" hangingPunct="1">
                          <a:lnSpc>
                            <a:spcPct val="8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None/>
                        </a:pPr>
                        <a:endParaRPr lang="zh-CN" altLang="en-US" sz="1600" b="1" i="0" u="none" kern="1200" baseline="0">
                          <a:solidFill>
                            <a:srgbClr val="0000FF"/>
                          </a:solidFill>
                          <a:latin typeface="Gill Sans Ultra Bold" panose="020B0A02020104020203" pitchFamily="2" charset="0"/>
                          <a:ea typeface="+mn-ea"/>
                          <a:cs typeface="+mn-cs"/>
                        </a:endParaRPr>
                      </a:p>
                    </a:txBody>
                    <a:tcPr>
                      <a:lnL w="28575" cap="flat" cmpd="sng">
                        <a:solidFill>
                          <a:srgbClr val="0000CC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rgbClr val="0000CC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28575" cap="flat" cmpd="sng">
                        <a:solidFill>
                          <a:srgbClr val="0000CC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28575" cap="flat" cmpd="sng">
                        <a:solidFill>
                          <a:srgbClr val="0000CC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CCECFF">
                          <a:alpha val="100000"/>
                        </a:srgbClr>
                      </a:solidFill>
                    </a:tcPr>
                  </a:tc>
                  <a:tc>
                    <a:txBody>
                      <a:bodyPr/>
                      <a:lstStyle>
                        <a:lvl1pPr marL="342900" lvl="0" indent="-342900" algn="l" defTabSz="91440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 sz="2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lvl="1" indent="-285750" algn="l">
                          <a:defRPr sz="2400" kern="1200"/>
                        </a:lvl2pPr>
                        <a:lvl3pPr marL="1143000" lvl="2" indent="-228600" algn="l">
                          <a:defRPr sz="2000" kern="1200"/>
                        </a:lvl3pPr>
                        <a:lvl4pPr marL="1600200" lvl="3" indent="-228600" algn="l">
                          <a:defRPr sz="1800" kern="1200"/>
                        </a:lvl4pPr>
                        <a:lvl5pPr marL="2057400" lvl="4" indent="-228600" algn="l">
                          <a:defRPr sz="1800" kern="1200"/>
                        </a:lvl5pPr>
                      </a:lstStyle>
                      <a:p>
                        <a:pPr marL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None/>
                        </a:pPr>
                        <a:r>
                          <a:rPr lang="zh-CN" altLang="en-US" sz="2400" b="1" i="0" u="none" kern="1200" baseline="0">
                            <a:solidFill>
                              <a:schemeClr val="tx1"/>
                            </a:solidFill>
                            <a:latin typeface="华文中宋" panose="02010600040101010101" pitchFamily="2" charset="-122"/>
                            <a:ea typeface="华文中宋" panose="02010600040101010101" pitchFamily="2" charset="-122"/>
                            <a:cs typeface="+mn-cs"/>
                          </a:rPr>
                          <a:t>应试素质</a:t>
                        </a:r>
                      </a:p>
                      <a:p>
                        <a:pPr marL="0" lvl="0" indent="0" algn="l" defTabSz="91440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None/>
                        </a:pPr>
                        <a:endParaRPr lang="zh-CN" altLang="en-US" sz="2400" b="1" i="0" u="none" kern="1200" baseline="0">
                          <a:solidFill>
                            <a:srgbClr val="0000FF"/>
                          </a:solidFill>
                          <a:latin typeface="Gill Sans Ultra Bold" panose="020B0A02020104020203" pitchFamily="2" charset="0"/>
                          <a:ea typeface="+mn-ea"/>
                          <a:cs typeface="+mn-cs"/>
                        </a:endParaRPr>
                      </a:p>
                      <a:p>
                        <a:pPr marL="0" lvl="0" indent="0" algn="l" defTabSz="91440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None/>
                        </a:pPr>
                        <a:r>
                          <a:rPr lang="zh-CN" altLang="en-US" sz="2400" b="1" i="0" u="none" kern="1200" baseline="0">
                            <a:solidFill>
                              <a:srgbClr val="0000FF"/>
                            </a:solidFill>
                            <a:latin typeface="Gill Sans Ultra Bold" panose="020B0A02020104020203" pitchFamily="2" charset="0"/>
                            <a:ea typeface="+mn-ea"/>
                            <a:cs typeface="+mn-cs"/>
                          </a:rPr>
                          <a:t>快速、规范、审视答案等基本能力，心理调适能力</a:t>
                        </a:r>
                      </a:p>
                    </a:txBody>
                    <a:tcPr>
                      <a:lnL w="28575" cap="flat" cmpd="sng">
                        <a:solidFill>
                          <a:srgbClr val="0000CC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rgbClr val="0000CC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28575" cap="flat" cmpd="sng">
                        <a:solidFill>
                          <a:srgbClr val="0000CC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28575" cap="flat" cmpd="sng">
                        <a:solidFill>
                          <a:srgbClr val="0000CC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CCECFF">
                          <a:alpha val="100000"/>
                        </a:srgb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011555">
                  <a:tc>
                    <a:txBody>
                      <a:bodyPr/>
                      <a:lstStyle>
                        <a:lvl1pPr marL="342900" lvl="0" indent="-342900" algn="l" defTabSz="91440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 sz="2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lvl="1" indent="-285750" algn="l">
                          <a:defRPr sz="2400" kern="1200"/>
                        </a:lvl2pPr>
                        <a:lvl3pPr marL="1143000" lvl="2" indent="-228600" algn="l">
                          <a:defRPr sz="2000" kern="1200"/>
                        </a:lvl3pPr>
                        <a:lvl4pPr marL="1600200" lvl="3" indent="-228600" algn="l">
                          <a:defRPr sz="1800" kern="1200"/>
                        </a:lvl4pPr>
                        <a:lvl5pPr marL="2057400" lvl="4" indent="-228600" algn="l">
                          <a:defRPr sz="1800" kern="1200"/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kumimoji="1" lang="zh-CN" altLang="en-US" sz="2400" b="1" i="0" kern="1200" noProof="1">
                            <a:solidFill>
                              <a:srgbClr val="0000FF"/>
                            </a:solidFill>
                            <a:latin typeface="微软雅黑" panose="020B0503020204020204" charset="-122"/>
                            <a:ea typeface="微软雅黑" panose="020B0503020204020204" charset="-122"/>
                            <a:cs typeface="华文细黑" panose="02010600040101010101" pitchFamily="2" charset="-122"/>
                          </a:rPr>
                          <a:t>一轮</a:t>
                        </a:r>
                      </a:p>
                    </a:txBody>
                    <a:tcPr anchor="ctr">
                      <a:lnL w="28575" cap="flat" cmpd="sng">
                        <a:solidFill>
                          <a:srgbClr val="0000CC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rgbClr val="0000CC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28575" cap="flat" cmpd="sng">
                        <a:solidFill>
                          <a:srgbClr val="0000CC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28575" cap="flat" cmpd="sng">
                        <a:solidFill>
                          <a:srgbClr val="0000CC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DC97">
                          <a:alpha val="100000"/>
                        </a:srgbClr>
                      </a:solidFill>
                    </a:tcPr>
                  </a:tc>
                  <a:tc>
                    <a:txBody>
                      <a:bodyPr/>
                      <a:lstStyle>
                        <a:lvl1pPr marL="342900" lvl="0" indent="-342900" algn="l" defTabSz="91440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 sz="2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lvl="1" indent="-285750" algn="l">
                          <a:defRPr sz="2400" kern="1200"/>
                        </a:lvl2pPr>
                        <a:lvl3pPr marL="1143000" lvl="2" indent="-228600" algn="l">
                          <a:defRPr sz="2000" kern="1200"/>
                        </a:lvl3pPr>
                        <a:lvl4pPr marL="1600200" lvl="3" indent="-228600" algn="l">
                          <a:defRPr sz="1800" kern="1200"/>
                        </a:lvl4pPr>
                        <a:lvl5pPr marL="2057400" lvl="4" indent="-228600" algn="l">
                          <a:defRPr sz="1800" kern="1200"/>
                        </a:lvl5pPr>
                      </a:lstStyle>
                      <a:p>
                        <a:pPr marL="0" lvl="0" indent="0">
                          <a:buNone/>
                        </a:pPr>
                        <a:endParaRPr lang="zh-CN" altLang="en-US"/>
                      </a:p>
                    </a:txBody>
                    <a:tcPr>
                      <a:lnL w="28575" cap="flat" cmpd="sng">
                        <a:solidFill>
                          <a:srgbClr val="0000CC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rgbClr val="0000CC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28575" cap="flat" cmpd="sng">
                        <a:solidFill>
                          <a:srgbClr val="0000CC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28575" cap="flat" cmpd="sng">
                        <a:solidFill>
                          <a:srgbClr val="0000CC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DC97">
                          <a:alpha val="100000"/>
                        </a:srgbClr>
                      </a:solidFill>
                    </a:tcPr>
                  </a:tc>
                  <a:tc>
                    <a:txBody>
                      <a:bodyPr/>
                      <a:lstStyle>
                        <a:lvl1pPr marL="342900" lvl="0" indent="-342900" algn="l" defTabSz="91440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 sz="2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lvl="1" indent="-285750" algn="l">
                          <a:defRPr sz="2400" kern="1200"/>
                        </a:lvl2pPr>
                        <a:lvl3pPr marL="1143000" lvl="2" indent="-228600" algn="l">
                          <a:defRPr sz="2000" kern="1200"/>
                        </a:lvl3pPr>
                        <a:lvl4pPr marL="1600200" lvl="3" indent="-228600" algn="l">
                          <a:defRPr sz="1800" kern="1200"/>
                        </a:lvl4pPr>
                        <a:lvl5pPr marL="2057400" lvl="4" indent="-228600" algn="l">
                          <a:defRPr sz="1800" kern="1200"/>
                        </a:lvl5pPr>
                      </a:lstStyle>
                      <a:p>
                        <a:pPr marL="0" lvl="0" indent="0">
                          <a:buNone/>
                        </a:pPr>
                        <a:endParaRPr lang="zh-CN" altLang="en-US"/>
                      </a:p>
                    </a:txBody>
                    <a:tcPr>
                      <a:lnL w="28575" cap="flat" cmpd="sng">
                        <a:solidFill>
                          <a:srgbClr val="0000CC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rgbClr val="0000CC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28575" cap="flat" cmpd="sng">
                        <a:solidFill>
                          <a:srgbClr val="0000CC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28575" cap="flat" cmpd="sng">
                        <a:solidFill>
                          <a:srgbClr val="0000CC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DC97">
                          <a:alpha val="100000"/>
                        </a:srgbClr>
                      </a:solidFill>
                    </a:tcPr>
                  </a:tc>
                  <a:tc>
                    <a:txBody>
                      <a:bodyPr/>
                      <a:lstStyle>
                        <a:lvl1pPr marL="342900" lvl="0" indent="-342900" algn="l" defTabSz="91440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 sz="2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lvl="1" indent="-285750" algn="l">
                          <a:defRPr sz="2400" kern="1200"/>
                        </a:lvl2pPr>
                        <a:lvl3pPr marL="1143000" lvl="2" indent="-228600" algn="l">
                          <a:defRPr sz="2000" kern="1200"/>
                        </a:lvl3pPr>
                        <a:lvl4pPr marL="1600200" lvl="3" indent="-228600" algn="l">
                          <a:defRPr sz="1800" kern="1200"/>
                        </a:lvl4pPr>
                        <a:lvl5pPr marL="2057400" lvl="4" indent="-228600" algn="l">
                          <a:defRPr sz="1800" kern="1200"/>
                        </a:lvl5pPr>
                      </a:lstStyle>
                      <a:p>
                        <a:pPr marL="0" lvl="0" indent="0">
                          <a:buNone/>
                        </a:pPr>
                        <a:endParaRPr lang="zh-CN" altLang="en-US"/>
                      </a:p>
                    </a:txBody>
                    <a:tcPr>
                      <a:lnL w="28575" cap="flat" cmpd="sng">
                        <a:solidFill>
                          <a:srgbClr val="0000CC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rgbClr val="0000CC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28575" cap="flat" cmpd="sng">
                        <a:solidFill>
                          <a:srgbClr val="0000CC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28575" cap="flat" cmpd="sng">
                        <a:solidFill>
                          <a:srgbClr val="0000CC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DC97">
                          <a:alpha val="100000"/>
                        </a:srgb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082675">
                  <a:tc>
                    <a:txBody>
                      <a:bodyPr/>
                      <a:lstStyle>
                        <a:lvl1pPr marL="342900" lvl="0" indent="-342900" algn="l" defTabSz="91440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 sz="2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lvl="1" indent="-285750" algn="l">
                          <a:defRPr sz="2400" kern="1200"/>
                        </a:lvl2pPr>
                        <a:lvl3pPr marL="1143000" lvl="2" indent="-228600" algn="l">
                          <a:defRPr sz="2000" kern="1200"/>
                        </a:lvl3pPr>
                        <a:lvl4pPr marL="1600200" lvl="3" indent="-228600" algn="l">
                          <a:defRPr sz="1800" kern="1200"/>
                        </a:lvl4pPr>
                        <a:lvl5pPr marL="2057400" lvl="4" indent="-228600" algn="l">
                          <a:defRPr sz="1800" kern="1200"/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kumimoji="1" lang="zh-CN" altLang="en-US" sz="2400" b="1" i="0" kern="1200" noProof="1">
                            <a:solidFill>
                              <a:srgbClr val="0000FF"/>
                            </a:solidFill>
                            <a:latin typeface="微软雅黑" panose="020B0503020204020204" charset="-122"/>
                            <a:ea typeface="微软雅黑" panose="020B0503020204020204" charset="-122"/>
                            <a:cs typeface="华文细黑" panose="02010600040101010101" pitchFamily="2" charset="-122"/>
                          </a:rPr>
                          <a:t>二轮</a:t>
                        </a:r>
                      </a:p>
                    </a:txBody>
                    <a:tcPr anchor="ctr">
                      <a:lnL w="28575" cap="flat" cmpd="sng">
                        <a:solidFill>
                          <a:srgbClr val="0000CC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rgbClr val="0000CC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28575" cap="flat" cmpd="sng">
                        <a:solidFill>
                          <a:srgbClr val="0000CC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28575" cap="flat" cmpd="sng">
                        <a:solidFill>
                          <a:srgbClr val="0000CC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CC66">
                          <a:alpha val="100000"/>
                        </a:srgbClr>
                      </a:solidFill>
                    </a:tcPr>
                  </a:tc>
                  <a:tc>
                    <a:txBody>
                      <a:bodyPr/>
                      <a:lstStyle>
                        <a:lvl1pPr marL="342900" lvl="0" indent="-342900" algn="l" defTabSz="91440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 sz="2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lvl="1" indent="-285750" algn="l">
                          <a:defRPr sz="2400" kern="1200"/>
                        </a:lvl2pPr>
                        <a:lvl3pPr marL="1143000" lvl="2" indent="-228600" algn="l">
                          <a:defRPr sz="2000" kern="1200"/>
                        </a:lvl3pPr>
                        <a:lvl4pPr marL="1600200" lvl="3" indent="-228600" algn="l">
                          <a:defRPr sz="1800" kern="1200"/>
                        </a:lvl4pPr>
                        <a:lvl5pPr marL="2057400" lvl="4" indent="-228600" algn="l">
                          <a:defRPr sz="1800" kern="1200"/>
                        </a:lvl5pPr>
                      </a:lstStyle>
                      <a:p>
                        <a:pPr marL="0" lvl="0" indent="0">
                          <a:buNone/>
                        </a:pPr>
                        <a:endParaRPr lang="zh-CN" altLang="en-US"/>
                      </a:p>
                    </a:txBody>
                    <a:tcPr>
                      <a:lnL w="28575" cap="flat" cmpd="sng">
                        <a:solidFill>
                          <a:srgbClr val="0000CC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rgbClr val="0000CC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28575" cap="flat" cmpd="sng">
                        <a:solidFill>
                          <a:srgbClr val="0000CC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28575" cap="flat" cmpd="sng">
                        <a:solidFill>
                          <a:srgbClr val="0000CC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CC66">
                          <a:alpha val="100000"/>
                        </a:srgbClr>
                      </a:solidFill>
                    </a:tcPr>
                  </a:tc>
                  <a:tc>
                    <a:txBody>
                      <a:bodyPr/>
                      <a:lstStyle>
                        <a:lvl1pPr marL="342900" lvl="0" indent="-342900" algn="l" defTabSz="91440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 sz="2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lvl="1" indent="-285750" algn="l">
                          <a:defRPr sz="2400" kern="1200"/>
                        </a:lvl2pPr>
                        <a:lvl3pPr marL="1143000" lvl="2" indent="-228600" algn="l">
                          <a:defRPr sz="2000" kern="1200"/>
                        </a:lvl3pPr>
                        <a:lvl4pPr marL="1600200" lvl="3" indent="-228600" algn="l">
                          <a:defRPr sz="1800" kern="1200"/>
                        </a:lvl4pPr>
                        <a:lvl5pPr marL="2057400" lvl="4" indent="-228600" algn="l">
                          <a:defRPr sz="1800" kern="1200"/>
                        </a:lvl5pPr>
                      </a:lstStyle>
                      <a:p>
                        <a:pPr marL="0" lvl="0" indent="0">
                          <a:buNone/>
                        </a:pPr>
                        <a:endParaRPr lang="zh-CN" altLang="en-US"/>
                      </a:p>
                    </a:txBody>
                    <a:tcPr>
                      <a:lnL w="28575" cap="flat" cmpd="sng">
                        <a:solidFill>
                          <a:srgbClr val="0000CC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rgbClr val="0000CC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28575" cap="flat" cmpd="sng">
                        <a:solidFill>
                          <a:srgbClr val="0000CC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28575" cap="flat" cmpd="sng">
                        <a:solidFill>
                          <a:srgbClr val="0000CC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CC66">
                          <a:alpha val="100000"/>
                        </a:srgbClr>
                      </a:solidFill>
                    </a:tcPr>
                  </a:tc>
                  <a:tc>
                    <a:txBody>
                      <a:bodyPr/>
                      <a:lstStyle>
                        <a:lvl1pPr marL="342900" lvl="0" indent="-342900" algn="l" defTabSz="91440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 sz="2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lvl="1" indent="-285750" algn="l">
                          <a:defRPr sz="2400" kern="1200"/>
                        </a:lvl2pPr>
                        <a:lvl3pPr marL="1143000" lvl="2" indent="-228600" algn="l">
                          <a:defRPr sz="2000" kern="1200"/>
                        </a:lvl3pPr>
                        <a:lvl4pPr marL="1600200" lvl="3" indent="-228600" algn="l">
                          <a:defRPr sz="1800" kern="1200"/>
                        </a:lvl4pPr>
                        <a:lvl5pPr marL="2057400" lvl="4" indent="-228600" algn="l">
                          <a:defRPr sz="1800" kern="1200"/>
                        </a:lvl5pPr>
                      </a:lstStyle>
                      <a:p>
                        <a:pPr marL="0" lvl="0" indent="0">
                          <a:buNone/>
                        </a:pPr>
                        <a:endParaRPr lang="zh-CN" altLang="en-US"/>
                      </a:p>
                    </a:txBody>
                    <a:tcPr>
                      <a:lnL w="28575" cap="flat" cmpd="sng">
                        <a:solidFill>
                          <a:srgbClr val="0000CC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rgbClr val="0000CC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28575" cap="flat" cmpd="sng">
                        <a:solidFill>
                          <a:srgbClr val="0000CC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28575" cap="flat" cmpd="sng">
                        <a:solidFill>
                          <a:srgbClr val="0000CC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CC66">
                          <a:alpha val="100000"/>
                        </a:srgb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764540">
                  <a:tc>
                    <a:txBody>
                      <a:bodyPr/>
                      <a:lstStyle>
                        <a:lvl1pPr marL="342900" lvl="0" indent="-342900" algn="l" defTabSz="91440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 sz="2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lvl="1" indent="-285750" algn="l">
                          <a:defRPr sz="2400" kern="1200"/>
                        </a:lvl2pPr>
                        <a:lvl3pPr marL="1143000" lvl="2" indent="-228600" algn="l">
                          <a:defRPr sz="2000" kern="1200"/>
                        </a:lvl3pPr>
                        <a:lvl4pPr marL="1600200" lvl="3" indent="-228600" algn="l">
                          <a:defRPr sz="1800" kern="1200"/>
                        </a:lvl4pPr>
                        <a:lvl5pPr marL="2057400" lvl="4" indent="-228600" algn="l">
                          <a:defRPr sz="1800" kern="1200"/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kumimoji="1" lang="zh-CN" altLang="en-US" sz="2400" b="1" i="0" kern="1200" noProof="1">
                            <a:solidFill>
                              <a:srgbClr val="0000FF"/>
                            </a:solidFill>
                            <a:latin typeface="微软雅黑" panose="020B0503020204020204" charset="-122"/>
                            <a:ea typeface="微软雅黑" panose="020B0503020204020204" charset="-122"/>
                            <a:cs typeface="华文细黑" panose="02010600040101010101" pitchFamily="2" charset="-122"/>
                          </a:rPr>
                          <a:t>三轮</a:t>
                        </a:r>
                      </a:p>
                    </a:txBody>
                    <a:tcPr anchor="ctr">
                      <a:lnL w="28575" cap="flat" cmpd="sng">
                        <a:solidFill>
                          <a:srgbClr val="0000CC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rgbClr val="0000CC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28575" cap="flat" cmpd="sng">
                        <a:solidFill>
                          <a:srgbClr val="0000CC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28575" cap="flat" cmpd="sng">
                        <a:solidFill>
                          <a:srgbClr val="0000CC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CCCC">
                          <a:alpha val="100000"/>
                        </a:srgbClr>
                      </a:solidFill>
                    </a:tcPr>
                  </a:tc>
                  <a:tc>
                    <a:txBody>
                      <a:bodyPr/>
                      <a:lstStyle>
                        <a:lvl1pPr marL="342900" lvl="0" indent="-342900" algn="l" defTabSz="91440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 sz="2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lvl="1" indent="-285750" algn="l">
                          <a:defRPr sz="2400" kern="1200"/>
                        </a:lvl2pPr>
                        <a:lvl3pPr marL="1143000" lvl="2" indent="-228600" algn="l">
                          <a:defRPr sz="2000" kern="1200"/>
                        </a:lvl3pPr>
                        <a:lvl4pPr marL="1600200" lvl="3" indent="-228600" algn="l">
                          <a:defRPr sz="1800" kern="1200"/>
                        </a:lvl4pPr>
                        <a:lvl5pPr marL="2057400" lvl="4" indent="-228600" algn="l">
                          <a:defRPr sz="1800" kern="1200"/>
                        </a:lvl5pPr>
                      </a:lstStyle>
                      <a:p>
                        <a:pPr marL="0" lvl="0" indent="0">
                          <a:buNone/>
                        </a:pPr>
                        <a:endParaRPr lang="zh-CN" altLang="en-US"/>
                      </a:p>
                    </a:txBody>
                    <a:tcPr>
                      <a:lnL w="28575" cap="flat" cmpd="sng">
                        <a:solidFill>
                          <a:srgbClr val="0000CC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rgbClr val="0000CC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28575" cap="flat" cmpd="sng">
                        <a:solidFill>
                          <a:srgbClr val="0000CC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28575" cap="flat" cmpd="sng">
                        <a:solidFill>
                          <a:srgbClr val="0000CC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CCCC">
                          <a:alpha val="100000"/>
                        </a:srgbClr>
                      </a:solidFill>
                    </a:tcPr>
                  </a:tc>
                  <a:tc>
                    <a:txBody>
                      <a:bodyPr/>
                      <a:lstStyle>
                        <a:lvl1pPr marL="342900" lvl="0" indent="-342900" algn="l" defTabSz="91440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 sz="2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lvl="1" indent="-285750" algn="l">
                          <a:defRPr sz="2400" kern="1200"/>
                        </a:lvl2pPr>
                        <a:lvl3pPr marL="1143000" lvl="2" indent="-228600" algn="l">
                          <a:defRPr sz="2000" kern="1200"/>
                        </a:lvl3pPr>
                        <a:lvl4pPr marL="1600200" lvl="3" indent="-228600" algn="l">
                          <a:defRPr sz="1800" kern="1200"/>
                        </a:lvl4pPr>
                        <a:lvl5pPr marL="2057400" lvl="4" indent="-228600" algn="l">
                          <a:defRPr sz="1800" kern="1200"/>
                        </a:lvl5pPr>
                      </a:lstStyle>
                      <a:p>
                        <a:pPr marL="0" lvl="0" indent="0">
                          <a:buNone/>
                        </a:pPr>
                        <a:endParaRPr lang="zh-CN" altLang="en-US"/>
                      </a:p>
                    </a:txBody>
                    <a:tcPr>
                      <a:lnL w="28575" cap="flat" cmpd="sng">
                        <a:solidFill>
                          <a:srgbClr val="0000CC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rgbClr val="0000CC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28575" cap="flat" cmpd="sng">
                        <a:solidFill>
                          <a:srgbClr val="0000CC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28575" cap="flat" cmpd="sng">
                        <a:solidFill>
                          <a:srgbClr val="0000CC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CCCC">
                          <a:alpha val="100000"/>
                        </a:srgbClr>
                      </a:solidFill>
                    </a:tcPr>
                  </a:tc>
                  <a:tc>
                    <a:txBody>
                      <a:bodyPr/>
                      <a:lstStyle>
                        <a:lvl1pPr marL="342900" lvl="0" indent="-342900" algn="l" defTabSz="91440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 sz="2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lvl="1" indent="-285750" algn="l">
                          <a:defRPr sz="2400" kern="1200"/>
                        </a:lvl2pPr>
                        <a:lvl3pPr marL="1143000" lvl="2" indent="-228600" algn="l">
                          <a:defRPr sz="2000" kern="1200"/>
                        </a:lvl3pPr>
                        <a:lvl4pPr marL="1600200" lvl="3" indent="-228600" algn="l">
                          <a:defRPr sz="1800" kern="1200"/>
                        </a:lvl4pPr>
                        <a:lvl5pPr marL="2057400" lvl="4" indent="-228600" algn="l">
                          <a:defRPr sz="1800" kern="1200"/>
                        </a:lvl5pPr>
                      </a:lstStyle>
                      <a:p>
                        <a:pPr marL="0" lvl="0" indent="0">
                          <a:buNone/>
                        </a:pPr>
                        <a:endParaRPr lang="zh-CN" altLang="en-US"/>
                      </a:p>
                    </a:txBody>
                    <a:tcPr>
                      <a:lnL w="28575" cap="flat" cmpd="sng">
                        <a:solidFill>
                          <a:srgbClr val="0000CC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rgbClr val="0000CC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28575" cap="flat" cmpd="sng">
                        <a:solidFill>
                          <a:srgbClr val="0000CC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28575" cap="flat" cmpd="sng">
                        <a:solidFill>
                          <a:srgbClr val="0000CC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CCCC">
                          <a:alpha val="100000"/>
                        </a:srgb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grpSp>
          <p:nvGrpSpPr>
            <p:cNvPr id="8196" name="组合 17"/>
            <p:cNvGrpSpPr/>
            <p:nvPr/>
          </p:nvGrpSpPr>
          <p:grpSpPr>
            <a:xfrm>
              <a:off x="1576387" y="4641852"/>
              <a:ext cx="6873877" cy="2266947"/>
              <a:chOff x="1576387" y="4641852"/>
              <a:chExt cx="6873877" cy="2266947"/>
            </a:xfrm>
          </p:grpSpPr>
          <p:grpSp>
            <p:nvGrpSpPr>
              <p:cNvPr id="8197" name="组合 70688"/>
              <p:cNvGrpSpPr/>
              <p:nvPr/>
            </p:nvGrpSpPr>
            <p:grpSpPr>
              <a:xfrm>
                <a:off x="1773238" y="6438900"/>
                <a:ext cx="6677025" cy="469899"/>
                <a:chOff x="-657" y="511"/>
                <a:chExt cx="4206" cy="296"/>
              </a:xfrm>
            </p:grpSpPr>
            <p:sp>
              <p:nvSpPr>
                <p:cNvPr id="8198" name="文本框 70689"/>
                <p:cNvSpPr txBox="1"/>
                <p:nvPr/>
              </p:nvSpPr>
              <p:spPr>
                <a:xfrm>
                  <a:off x="1036" y="511"/>
                  <a:ext cx="953" cy="2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zh-CN" altLang="en-US" sz="2800" b="1">
                      <a:solidFill>
                        <a:srgbClr val="FF0000"/>
                      </a:solidFill>
                      <a:latin typeface="华文中宋" panose="02010600040101010101" pitchFamily="2" charset="-122"/>
                      <a:ea typeface="华文中宋" panose="02010600040101010101" pitchFamily="2" charset="-122"/>
                    </a:rPr>
                    <a:t>☆</a:t>
                  </a:r>
                </a:p>
              </p:txBody>
            </p:sp>
            <p:sp>
              <p:nvSpPr>
                <p:cNvPr id="8199" name="文本框 70690"/>
                <p:cNvSpPr txBox="1"/>
                <p:nvPr/>
              </p:nvSpPr>
              <p:spPr>
                <a:xfrm>
                  <a:off x="-657" y="511"/>
                  <a:ext cx="953" cy="2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zh-CN" altLang="en-US" sz="2800" b="1">
                      <a:solidFill>
                        <a:srgbClr val="FF0000"/>
                      </a:solidFill>
                      <a:latin typeface="华文中宋" panose="02010600040101010101" pitchFamily="2" charset="-122"/>
                      <a:ea typeface="华文中宋" panose="02010600040101010101" pitchFamily="2" charset="-122"/>
                    </a:rPr>
                    <a:t>☆</a:t>
                  </a:r>
                </a:p>
              </p:txBody>
            </p:sp>
            <p:sp>
              <p:nvSpPr>
                <p:cNvPr id="8200" name="文本框 70691"/>
                <p:cNvSpPr txBox="1"/>
                <p:nvPr/>
              </p:nvSpPr>
              <p:spPr>
                <a:xfrm>
                  <a:off x="2596" y="511"/>
                  <a:ext cx="953" cy="2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zh-CN" altLang="en-US" sz="2800" b="1">
                      <a:solidFill>
                        <a:srgbClr val="FF0000"/>
                      </a:solidFill>
                      <a:latin typeface="华文中宋" panose="02010600040101010101" pitchFamily="2" charset="-122"/>
                      <a:ea typeface="华文中宋" panose="02010600040101010101" pitchFamily="2" charset="-122"/>
                    </a:rPr>
                    <a:t>☆☆</a:t>
                  </a:r>
                </a:p>
              </p:txBody>
            </p:sp>
          </p:grpSp>
          <p:grpSp>
            <p:nvGrpSpPr>
              <p:cNvPr id="8201" name="组合 70692"/>
              <p:cNvGrpSpPr/>
              <p:nvPr/>
            </p:nvGrpSpPr>
            <p:grpSpPr>
              <a:xfrm>
                <a:off x="1773237" y="5561013"/>
                <a:ext cx="6677026" cy="469900"/>
                <a:chOff x="-657" y="326"/>
                <a:chExt cx="4206" cy="296"/>
              </a:xfrm>
            </p:grpSpPr>
            <p:sp>
              <p:nvSpPr>
                <p:cNvPr id="8202" name="文本框 70693"/>
                <p:cNvSpPr txBox="1"/>
                <p:nvPr/>
              </p:nvSpPr>
              <p:spPr>
                <a:xfrm>
                  <a:off x="1036" y="326"/>
                  <a:ext cx="953" cy="2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zh-CN" altLang="en-US" sz="2800" b="1">
                      <a:solidFill>
                        <a:srgbClr val="FF0000"/>
                      </a:solidFill>
                      <a:latin typeface="华文中宋" panose="02010600040101010101" pitchFamily="2" charset="-122"/>
                      <a:ea typeface="华文中宋" panose="02010600040101010101" pitchFamily="2" charset="-122"/>
                    </a:rPr>
                    <a:t>☆☆</a:t>
                  </a:r>
                </a:p>
              </p:txBody>
            </p:sp>
            <p:sp>
              <p:nvSpPr>
                <p:cNvPr id="8203" name="文本框 70694"/>
                <p:cNvSpPr txBox="1"/>
                <p:nvPr/>
              </p:nvSpPr>
              <p:spPr>
                <a:xfrm>
                  <a:off x="-657" y="326"/>
                  <a:ext cx="953" cy="2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zh-CN" altLang="en-US" sz="2800" b="1">
                      <a:solidFill>
                        <a:srgbClr val="FF0000"/>
                      </a:solidFill>
                      <a:latin typeface="华文中宋" panose="02010600040101010101" pitchFamily="2" charset="-122"/>
                      <a:ea typeface="华文中宋" panose="02010600040101010101" pitchFamily="2" charset="-122"/>
                    </a:rPr>
                    <a:t>☆</a:t>
                  </a:r>
                </a:p>
              </p:txBody>
            </p:sp>
            <p:sp>
              <p:nvSpPr>
                <p:cNvPr id="8204" name="文本框 70695"/>
                <p:cNvSpPr txBox="1"/>
                <p:nvPr/>
              </p:nvSpPr>
              <p:spPr>
                <a:xfrm>
                  <a:off x="2596" y="326"/>
                  <a:ext cx="953" cy="2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zh-CN" altLang="en-US" sz="2800" b="1">
                      <a:solidFill>
                        <a:srgbClr val="FF0000"/>
                      </a:solidFill>
                      <a:latin typeface="华文中宋" panose="02010600040101010101" pitchFamily="2" charset="-122"/>
                      <a:ea typeface="华文中宋" panose="02010600040101010101" pitchFamily="2" charset="-122"/>
                    </a:rPr>
                    <a:t>☆</a:t>
                  </a:r>
                </a:p>
              </p:txBody>
            </p:sp>
          </p:grpSp>
          <p:grpSp>
            <p:nvGrpSpPr>
              <p:cNvPr id="8205" name="组合 70696"/>
              <p:cNvGrpSpPr/>
              <p:nvPr/>
            </p:nvGrpSpPr>
            <p:grpSpPr>
              <a:xfrm>
                <a:off x="1576387" y="4641852"/>
                <a:ext cx="6873876" cy="469902"/>
                <a:chOff x="-781" y="140"/>
                <a:chExt cx="4330" cy="296"/>
              </a:xfrm>
            </p:grpSpPr>
            <p:sp>
              <p:nvSpPr>
                <p:cNvPr id="8206" name="文本框 70697"/>
                <p:cNvSpPr txBox="1"/>
                <p:nvPr/>
              </p:nvSpPr>
              <p:spPr>
                <a:xfrm>
                  <a:off x="952" y="140"/>
                  <a:ext cx="953" cy="2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zh-CN" altLang="en-US" sz="2800" b="1">
                      <a:solidFill>
                        <a:srgbClr val="FF0000"/>
                      </a:solidFill>
                      <a:latin typeface="华文中宋" panose="02010600040101010101" pitchFamily="2" charset="-122"/>
                      <a:ea typeface="华文中宋" panose="02010600040101010101" pitchFamily="2" charset="-122"/>
                    </a:rPr>
                    <a:t>  ☆</a:t>
                  </a:r>
                </a:p>
              </p:txBody>
            </p:sp>
            <p:sp>
              <p:nvSpPr>
                <p:cNvPr id="8207" name="文本框 70698"/>
                <p:cNvSpPr txBox="1"/>
                <p:nvPr/>
              </p:nvSpPr>
              <p:spPr>
                <a:xfrm>
                  <a:off x="2596" y="140"/>
                  <a:ext cx="953" cy="2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zh-CN" altLang="en-US" sz="2800" b="1">
                      <a:solidFill>
                        <a:srgbClr val="FF0000"/>
                      </a:solidFill>
                      <a:latin typeface="华文中宋" panose="02010600040101010101" pitchFamily="2" charset="-122"/>
                      <a:ea typeface="华文中宋" panose="02010600040101010101" pitchFamily="2" charset="-122"/>
                    </a:rPr>
                    <a:t> ☆</a:t>
                  </a:r>
                </a:p>
              </p:txBody>
            </p:sp>
            <p:sp>
              <p:nvSpPr>
                <p:cNvPr id="8208" name="文本框 70699"/>
                <p:cNvSpPr txBox="1"/>
                <p:nvPr/>
              </p:nvSpPr>
              <p:spPr>
                <a:xfrm>
                  <a:off x="-781" y="143"/>
                  <a:ext cx="953" cy="29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zh-CN" altLang="en-US" sz="2800" b="1">
                      <a:solidFill>
                        <a:srgbClr val="FF0000"/>
                      </a:solidFill>
                      <a:latin typeface="华文中宋" panose="02010600040101010101" pitchFamily="2" charset="-122"/>
                      <a:ea typeface="华文中宋" panose="02010600040101010101" pitchFamily="2" charset="-122"/>
                    </a:rPr>
                    <a:t>☆☆</a:t>
                  </a:r>
                </a:p>
              </p:txBody>
            </p:sp>
          </p:grpSp>
        </p:grp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75260" y="136525"/>
            <a:ext cx="117932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5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、二轮复习基本目标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05" y="1227455"/>
            <a:ext cx="11484610" cy="531177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7475" y="216535"/>
            <a:ext cx="117932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5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、二轮复习总体期望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440" y="1138555"/>
            <a:ext cx="9369425" cy="541464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75260" y="136525"/>
            <a:ext cx="117932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5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、二轮复习存在问题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90" y="1058545"/>
            <a:ext cx="11283315" cy="51117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75260" y="136525"/>
            <a:ext cx="117932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</a:t>
            </a:r>
            <a:r>
              <a:rPr lang="zh-CN" altLang="en-US" sz="5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、二轮复习时间及课时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75895" y="1552575"/>
            <a:ext cx="114846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  2021</a:t>
            </a:r>
            <a:r>
              <a:rPr lang="zh-CN" altLang="en-US" sz="36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年</a:t>
            </a:r>
            <a:r>
              <a:rPr lang="en-US" altLang="zh-CN" sz="36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</a:t>
            </a:r>
            <a:r>
              <a:rPr lang="zh-CN" altLang="en-US" sz="36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月</a:t>
            </a:r>
            <a:r>
              <a:rPr lang="en-US" altLang="zh-CN" sz="36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1</a:t>
            </a:r>
            <a:r>
              <a:rPr lang="zh-CN" altLang="en-US" sz="36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月开始至</a:t>
            </a:r>
            <a:r>
              <a:rPr lang="en-US" altLang="zh-CN" sz="36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2021</a:t>
            </a:r>
            <a:r>
              <a:rPr lang="zh-CN" altLang="en-US" sz="36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年</a:t>
            </a:r>
            <a:r>
              <a:rPr lang="en-US" altLang="zh-CN" sz="36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4</a:t>
            </a:r>
            <a:r>
              <a:rPr lang="zh-CN" altLang="en-US" sz="36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月</a:t>
            </a:r>
            <a:r>
              <a:rPr lang="en-US" altLang="zh-CN" sz="36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24</a:t>
            </a:r>
            <a:r>
              <a:rPr lang="zh-CN" altLang="en-US" sz="36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日左右结束；</a:t>
            </a:r>
          </a:p>
          <a:p>
            <a:endParaRPr lang="zh-CN" altLang="en-US" sz="3600" b="1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 sz="3600" b="1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75260" y="136525"/>
            <a:ext cx="117932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</a:t>
            </a:r>
            <a:r>
              <a:rPr lang="zh-CN" altLang="en-US" sz="5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、二轮复习基本策略（讨论）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4140" y="1143000"/>
            <a:ext cx="11864340" cy="336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8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宋体" panose="02010600030101010101" pitchFamily="2" charset="-122"/>
              </a:rPr>
              <a:t>(1)</a:t>
            </a:r>
            <a:r>
              <a:rPr lang="zh-CN" altLang="en-US" sz="3600" b="1" dirty="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宋体" panose="02010600030101010101" pitchFamily="2" charset="-122"/>
              </a:rPr>
              <a:t>复习资料</a:t>
            </a:r>
            <a:endParaRPr lang="en-US" altLang="zh-CN" sz="3600" b="1" dirty="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80000"/>
              </a:lnSpc>
            </a:pPr>
            <a:r>
              <a:rPr lang="en-US" altLang="zh-CN" sz="36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宋体" panose="02010600030101010101" pitchFamily="2" charset="-122"/>
              </a:rPr>
              <a:t>                  《</a:t>
            </a:r>
            <a:r>
              <a:rPr lang="zh-CN" altLang="en-US" sz="36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宋体" panose="02010600030101010101" pitchFamily="2" charset="-122"/>
              </a:rPr>
              <a:t>创新设计二轮专题复习</a:t>
            </a:r>
            <a:r>
              <a:rPr lang="en-US" altLang="zh-CN" sz="36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宋体" panose="02010600030101010101" pitchFamily="2" charset="-122"/>
              </a:rPr>
              <a:t>》</a:t>
            </a:r>
          </a:p>
          <a:p>
            <a:pPr fontAlgn="auto">
              <a:lnSpc>
                <a:spcPct val="180000"/>
              </a:lnSpc>
            </a:pPr>
            <a:r>
              <a:rPr lang="zh-CN" altLang="en-US" sz="36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宋体" panose="02010600030101010101" pitchFamily="2" charset="-122"/>
              </a:rPr>
              <a:t>                                          及</a:t>
            </a:r>
            <a:r>
              <a:rPr lang="en-US" altLang="zh-CN" sz="36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宋体" panose="02010600030101010101" pitchFamily="2" charset="-122"/>
              </a:rPr>
              <a:t>《</a:t>
            </a:r>
            <a:r>
              <a:rPr lang="zh-CN" altLang="en-US" sz="36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宋体" panose="02010600030101010101" pitchFamily="2" charset="-122"/>
              </a:rPr>
              <a:t>高效作业手册</a:t>
            </a:r>
            <a:r>
              <a:rPr lang="en-US" altLang="zh-CN" sz="36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宋体" panose="02010600030101010101" pitchFamily="2" charset="-122"/>
              </a:rPr>
              <a:t>》</a:t>
            </a:r>
            <a:endParaRPr lang="en-US" altLang="zh-CN" sz="3600" b="1" noProof="1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7488" y="1280795"/>
            <a:ext cx="3408680" cy="481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fontAlgn="base"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zh-CN" altLang="en-US" sz="2540" strike="noStrike" noProof="1">
                <a:solidFill>
                  <a:srgbClr val="0070C0"/>
                </a:solidFill>
                <a:latin typeface="Times New Roman" pitchFamily="18" charset="0"/>
                <a:ea typeface="华文中宋" panose="02010600040101010101" pitchFamily="2" charset="-122"/>
                <a:cs typeface="+mn-cs"/>
              </a:rPr>
              <a:t>设置</a:t>
            </a:r>
            <a:r>
              <a:rPr lang="zh-CN" altLang="en-US" sz="2540" strike="noStrike" noProof="1">
                <a:solidFill>
                  <a:srgbClr val="0070C0"/>
                </a:solidFill>
                <a:latin typeface="Times New Roman" pitchFamily="18" charset="0"/>
                <a:ea typeface="华文中宋" panose="02010600040101010101" pitchFamily="2" charset="-122"/>
                <a:cs typeface="+mn-cs"/>
                <a:sym typeface="宋体" panose="02010600030101010101" pitchFamily="2" charset="-122"/>
              </a:rPr>
              <a:t>专题，知识体系化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17805" y="106045"/>
            <a:ext cx="7134860" cy="96879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8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宋体" panose="02010600030101010101" pitchFamily="2" charset="-122"/>
              </a:rPr>
              <a:t>(2)</a:t>
            </a:r>
            <a:r>
              <a:rPr lang="zh-CN" altLang="en-US" sz="3600" b="1" dirty="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宋体" panose="02010600030101010101" pitchFamily="2" charset="-122"/>
              </a:rPr>
              <a:t>合理资源整合突破专题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463607"/>
              </p:ext>
            </p:extLst>
          </p:nvPr>
        </p:nvGraphicFramePr>
        <p:xfrm>
          <a:off x="3136900" y="1870075"/>
          <a:ext cx="5713730" cy="4511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3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452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400" b="1" dirty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专题一　力与</a:t>
                      </a:r>
                      <a:r>
                        <a:rPr lang="zh-CN" altLang="en-US" sz="2400" b="1" dirty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物体</a:t>
                      </a:r>
                      <a:r>
                        <a:rPr lang="zh-CN" sz="2400" b="1" dirty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运动</a:t>
                      </a:r>
                      <a:endParaRPr lang="zh-CN" altLang="en-US" sz="24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400" b="1" dirty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专题二　</a:t>
                      </a:r>
                      <a:r>
                        <a:rPr lang="zh-CN" altLang="zh-CN" sz="2400" b="1" dirty="0">
                          <a:solidFill>
                            <a:srgbClr val="000000"/>
                          </a:solidFill>
                          <a:ea typeface="+mn-ea"/>
                        </a:rPr>
                        <a:t>动量与</a:t>
                      </a:r>
                      <a:r>
                        <a:rPr lang="zh-CN" sz="2400" b="1" dirty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能量</a:t>
                      </a:r>
                      <a:endParaRPr lang="zh-CN" altLang="en-US" sz="24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400" b="1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专题三　电场与磁场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400" b="1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专题四　电路与电磁感应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400" b="1" dirty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专题五　</a:t>
                      </a:r>
                      <a:r>
                        <a:rPr lang="zh-CN" altLang="zh-CN" sz="2400" b="1" dirty="0">
                          <a:solidFill>
                            <a:srgbClr val="000000"/>
                          </a:solidFill>
                          <a:ea typeface="+mn-ea"/>
                        </a:rPr>
                        <a:t>近代物理</a:t>
                      </a:r>
                      <a:r>
                        <a:rPr lang="zh-CN" altLang="en-US" sz="2400" b="1" dirty="0">
                          <a:solidFill>
                            <a:srgbClr val="000000"/>
                          </a:solidFill>
                          <a:ea typeface="+mn-ea"/>
                        </a:rPr>
                        <a:t>初步</a:t>
                      </a:r>
                      <a:endParaRPr lang="zh-CN" altLang="en-US" sz="24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400" b="1" dirty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专题六　</a:t>
                      </a:r>
                      <a:r>
                        <a:rPr lang="zh-CN" altLang="zh-CN" sz="2400" b="1" dirty="0">
                          <a:solidFill>
                            <a:srgbClr val="000000"/>
                          </a:solidFill>
                          <a:ea typeface="+mn-ea"/>
                        </a:rPr>
                        <a:t>物理实验</a:t>
                      </a:r>
                      <a:r>
                        <a:rPr lang="zh-CN" altLang="en-US" sz="2400" b="1" dirty="0">
                          <a:solidFill>
                            <a:srgbClr val="000000"/>
                          </a:solidFill>
                          <a:ea typeface="+mn-ea"/>
                        </a:rPr>
                        <a:t>及创新实验</a:t>
                      </a:r>
                      <a:endParaRPr lang="zh-CN" altLang="en-US" sz="24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400" b="1" dirty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专题七　选考模块</a:t>
                      </a:r>
                      <a:r>
                        <a:rPr lang="zh-CN" altLang="en-US" sz="2400" b="1" dirty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altLang="zh-CN" sz="2400" b="1" dirty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3-3</a:t>
                      </a:r>
                      <a:r>
                        <a:rPr lang="zh-CN" altLang="en-US" sz="2400" b="1" dirty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）</a:t>
                      </a:r>
                      <a:endParaRPr lang="zh-CN" altLang="en-US" sz="24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84480" y="302895"/>
            <a:ext cx="102647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宋体" panose="02010600030101010101" pitchFamily="2" charset="-122"/>
              </a:rPr>
              <a:t>(3)</a:t>
            </a:r>
            <a:r>
              <a:rPr lang="zh-CN" altLang="en-US" sz="3600" b="1" dirty="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宋体" panose="02010600030101010101" pitchFamily="2" charset="-122"/>
              </a:rPr>
              <a:t>精编、精选试题，培养应考技巧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1A7A501-E35C-447E-A323-200685AD0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76" y="948055"/>
            <a:ext cx="10264775" cy="5629334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Unix 3.10 unknown"/>
  <p:tag name="AS_RELEASE_DATE" val="2017.06.20"/>
  <p:tag name="AS_TITLE" val="Aspose.Slides for Java"/>
  <p:tag name="AS_VERSION" val="17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583</Words>
  <Application>Microsoft Office PowerPoint</Application>
  <PresentationFormat>宽屏</PresentationFormat>
  <Paragraphs>66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黑体</vt:lpstr>
      <vt:lpstr>华文楷体</vt:lpstr>
      <vt:lpstr>华文新魏</vt:lpstr>
      <vt:lpstr>华文中宋</vt:lpstr>
      <vt:lpstr>宋体</vt:lpstr>
      <vt:lpstr>微软雅黑</vt:lpstr>
      <vt:lpstr>Arial</vt:lpstr>
      <vt:lpstr>Calibri</vt:lpstr>
      <vt:lpstr>Calibri Light</vt:lpstr>
      <vt:lpstr>Gill Sans Ultra Bold</vt:lpstr>
      <vt:lpstr>Times New Roman</vt:lpstr>
      <vt:lpstr>Wingdings</vt:lpstr>
      <vt:lpstr>Wingdings 2</vt:lpstr>
      <vt:lpstr>Office 主题</vt:lpstr>
      <vt:lpstr>怀铁一中2018级高三年级  二轮备考策略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怀铁一中2018级高三年级  二轮备考策略</dc:title>
  <dc:creator>rbm.xkw.com</dc:creator>
  <cp:lastModifiedBy>蒋 国富</cp:lastModifiedBy>
  <cp:revision>8</cp:revision>
  <cp:lastPrinted>2020-12-13T08:35:24Z</cp:lastPrinted>
  <dcterms:created xsi:type="dcterms:W3CDTF">2020-12-13T08:35:24Z</dcterms:created>
  <dcterms:modified xsi:type="dcterms:W3CDTF">2021-03-24T09:26:08Z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