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98" r:id="rId3"/>
    <p:sldId id="402" r:id="rId5"/>
    <p:sldId id="1363" r:id="rId6"/>
    <p:sldId id="1364" r:id="rId7"/>
    <p:sldId id="1365" r:id="rId8"/>
    <p:sldId id="1366" r:id="rId9"/>
    <p:sldId id="1367" r:id="rId10"/>
    <p:sldId id="1368" r:id="rId11"/>
    <p:sldId id="1369" r:id="rId12"/>
    <p:sldId id="1452" r:id="rId13"/>
    <p:sldId id="1453" r:id="rId14"/>
    <p:sldId id="1454" r:id="rId15"/>
    <p:sldId id="1455" r:id="rId16"/>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1F4BD"/>
    <a:srgbClr val="EFFB8F"/>
    <a:srgbClr val="E3F668"/>
    <a:srgbClr val="F6DA6D"/>
    <a:srgbClr val="F8DD4E"/>
    <a:srgbClr val="0066FF"/>
    <a:srgbClr val="CCCC00"/>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2981" autoAdjust="0"/>
    <p:restoredTop sz="94660"/>
  </p:normalViewPr>
  <p:slideViewPr>
    <p:cSldViewPr>
      <p:cViewPr varScale="1">
        <p:scale>
          <a:sx n="61" d="100"/>
          <a:sy n="61" d="100"/>
        </p:scale>
        <p:origin x="-636" y="-90"/>
      </p:cViewPr>
      <p:guideLst>
        <p:guide orient="horz" pos="2206"/>
        <p:guide pos="385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56E70006-C31A-476B-9BAC-AD213FA9FEC7}"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BC2414A2-132D-47DA-85EB-36C4007468C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a:spLocks noGrp="1"/>
          </p:cNvSpPr>
          <p:nvPr>
            <p:ph type="sldNum" sz="quarter" idx="5"/>
          </p:nvPr>
        </p:nvSpPr>
        <p:spPr/>
        <p:txBody>
          <a:bodyPr/>
          <a:lstStyle/>
          <a:p>
            <a:pPr>
              <a:defRPr/>
            </a:pPr>
            <a:fld id="{D64E99E5-A32D-4486-AE75-34E7BB9700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p:spPr>
      </p:sp>
      <p:sp>
        <p:nvSpPr>
          <p:cNvPr id="14438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469C33-5913-4820-B644-288BDA04E19A}"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p:spPr>
      </p:sp>
      <p:sp>
        <p:nvSpPr>
          <p:cNvPr id="14438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469C33-5913-4820-B644-288BDA04E19A}"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p:spPr>
      </p:sp>
      <p:sp>
        <p:nvSpPr>
          <p:cNvPr id="14438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469C33-5913-4820-B644-288BDA04E19A}"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p:spPr>
      </p:sp>
      <p:sp>
        <p:nvSpPr>
          <p:cNvPr id="14438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469C33-5913-4820-B644-288BDA04E19A}"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ln>
        </p:spPr>
      </p:sp>
      <p:sp>
        <p:nvSpPr>
          <p:cNvPr id="18434"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a:spLocks noGrp="1"/>
          </p:cNvSpPr>
          <p:nvPr>
            <p:ph type="sldNum" sz="quarter" idx="5"/>
          </p:nvPr>
        </p:nvSpPr>
        <p:spPr/>
        <p:txBody>
          <a:bodyPr/>
          <a:lstStyle/>
          <a:p>
            <a:pPr>
              <a:defRPr/>
            </a:pPr>
            <a:fld id="{5B628FF9-8C0B-4C43-805E-859DF2C8843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TextEdit="1"/>
          </p:cNvSpPr>
          <p:nvPr>
            <p:ph type="sldImg"/>
          </p:nvPr>
        </p:nvSpPr>
        <p:spPr bwMode="auto">
          <a:noFill/>
          <a:ln>
            <a:solidFill>
              <a:srgbClr val="000000"/>
            </a:solidFill>
            <a:miter lim="800000"/>
          </a:ln>
        </p:spPr>
      </p:sp>
      <p:sp>
        <p:nvSpPr>
          <p:cNvPr id="132099"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8A763B0-F3D9-4DF8-9DEA-D1F08B79AE38}"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TextEdit="1"/>
          </p:cNvSpPr>
          <p:nvPr>
            <p:ph type="sldImg"/>
          </p:nvPr>
        </p:nvSpPr>
        <p:spPr bwMode="auto">
          <a:noFill/>
          <a:ln>
            <a:solidFill>
              <a:srgbClr val="000000"/>
            </a:solidFill>
            <a:miter lim="800000"/>
          </a:ln>
        </p:spPr>
      </p:sp>
      <p:sp>
        <p:nvSpPr>
          <p:cNvPr id="13414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DD3045C-412F-47D8-A9C1-037E6AE69B02}"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p:cNvSpPr>
            <a:spLocks noGrp="1" noRot="1" noChangeAspect="1" noTextEdit="1"/>
          </p:cNvSpPr>
          <p:nvPr>
            <p:ph type="sldImg"/>
          </p:nvPr>
        </p:nvSpPr>
        <p:spPr bwMode="auto">
          <a:noFill/>
          <a:ln>
            <a:solidFill>
              <a:srgbClr val="000000"/>
            </a:solidFill>
            <a:miter lim="800000"/>
          </a:ln>
        </p:spPr>
      </p:sp>
      <p:sp>
        <p:nvSpPr>
          <p:cNvPr id="136195"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A1FFF34-5439-49E5-BEC6-EB39905F2D35}"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TextEdit="1"/>
          </p:cNvSpPr>
          <p:nvPr>
            <p:ph type="sldImg"/>
          </p:nvPr>
        </p:nvSpPr>
        <p:spPr bwMode="auto">
          <a:noFill/>
          <a:ln>
            <a:solidFill>
              <a:srgbClr val="000000"/>
            </a:solidFill>
            <a:miter lim="800000"/>
          </a:ln>
        </p:spPr>
      </p:sp>
      <p:sp>
        <p:nvSpPr>
          <p:cNvPr id="138243"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8B3C593-1F5C-42CA-ABB7-B61F1F111FE2}"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TextEdit="1"/>
          </p:cNvSpPr>
          <p:nvPr>
            <p:ph type="sldImg"/>
          </p:nvPr>
        </p:nvSpPr>
        <p:spPr bwMode="auto">
          <a:noFill/>
          <a:ln>
            <a:solidFill>
              <a:srgbClr val="000000"/>
            </a:solidFill>
            <a:miter lim="800000"/>
          </a:ln>
        </p:spPr>
      </p:sp>
      <p:sp>
        <p:nvSpPr>
          <p:cNvPr id="140291"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2F0559D-6D67-48EE-B40E-6DAF48EE68B2}"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p:cNvSpPr>
            <a:spLocks noGrp="1" noRot="1" noChangeAspect="1" noTextEdit="1"/>
          </p:cNvSpPr>
          <p:nvPr>
            <p:ph type="sldImg"/>
          </p:nvPr>
        </p:nvSpPr>
        <p:spPr bwMode="auto">
          <a:noFill/>
          <a:ln>
            <a:solidFill>
              <a:srgbClr val="000000"/>
            </a:solidFill>
            <a:miter lim="800000"/>
          </a:ln>
        </p:spPr>
      </p:sp>
      <p:sp>
        <p:nvSpPr>
          <p:cNvPr id="142339"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FAD993-D599-4F39-B2E8-76A23A4359CD}"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TextEdit="1"/>
          </p:cNvSpPr>
          <p:nvPr>
            <p:ph type="sldImg"/>
          </p:nvPr>
        </p:nvSpPr>
        <p:spPr bwMode="auto">
          <a:noFill/>
          <a:ln>
            <a:solidFill>
              <a:srgbClr val="000000"/>
            </a:solidFill>
            <a:miter lim="800000"/>
          </a:ln>
        </p:spPr>
      </p:sp>
      <p:sp>
        <p:nvSpPr>
          <p:cNvPr id="144387" name="备注占位符 2"/>
          <p:cNvSpPr>
            <a:spLocks noGrp="1"/>
          </p:cNvSpPr>
          <p:nvPr>
            <p:ph type="body" idx="1"/>
          </p:nvPr>
        </p:nvSpPr>
        <p:spPr bwMode="auto">
          <a:noFill/>
        </p:spPr>
        <p:txBody>
          <a:bodyPr wrap="square" numCol="1" anchor="t" anchorCtr="0" compatLnSpc="1"/>
          <a:lstStyle/>
          <a:p>
            <a:endParaRPr lang="zh-CN" altLang="en-US" smtClean="0"/>
          </a:p>
        </p:txBody>
      </p:sp>
      <p:sp>
        <p:nvSpPr>
          <p:cNvPr id="4" name="灯片编号占位符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9E469C33-5913-4820-B644-288BDA04E19A}" type="slidenum">
              <a:rPr lang="zh-CN" altLang="en-US" sz="1200">
                <a:latin typeface="+mn-lt"/>
                <a:ea typeface="+mn-ea"/>
              </a:rPr>
            </a:fld>
            <a:endParaRPr lang="zh-CN" altLang="en-US" sz="1200">
              <a:latin typeface="+mn-lt"/>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DA6EAB5-8123-401A-B1B1-3B57249E84E2}" type="datetime1">
              <a:rPr lang="zh-CN" altLang="en-US"/>
            </a:fld>
            <a:endParaRPr lang="zh-CN" altLang="en-US"/>
          </a:p>
        </p:txBody>
      </p:sp>
      <p:sp>
        <p:nvSpPr>
          <p:cNvPr id="5" name="灯片编号占位符 5"/>
          <p:cNvSpPr>
            <a:spLocks noGrp="1"/>
          </p:cNvSpPr>
          <p:nvPr>
            <p:ph type="sldNum" sz="quarter" idx="11"/>
          </p:nvPr>
        </p:nvSpPr>
        <p:spPr/>
        <p:txBody>
          <a:bodyPr/>
          <a:lstStyle>
            <a:lvl1pPr>
              <a:defRPr/>
            </a:lvl1pPr>
          </a:lstStyle>
          <a:p>
            <a:pPr>
              <a:defRPr/>
            </a:pPr>
            <a:fld id="{58228B07-DEFC-43CD-BA0E-F9D93FCF02B6}"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6713"/>
          </a:xfrm>
        </p:spPr>
        <p:txBody>
          <a:bodyPr/>
          <a:lstStyle>
            <a:lvl1pPr>
              <a:defRPr/>
            </a:lvl1pPr>
          </a:lstStyle>
          <a:p>
            <a:pPr>
              <a:defRPr/>
            </a:pPr>
            <a:endParaRPr lang="zh-CN" altLang="en-US"/>
          </a:p>
        </p:txBody>
      </p:sp>
      <p:sp>
        <p:nvSpPr>
          <p:cNvPr id="3" name="页脚占位符 2"/>
          <p:cNvSpPr>
            <a:spLocks noGrp="1"/>
          </p:cNvSpPr>
          <p:nvPr>
            <p:ph type="ftr" sz="quarter" idx="11"/>
          </p:nvPr>
        </p:nvSpPr>
        <p:spPr>
          <a:xfrm>
            <a:off x="4165600" y="6356350"/>
            <a:ext cx="3860800" cy="36671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37600" y="6356350"/>
            <a:ext cx="2844800" cy="366713"/>
          </a:xfrm>
        </p:spPr>
        <p:txBody>
          <a:bodyPr wrap="square" numCol="1" anchorCtr="0" compatLnSpc="1"/>
          <a:lstStyle>
            <a:lvl1pPr fontAlgn="base">
              <a:spcBef>
                <a:spcPct val="0"/>
              </a:spcBef>
              <a:spcAft>
                <a:spcPct val="0"/>
              </a:spcAft>
              <a:defRPr>
                <a:solidFill>
                  <a:srgbClr val="898989"/>
                </a:solidFill>
              </a:defRPr>
            </a:lvl1pPr>
          </a:lstStyle>
          <a:p>
            <a:pPr>
              <a:defRPr/>
            </a:pPr>
            <a:fld id="{C0318C18-F579-42CD-A6C5-F44F74B087E7}" type="slidenum">
              <a:rPr lang="zh-CN" altLang="en-US"/>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9_仅标题">
    <p:spTree>
      <p:nvGrpSpPr>
        <p:cNvPr id="1" name=""/>
        <p:cNvGrpSpPr/>
        <p:nvPr/>
      </p:nvGrpSpPr>
      <p:grpSpPr>
        <a:xfrm>
          <a:off x="0" y="0"/>
          <a:ext cx="0" cy="0"/>
          <a:chOff x="0" y="0"/>
          <a:chExt cx="0" cy="0"/>
        </a:xfrm>
      </p:grpSpPr>
      <p:sp>
        <p:nvSpPr>
          <p:cNvPr id="2" name="KSO_FD"/>
          <p:cNvSpPr>
            <a:spLocks noGrp="1"/>
          </p:cNvSpPr>
          <p:nvPr>
            <p:ph type="dt" sz="half" idx="10"/>
          </p:nvPr>
        </p:nvSpPr>
        <p:spPr>
          <a:xfrm>
            <a:off x="838200" y="6356350"/>
            <a:ext cx="2743200" cy="366713"/>
          </a:xfrm>
        </p:spPr>
        <p:txBody>
          <a:bodyPr lIns="91438" tIns="45719" rIns="91438" bIns="45719"/>
          <a:lstStyle>
            <a:lvl1pPr>
              <a:defRPr dirty="0"/>
            </a:lvl1pPr>
          </a:lstStyle>
          <a:p>
            <a:pPr>
              <a:defRPr/>
            </a:pPr>
            <a:endParaRPr lang="zh-CN" altLang="en-US"/>
          </a:p>
        </p:txBody>
      </p:sp>
      <p:sp>
        <p:nvSpPr>
          <p:cNvPr id="3" name="KSO_FT"/>
          <p:cNvSpPr>
            <a:spLocks noGrp="1"/>
          </p:cNvSpPr>
          <p:nvPr>
            <p:ph type="ftr" sz="quarter" idx="11"/>
          </p:nvPr>
        </p:nvSpPr>
        <p:spPr>
          <a:xfrm>
            <a:off x="4038600" y="6356350"/>
            <a:ext cx="4114800" cy="366713"/>
          </a:xfrm>
          <a:prstGeom prst="rect">
            <a:avLst/>
          </a:prstGeom>
        </p:spPr>
        <p:txBody>
          <a:bodyPr vert="horz" lIns="91438" tIns="45719" rIns="91438" bIns="45719"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4" name="KSO_FN"/>
          <p:cNvSpPr>
            <a:spLocks noGrp="1"/>
          </p:cNvSpPr>
          <p:nvPr>
            <p:ph type="sldNum" sz="quarter" idx="12"/>
          </p:nvPr>
        </p:nvSpPr>
        <p:spPr>
          <a:xfrm>
            <a:off x="8610600" y="6356350"/>
            <a:ext cx="2743200" cy="366713"/>
          </a:xfrm>
        </p:spPr>
        <p:txBody>
          <a:bodyPr wrap="square" lIns="91438" tIns="45719" rIns="91438" bIns="45719" numCol="1" anchor="t" anchorCtr="0" compatLnSpc="1"/>
          <a:lstStyle>
            <a:lvl1pPr fontAlgn="base">
              <a:spcBef>
                <a:spcPct val="0"/>
              </a:spcBef>
              <a:spcAft>
                <a:spcPct val="0"/>
              </a:spcAft>
              <a:defRPr>
                <a:solidFill>
                  <a:srgbClr val="898989"/>
                </a:solidFill>
              </a:defRPr>
            </a:lvl1pPr>
          </a:lstStyle>
          <a:p>
            <a:pPr>
              <a:defRPr/>
            </a:pPr>
            <a:fld id="{6693F5A9-9E86-4A21-A657-7DD86742C273}" type="slidenum">
              <a:rPr lang="zh-CN" altLang="en-US"/>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2025651" y="3406595"/>
            <a:ext cx="2174876" cy="2174876"/>
          </a:xfrm>
          <a:custGeom>
            <a:avLst/>
            <a:gdLst>
              <a:gd name="connsiteX0" fmla="*/ 1087438 w 2174876"/>
              <a:gd name="connsiteY0" fmla="*/ 0 h 2174876"/>
              <a:gd name="connsiteX1" fmla="*/ 2174876 w 2174876"/>
              <a:gd name="connsiteY1" fmla="*/ 1087438 h 2174876"/>
              <a:gd name="connsiteX2" fmla="*/ 1087438 w 2174876"/>
              <a:gd name="connsiteY2" fmla="*/ 2174876 h 2174876"/>
              <a:gd name="connsiteX3" fmla="*/ 0 w 2174876"/>
              <a:gd name="connsiteY3" fmla="*/ 1087438 h 2174876"/>
              <a:gd name="connsiteX4" fmla="*/ 1087438 w 2174876"/>
              <a:gd name="connsiteY4" fmla="*/ 0 h 2174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876" h="2174876">
                <a:moveTo>
                  <a:pt x="1087438" y="0"/>
                </a:moveTo>
                <a:cubicBezTo>
                  <a:pt x="1688013" y="0"/>
                  <a:pt x="2174876" y="486863"/>
                  <a:pt x="2174876" y="1087438"/>
                </a:cubicBezTo>
                <a:cubicBezTo>
                  <a:pt x="2174876" y="1688013"/>
                  <a:pt x="1688013" y="2174876"/>
                  <a:pt x="1087438" y="2174876"/>
                </a:cubicBezTo>
                <a:cubicBezTo>
                  <a:pt x="486863" y="2174876"/>
                  <a:pt x="0" y="1688013"/>
                  <a:pt x="0" y="1087438"/>
                </a:cubicBezTo>
                <a:cubicBezTo>
                  <a:pt x="0" y="486863"/>
                  <a:pt x="486863" y="0"/>
                  <a:pt x="1087438" y="0"/>
                </a:cubicBezTo>
                <a:close/>
              </a:path>
            </a:pathLst>
          </a:custGeom>
        </p:spPr>
        <p:txBody>
          <a:bodyPr>
            <a:noAutofit/>
          </a:bodyPr>
          <a:lstStyle/>
          <a:p>
            <a:pPr lvl="0"/>
            <a:endParaRPr lang="zh-CN" altLang="en-US" noProof="0"/>
          </a:p>
        </p:txBody>
      </p:sp>
      <p:sp>
        <p:nvSpPr>
          <p:cNvPr id="3" name="日期占位符 1"/>
          <p:cNvSpPr>
            <a:spLocks noGrp="1"/>
          </p:cNvSpPr>
          <p:nvPr>
            <p:ph type="dt" sz="half" idx="11"/>
          </p:nvPr>
        </p:nvSpPr>
        <p:spPr>
          <a:xfrm>
            <a:off x="609600" y="6356350"/>
            <a:ext cx="2844800" cy="366713"/>
          </a:xfrm>
        </p:spPr>
        <p:txBody>
          <a:bodyPr/>
          <a:lstStyle>
            <a:lvl1pPr>
              <a:defRPr/>
            </a:lvl1pPr>
          </a:lstStyle>
          <a:p>
            <a:pPr>
              <a:defRPr/>
            </a:pPr>
            <a:endParaRPr lang="zh-CN" altLang="en-US"/>
          </a:p>
        </p:txBody>
      </p:sp>
      <p:sp>
        <p:nvSpPr>
          <p:cNvPr id="4" name="页脚占位符 2"/>
          <p:cNvSpPr>
            <a:spLocks noGrp="1"/>
          </p:cNvSpPr>
          <p:nvPr>
            <p:ph type="ftr" sz="quarter" idx="12"/>
          </p:nvPr>
        </p:nvSpPr>
        <p:spPr>
          <a:xfrm>
            <a:off x="4165600" y="6356350"/>
            <a:ext cx="3860800" cy="36671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5" name="灯片编号占位符 3"/>
          <p:cNvSpPr>
            <a:spLocks noGrp="1"/>
          </p:cNvSpPr>
          <p:nvPr>
            <p:ph type="sldNum" sz="quarter" idx="13"/>
          </p:nvPr>
        </p:nvSpPr>
        <p:spPr>
          <a:xfrm>
            <a:off x="8737600" y="6356350"/>
            <a:ext cx="2844800" cy="366713"/>
          </a:xfrm>
        </p:spPr>
        <p:txBody>
          <a:bodyPr wrap="square" numCol="1" anchorCtr="0" compatLnSpc="1"/>
          <a:lstStyle>
            <a:lvl1pPr fontAlgn="base">
              <a:spcBef>
                <a:spcPct val="0"/>
              </a:spcBef>
              <a:spcAft>
                <a:spcPct val="0"/>
              </a:spcAft>
              <a:defRPr>
                <a:solidFill>
                  <a:srgbClr val="898989"/>
                </a:solidFill>
              </a:defRPr>
            </a:lvl1pPr>
          </a:lstStyle>
          <a:p>
            <a:pPr>
              <a:defRPr/>
            </a:pPr>
            <a:fld id="{6AC88193-6279-43CD-8B9E-160F4618ABB1}" type="slidenum">
              <a:rPr lang="zh-CN" altLang="en-US"/>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571461" y="1571612"/>
            <a:ext cx="10972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7F4D3F3-DADF-47D8-A738-726956C4D7AE}" type="datetime1">
              <a:rPr lang="zh-CN" altLang="en-US"/>
            </a:fld>
            <a:endParaRPr lang="zh-CN" altLang="en-US"/>
          </a:p>
        </p:txBody>
      </p:sp>
      <p:sp>
        <p:nvSpPr>
          <p:cNvPr id="6" name="灯片编号占位符 5"/>
          <p:cNvSpPr>
            <a:spLocks noGrp="1"/>
          </p:cNvSpPr>
          <p:nvPr>
            <p:ph type="sldNum" sz="quarter" idx="11"/>
          </p:nvPr>
        </p:nvSpPr>
        <p:spPr/>
        <p:txBody>
          <a:bodyPr/>
          <a:lstStyle>
            <a:lvl1pPr>
              <a:defRPr/>
            </a:lvl1pPr>
          </a:lstStyle>
          <a:p>
            <a:pPr>
              <a:defRPr/>
            </a:pPr>
            <a:fld id="{B27D0E51-1699-4D72-8793-3CC4523BF117}"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0454BC1F-49CF-4216-865B-36C7A5F81E56}" type="datetime1">
              <a:rPr lang="zh-CN" altLang="en-US"/>
            </a:fld>
            <a:endParaRPr lang="zh-CN" altLang="en-US"/>
          </a:p>
        </p:txBody>
      </p:sp>
      <p:sp>
        <p:nvSpPr>
          <p:cNvPr id="6" name="灯片编号占位符 5"/>
          <p:cNvSpPr>
            <a:spLocks noGrp="1"/>
          </p:cNvSpPr>
          <p:nvPr>
            <p:ph type="sldNum" sz="quarter" idx="11"/>
          </p:nvPr>
        </p:nvSpPr>
        <p:spPr/>
        <p:txBody>
          <a:bodyPr/>
          <a:lstStyle>
            <a:lvl1pPr>
              <a:defRPr/>
            </a:lvl1pPr>
          </a:lstStyle>
          <a:p>
            <a:pPr>
              <a:defRPr/>
            </a:pPr>
            <a:fld id="{361E9604-AA7D-4E6B-AF0A-32FD2F254ED6}"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5"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4"/>
          <p:cNvSpPr>
            <a:spLocks noGrp="1"/>
          </p:cNvSpPr>
          <p:nvPr>
            <p:ph type="dt" sz="half" idx="10"/>
          </p:nvPr>
        </p:nvSpPr>
        <p:spPr/>
        <p:txBody>
          <a:bodyPr/>
          <a:lstStyle>
            <a:lvl1pPr>
              <a:defRPr/>
            </a:lvl1pPr>
          </a:lstStyle>
          <a:p>
            <a:pPr>
              <a:defRPr/>
            </a:pPr>
            <a:fld id="{1758862D-41B4-4CAD-8F69-08A9B627D0A0}" type="datetime1">
              <a:rPr lang="zh-CN" altLang="en-US"/>
            </a:fld>
            <a:endParaRPr lang="zh-CN" altLang="en-US"/>
          </a:p>
        </p:txBody>
      </p:sp>
      <p:sp>
        <p:nvSpPr>
          <p:cNvPr id="7" name="灯片编号占位符 6"/>
          <p:cNvSpPr>
            <a:spLocks noGrp="1"/>
          </p:cNvSpPr>
          <p:nvPr>
            <p:ph type="sldNum" sz="quarter" idx="11"/>
          </p:nvPr>
        </p:nvSpPr>
        <p:spPr/>
        <p:txBody>
          <a:bodyPr/>
          <a:lstStyle>
            <a:lvl1pPr>
              <a:defRPr/>
            </a:lvl1pPr>
          </a:lstStyle>
          <a:p>
            <a:pPr>
              <a:defRPr/>
            </a:pPr>
            <a:fld id="{0A8A085E-9E40-4A7E-B24C-292796E1508E}"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7"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日期占位符 6"/>
          <p:cNvSpPr>
            <a:spLocks noGrp="1"/>
          </p:cNvSpPr>
          <p:nvPr>
            <p:ph type="dt" sz="half" idx="10"/>
          </p:nvPr>
        </p:nvSpPr>
        <p:spPr/>
        <p:txBody>
          <a:bodyPr/>
          <a:lstStyle>
            <a:lvl1pPr>
              <a:defRPr/>
            </a:lvl1pPr>
          </a:lstStyle>
          <a:p>
            <a:pPr>
              <a:defRPr/>
            </a:pPr>
            <a:fld id="{ADFEE635-83A8-4BA7-87CC-FC24DEC2C428}" type="datetime1">
              <a:rPr lang="zh-CN" altLang="en-US"/>
            </a:fld>
            <a:endParaRPr lang="zh-CN" altLang="en-US"/>
          </a:p>
        </p:txBody>
      </p:sp>
      <p:sp>
        <p:nvSpPr>
          <p:cNvPr id="9" name="灯片编号占位符 8"/>
          <p:cNvSpPr>
            <a:spLocks noGrp="1"/>
          </p:cNvSpPr>
          <p:nvPr>
            <p:ph type="sldNum" sz="quarter" idx="11"/>
          </p:nvPr>
        </p:nvSpPr>
        <p:spPr/>
        <p:txBody>
          <a:bodyPr/>
          <a:lstStyle>
            <a:lvl1pPr>
              <a:defRPr/>
            </a:lvl1pPr>
          </a:lstStyle>
          <a:p>
            <a:pPr>
              <a:defRPr/>
            </a:pPr>
            <a:fld id="{DF9803E5-2FF6-49E8-B885-7EBDE7DC7A7A}"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日期占位符 2"/>
          <p:cNvSpPr>
            <a:spLocks noGrp="1"/>
          </p:cNvSpPr>
          <p:nvPr>
            <p:ph type="dt" sz="half" idx="10"/>
          </p:nvPr>
        </p:nvSpPr>
        <p:spPr/>
        <p:txBody>
          <a:bodyPr/>
          <a:lstStyle>
            <a:lvl1pPr>
              <a:defRPr/>
            </a:lvl1pPr>
          </a:lstStyle>
          <a:p>
            <a:pPr>
              <a:defRPr/>
            </a:pPr>
            <a:fld id="{4FE122F1-C941-4F9D-B8C3-D7F8AA61B56A}" type="datetime1">
              <a:rPr lang="zh-CN" altLang="en-US"/>
            </a:fld>
            <a:endParaRPr lang="zh-CN" altLang="en-US"/>
          </a:p>
        </p:txBody>
      </p:sp>
      <p:sp>
        <p:nvSpPr>
          <p:cNvPr id="5" name="灯片编号占位符 4"/>
          <p:cNvSpPr>
            <a:spLocks noGrp="1"/>
          </p:cNvSpPr>
          <p:nvPr>
            <p:ph type="sldNum" sz="quarter" idx="11"/>
          </p:nvPr>
        </p:nvSpPr>
        <p:spPr/>
        <p:txBody>
          <a:bodyPr/>
          <a:lstStyle>
            <a:lvl1pPr>
              <a:defRPr/>
            </a:lvl1pPr>
          </a:lstStyle>
          <a:p>
            <a:pPr>
              <a:defRPr/>
            </a:pPr>
            <a:fld id="{E6378D3D-A9B5-4DC7-9026-BE0B06B79A60}"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3" name="日期占位符 1"/>
          <p:cNvSpPr>
            <a:spLocks noGrp="1"/>
          </p:cNvSpPr>
          <p:nvPr>
            <p:ph type="dt" sz="half" idx="10"/>
          </p:nvPr>
        </p:nvSpPr>
        <p:spPr/>
        <p:txBody>
          <a:bodyPr/>
          <a:lstStyle>
            <a:lvl1pPr>
              <a:defRPr/>
            </a:lvl1pPr>
          </a:lstStyle>
          <a:p>
            <a:pPr>
              <a:defRPr/>
            </a:pPr>
            <a:fld id="{2FB68ECE-7514-41E5-B2E2-E8071DA3FFE4}" type="datetime1">
              <a:rPr lang="zh-CN" altLang="en-US"/>
            </a:fld>
            <a:endParaRPr lang="zh-CN" altLang="en-US"/>
          </a:p>
        </p:txBody>
      </p:sp>
      <p:sp>
        <p:nvSpPr>
          <p:cNvPr id="4" name="灯片编号占位符 3"/>
          <p:cNvSpPr>
            <a:spLocks noGrp="1"/>
          </p:cNvSpPr>
          <p:nvPr>
            <p:ph type="sldNum" sz="quarter" idx="11"/>
          </p:nvPr>
        </p:nvSpPr>
        <p:spPr/>
        <p:txBody>
          <a:bodyPr/>
          <a:lstStyle>
            <a:lvl1pPr>
              <a:defRPr/>
            </a:lvl1pPr>
          </a:lstStyle>
          <a:p>
            <a:pPr>
              <a:defRPr/>
            </a:pPr>
            <a:fld id="{68D09087-645D-402B-BFEB-7CFD4D71E7E5}"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5"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6" name="日期占位符 4"/>
          <p:cNvSpPr>
            <a:spLocks noGrp="1"/>
          </p:cNvSpPr>
          <p:nvPr>
            <p:ph type="dt" sz="half" idx="10"/>
          </p:nvPr>
        </p:nvSpPr>
        <p:spPr/>
        <p:txBody>
          <a:bodyPr/>
          <a:lstStyle>
            <a:lvl1pPr>
              <a:defRPr/>
            </a:lvl1pPr>
          </a:lstStyle>
          <a:p>
            <a:pPr>
              <a:defRPr/>
            </a:pPr>
            <a:fld id="{34D4FE27-1390-4705-8C24-407101C20798}" type="datetime1">
              <a:rPr lang="zh-CN" altLang="en-US"/>
            </a:fld>
            <a:endParaRPr lang="zh-CN" altLang="en-US"/>
          </a:p>
        </p:txBody>
      </p:sp>
      <p:sp>
        <p:nvSpPr>
          <p:cNvPr id="7" name="灯片编号占位符 6"/>
          <p:cNvSpPr>
            <a:spLocks noGrp="1"/>
          </p:cNvSpPr>
          <p:nvPr>
            <p:ph type="sldNum" sz="quarter" idx="11"/>
          </p:nvPr>
        </p:nvSpPr>
        <p:spPr/>
        <p:txBody>
          <a:bodyPr/>
          <a:lstStyle>
            <a:lvl1pPr>
              <a:defRPr/>
            </a:lvl1pPr>
          </a:lstStyle>
          <a:p>
            <a:pPr>
              <a:defRPr/>
            </a:pPr>
            <a:fld id="{3D2ED429-FE5E-4C39-A0B6-81AA52BF68B0}"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5" name="Picture 2" descr="C:\Users\RonghuaX\Desktop\成都七中副本.png"/>
          <p:cNvPicPr>
            <a:picLocks noChangeAspect="1" noChangeArrowheads="1"/>
          </p:cNvPicPr>
          <p:nvPr userDrawn="1"/>
        </p:nvPicPr>
        <p:blipFill>
          <a:blip r:embed="rId2"/>
          <a:srcRect/>
          <a:stretch>
            <a:fillRect/>
          </a:stretch>
        </p:blipFill>
        <p:spPr bwMode="auto">
          <a:xfrm>
            <a:off x="9482138" y="5961063"/>
            <a:ext cx="2519362" cy="754062"/>
          </a:xfrm>
          <a:prstGeom prst="rect">
            <a:avLst/>
          </a:prstGeom>
          <a:noFill/>
          <a:ln w="9525">
            <a:noFill/>
            <a:miter lim="800000"/>
            <a:headEnd/>
            <a:tailEnd/>
          </a:ln>
        </p:spPr>
      </p:pic>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6" name="日期占位符 4"/>
          <p:cNvSpPr>
            <a:spLocks noGrp="1"/>
          </p:cNvSpPr>
          <p:nvPr>
            <p:ph type="dt" sz="half" idx="10"/>
          </p:nvPr>
        </p:nvSpPr>
        <p:spPr/>
        <p:txBody>
          <a:bodyPr/>
          <a:lstStyle>
            <a:lvl1pPr>
              <a:defRPr/>
            </a:lvl1pPr>
          </a:lstStyle>
          <a:p>
            <a:pPr>
              <a:defRPr/>
            </a:pPr>
            <a:fld id="{5EB03C6E-272C-4426-9B68-35A14E1063D9}" type="datetime1">
              <a:rPr lang="zh-CN" altLang="en-US"/>
            </a:fld>
            <a:endParaRPr lang="zh-CN" altLang="en-US"/>
          </a:p>
        </p:txBody>
      </p:sp>
      <p:sp>
        <p:nvSpPr>
          <p:cNvPr id="7" name="灯片编号占位符 6"/>
          <p:cNvSpPr>
            <a:spLocks noGrp="1"/>
          </p:cNvSpPr>
          <p:nvPr>
            <p:ph type="sldNum" sz="quarter" idx="11"/>
          </p:nvPr>
        </p:nvSpPr>
        <p:spPr/>
        <p:txBody>
          <a:bodyPr/>
          <a:lstStyle>
            <a:lvl1pPr>
              <a:defRPr/>
            </a:lvl1pPr>
          </a:lstStyle>
          <a:p>
            <a:pPr>
              <a:defRPr/>
            </a:pPr>
            <a:fld id="{C7DCBA55-0C59-4F7B-8F9F-CC984DECA230}"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1027" name="文本占位符 2"/>
          <p:cNvSpPr>
            <a:spLocks noGrp="1"/>
          </p:cNvSpPr>
          <p:nvPr>
            <p:ph type="body" idx="1"/>
          </p:nvPr>
        </p:nvSpPr>
        <p:spPr bwMode="auto">
          <a:xfrm>
            <a:off x="609600" y="1600200"/>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F14AA982-BE9A-4953-8778-016847C05C1D}" type="datetime1">
              <a:rPr lang="zh-CN" altLang="en-US"/>
            </a:fld>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A129DE8-D7B6-44E6-AA08-CEE9A299FBA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4400" b="1" kern="120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j-lt"/>
          <a:ea typeface="+mj-ea"/>
          <a:cs typeface="+mj-cs"/>
        </a:defRPr>
      </a:lvl1pPr>
      <a:lvl2pPr algn="ctr" rtl="0" eaLnBrk="0" fontAlgn="base" hangingPunct="0">
        <a:spcBef>
          <a:spcPct val="0"/>
        </a:spcBef>
        <a:spcAft>
          <a:spcPct val="0"/>
        </a:spcAft>
        <a:defRPr sz="4400" b="1">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b="1">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b="1">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b="1">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b="1">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b="1">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b="1">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b="1">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image" Target="../media/image1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image" Target="../media/image1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0.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矩形 1"/>
          <p:cNvSpPr>
            <a:spLocks noChangeArrowheads="1"/>
          </p:cNvSpPr>
          <p:nvPr/>
        </p:nvSpPr>
        <p:spPr bwMode="auto">
          <a:xfrm>
            <a:off x="695325" y="1916113"/>
            <a:ext cx="10620375" cy="2861310"/>
          </a:xfrm>
          <a:prstGeom prst="rect">
            <a:avLst/>
          </a:prstGeom>
          <a:noFill/>
          <a:ln w="9525">
            <a:noFill/>
            <a:miter lim="800000"/>
          </a:ln>
        </p:spPr>
        <p:txBody>
          <a:bodyPr>
            <a:spAutoFit/>
          </a:bodyPr>
          <a:lstStyle/>
          <a:p>
            <a:pPr algn="ctr" eaLnBrk="0" hangingPunct="0"/>
            <a:r>
              <a:rPr lang="en-US" altLang="zh-CN" sz="4800" b="1">
                <a:solidFill>
                  <a:srgbClr val="FF0000"/>
                </a:solidFill>
                <a:latin typeface="楷体" panose="02010609060101010101" pitchFamily="49" charset="-122"/>
                <a:ea typeface="楷体" panose="02010609060101010101" pitchFamily="49" charset="-122"/>
                <a:sym typeface="+mn-ea"/>
              </a:rPr>
              <a:t>2020</a:t>
            </a:r>
            <a:r>
              <a:rPr lang="zh-CN" altLang="en-US" sz="4800" b="1">
                <a:solidFill>
                  <a:srgbClr val="FF0000"/>
                </a:solidFill>
                <a:latin typeface="楷体" panose="02010609060101010101" pitchFamily="49" charset="-122"/>
                <a:ea typeface="楷体" panose="02010609060101010101" pitchFamily="49" charset="-122"/>
                <a:sym typeface="+mn-ea"/>
              </a:rPr>
              <a:t>届</a:t>
            </a:r>
            <a:r>
              <a:rPr lang="zh-CN" altLang="zh-CN" sz="4800" b="1">
                <a:solidFill>
                  <a:srgbClr val="FF0000"/>
                </a:solidFill>
                <a:latin typeface="楷体" panose="02010609060101010101" pitchFamily="49" charset="-122"/>
                <a:ea typeface="楷体" panose="02010609060101010101" pitchFamily="49" charset="-122"/>
                <a:sym typeface="+mn-ea"/>
              </a:rPr>
              <a:t>高考生物二轮复习</a:t>
            </a:r>
            <a:endParaRPr lang="zh-CN" altLang="en-US" sz="4800" b="1">
              <a:solidFill>
                <a:srgbClr val="FF0000"/>
              </a:solidFill>
              <a:latin typeface="楷体" panose="02010609060101010101" pitchFamily="49" charset="-122"/>
              <a:ea typeface="楷体" panose="02010609060101010101" pitchFamily="49" charset="-122"/>
              <a:sym typeface="+mn-ea"/>
            </a:endParaRPr>
          </a:p>
          <a:p>
            <a:pPr algn="ctr" eaLnBrk="0" hangingPunct="0"/>
            <a:r>
              <a:rPr lang="zh-CN" altLang="en-US" sz="4800" b="1">
                <a:solidFill>
                  <a:srgbClr val="FF0000"/>
                </a:solidFill>
                <a:latin typeface="楷体" panose="02010609060101010101" pitchFamily="49" charset="-122"/>
                <a:ea typeface="楷体" panose="02010609060101010101" pitchFamily="49" charset="-122"/>
                <a:sym typeface="+mn-ea"/>
              </a:rPr>
              <a:t>备考</a:t>
            </a:r>
            <a:r>
              <a:rPr lang="zh-CN" altLang="zh-CN" sz="4800" b="1">
                <a:solidFill>
                  <a:srgbClr val="FF0000"/>
                </a:solidFill>
                <a:latin typeface="楷体" panose="02010609060101010101" pitchFamily="49" charset="-122"/>
                <a:ea typeface="楷体" panose="02010609060101010101" pitchFamily="49" charset="-122"/>
                <a:sym typeface="+mn-ea"/>
              </a:rPr>
              <a:t>总结</a:t>
            </a:r>
            <a:endParaRPr lang="zh-CN" altLang="zh-CN" sz="4800" b="1">
              <a:solidFill>
                <a:srgbClr val="FF0000"/>
              </a:solidFill>
              <a:latin typeface="楷体" panose="02010609060101010101" pitchFamily="49" charset="-122"/>
              <a:ea typeface="楷体" panose="02010609060101010101" pitchFamily="49" charset="-122"/>
              <a:sym typeface="+mn-ea"/>
            </a:endParaRPr>
          </a:p>
          <a:p>
            <a:pPr algn="ctr" eaLnBrk="0" hangingPunct="0"/>
            <a:r>
              <a:rPr lang="en-US" altLang="zh-CN" sz="4400" b="1">
                <a:solidFill>
                  <a:srgbClr val="3A0000"/>
                </a:solidFill>
                <a:latin typeface="楷体" panose="02010609060101010101" pitchFamily="49" charset="-122"/>
                <a:ea typeface="楷体" panose="02010609060101010101" pitchFamily="49" charset="-122"/>
                <a:sym typeface="+mn-ea"/>
              </a:rPr>
              <a:t>  </a:t>
            </a:r>
            <a:r>
              <a:rPr lang="en-US" altLang="zh-CN" sz="4400" b="1">
                <a:solidFill>
                  <a:srgbClr val="FF0000"/>
                </a:solidFill>
                <a:latin typeface="楷体" panose="02010609060101010101" pitchFamily="49" charset="-122"/>
                <a:ea typeface="楷体" panose="02010609060101010101" pitchFamily="49" charset="-122"/>
              </a:rPr>
              <a:t>           </a:t>
            </a:r>
            <a:endParaRPr lang="en-US" altLang="zh-CN" sz="4400" b="1">
              <a:solidFill>
                <a:srgbClr val="FF0000"/>
              </a:solidFill>
              <a:latin typeface="楷体" panose="02010609060101010101" pitchFamily="49" charset="-122"/>
              <a:ea typeface="楷体" panose="02010609060101010101" pitchFamily="49" charset="-122"/>
            </a:endParaRPr>
          </a:p>
          <a:p>
            <a:pPr algn="ctr"/>
            <a:r>
              <a:rPr lang="zh-CN" altLang="zh-CN" sz="4000" b="1">
                <a:latin typeface="楷体" panose="02010609060101010101" pitchFamily="49" charset="-122"/>
                <a:ea typeface="楷体" panose="02010609060101010101" pitchFamily="49" charset="-122"/>
              </a:rPr>
              <a:t>高三生物备课组</a:t>
            </a:r>
            <a:endParaRPr lang="zh-CN" altLang="zh-CN" sz="4000" b="1">
              <a:latin typeface="楷体" panose="02010609060101010101" pitchFamily="49" charset="-122"/>
              <a:ea typeface="楷体" panose="02010609060101010101" pitchFamily="49" charset="-122"/>
            </a:endParaRPr>
          </a:p>
        </p:txBody>
      </p:sp>
      <p:pic>
        <p:nvPicPr>
          <p:cNvPr id="15362"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5363"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5367" name="Picture 7"/>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5365" name="WordArt 5"/>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5368"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5369"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5370" name="Picture 10"/>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5371" name="WordArt 11"/>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矩形 1"/>
          <p:cNvSpPr>
            <a:spLocks noChangeArrowheads="1"/>
          </p:cNvSpPr>
          <p:nvPr/>
        </p:nvSpPr>
        <p:spPr bwMode="auto">
          <a:xfrm>
            <a:off x="192088" y="981075"/>
            <a:ext cx="9432925"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三、给</a:t>
            </a:r>
            <a:r>
              <a:rPr lang="en-US" altLang="zh-CN" sz="4000" b="1">
                <a:latin typeface="楷体" panose="02010609060101010101" pitchFamily="49" charset="-122"/>
                <a:ea typeface="楷体" panose="02010609060101010101" pitchFamily="49" charset="-122"/>
              </a:rPr>
              <a:t>2021</a:t>
            </a:r>
            <a:r>
              <a:rPr lang="zh-CN" altLang="en-US" sz="4000" b="1">
                <a:latin typeface="楷体" panose="02010609060101010101" pitchFamily="49" charset="-122"/>
                <a:ea typeface="楷体" panose="02010609060101010101" pitchFamily="49" charset="-122"/>
              </a:rPr>
              <a:t>届高三生物备考的建议</a:t>
            </a:r>
            <a:endParaRPr lang="zh-CN" altLang="zh-CN" sz="4000" b="1">
              <a:latin typeface="楷体" panose="02010609060101010101" pitchFamily="49" charset="-122"/>
              <a:ea typeface="楷体" panose="02010609060101010101" pitchFamily="49" charset="-122"/>
            </a:endParaRPr>
          </a:p>
        </p:txBody>
      </p:sp>
      <p:pic>
        <p:nvPicPr>
          <p:cNvPr id="14336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6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33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7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346" name="文本框 3"/>
          <p:cNvSpPr txBox="1"/>
          <p:nvPr/>
        </p:nvSpPr>
        <p:spPr>
          <a:xfrm>
            <a:off x="922019" y="2237105"/>
            <a:ext cx="11008361" cy="460375"/>
          </a:xfrm>
          <a:prstGeom prst="rect">
            <a:avLst/>
          </a:prstGeom>
          <a:ln w="12700">
            <a:miter lim="400000"/>
          </a:ln>
        </p:spPr>
        <p:txBody>
          <a:bodyPr lIns="45719" rIns="45719">
            <a:spAutoFit/>
          </a:bodyPr>
          <a:p>
            <a:pPr>
              <a:defRPr sz="3200" b="1">
                <a:solidFill>
                  <a:srgbClr val="031FEF"/>
                </a:solidFill>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（1）熟悉并掌握考纲所列实验的原理和步骤</a:t>
            </a:r>
            <a:endPar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7" name="文本框 3"/>
          <p:cNvSpPr txBox="1"/>
          <p:nvPr/>
        </p:nvSpPr>
        <p:spPr>
          <a:xfrm>
            <a:off x="922019" y="3145155"/>
            <a:ext cx="10453794" cy="460375"/>
          </a:xfrm>
          <a:prstGeom prst="rect">
            <a:avLst/>
          </a:prstGeom>
          <a:ln w="12700">
            <a:miter lim="400000"/>
          </a:ln>
        </p:spPr>
        <p:txBody>
          <a:bodyPr lIns="45719" rIns="45719">
            <a:spAutoFit/>
          </a:bodyPr>
          <a:p>
            <a:pPr>
              <a:defRPr sz="3200" b="1">
                <a:solidFill>
                  <a:srgbClr val="031FEF"/>
                </a:solidFill>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（2）领会并运用经典科学史实验的方法和技能</a:t>
            </a:r>
            <a:endPar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8" name="文本框 3"/>
          <p:cNvSpPr txBox="1"/>
          <p:nvPr/>
        </p:nvSpPr>
        <p:spPr>
          <a:xfrm>
            <a:off x="922019" y="4959138"/>
            <a:ext cx="11008361" cy="460375"/>
          </a:xfrm>
          <a:prstGeom prst="rect">
            <a:avLst/>
          </a:prstGeom>
          <a:ln w="12700">
            <a:miter lim="400000"/>
          </a:ln>
        </p:spPr>
        <p:txBody>
          <a:bodyPr lIns="45719" rIns="45719">
            <a:spAutoFit/>
          </a:bodyPr>
          <a:p>
            <a:pPr>
              <a:defRPr sz="3200" b="1">
                <a:solidFill>
                  <a:srgbClr val="031FEF"/>
                </a:solidFill>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（4）掌握实验题</a:t>
            </a:r>
            <a:r>
              <a:rPr 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答题模板和技巧</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并加强练习</a:t>
            </a:r>
            <a:endPar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9" name="文本框 3"/>
          <p:cNvSpPr txBox="1"/>
          <p:nvPr/>
        </p:nvSpPr>
        <p:spPr>
          <a:xfrm>
            <a:off x="922019" y="4068021"/>
            <a:ext cx="10453794" cy="460375"/>
          </a:xfrm>
          <a:prstGeom prst="rect">
            <a:avLst/>
          </a:prstGeom>
          <a:ln w="12700">
            <a:miter lim="400000"/>
          </a:ln>
        </p:spPr>
        <p:txBody>
          <a:bodyPr lIns="45719" rIns="45719">
            <a:spAutoFit/>
          </a:bodyPr>
          <a:p>
            <a:pPr>
              <a:defRPr sz="3200" b="1">
                <a:solidFill>
                  <a:srgbClr val="031FEF"/>
                </a:solidFill>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（3）复习遗传实验时不要脱离教材的核心概念</a:t>
            </a:r>
            <a:endPar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0" name="文本框 1"/>
          <p:cNvSpPr txBox="1"/>
          <p:nvPr/>
        </p:nvSpPr>
        <p:spPr>
          <a:xfrm>
            <a:off x="805179" y="1687830"/>
            <a:ext cx="7125336" cy="521970"/>
          </a:xfrm>
          <a:prstGeom prst="rect">
            <a:avLst/>
          </a:prstGeom>
          <a:solidFill>
            <a:srgbClr val="FFFFFF"/>
          </a:solidFill>
          <a:ln w="12700">
            <a:miter lim="400000"/>
          </a:ln>
        </p:spPr>
        <p:txBody>
          <a:bodyPr lIns="45719" rIns="45719">
            <a:spAutoFit/>
          </a:bodyPr>
          <a:p>
            <a:pPr algn="l">
              <a:defRPr sz="36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800"/>
              <a:t>3.重视实验探究、强化目的原理</a:t>
            </a:r>
            <a:endParaRPr sz="2800"/>
          </a:p>
        </p:txBody>
      </p:sp>
    </p:spTree>
  </p:cSld>
  <p:clrMapOvr>
    <a:masterClrMapping/>
  </p:clrMapOvr>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el">
                                    <p:tmAbs val="0"/>
                                  </p:iterate>
                                  <p:childTnLst>
                                    <p:set>
                                      <p:cBhvr>
                                        <p:cTn id="6" dur="indefinite" fill="hold"/>
                                        <p:tgtEl>
                                          <p:spTgt spid="346"/>
                                        </p:tgtEl>
                                        <p:attrNameLst>
                                          <p:attrName>style.visibility</p:attrName>
                                        </p:attrNameLst>
                                      </p:cBhvr>
                                      <p:to>
                                        <p:strVal val="visible"/>
                                      </p:to>
                                    </p:set>
                                    <p:anim calcmode="lin" valueType="num">
                                      <p:cBhvr>
                                        <p:cTn id="7" dur="500" fill="hold"/>
                                        <p:tgtEl>
                                          <p:spTgt spid="346"/>
                                        </p:tgtEl>
                                        <p:attrNameLst>
                                          <p:attrName>ppt_x</p:attrName>
                                        </p:attrNameLst>
                                      </p:cBhvr>
                                      <p:tavLst>
                                        <p:tav tm="0">
                                          <p:val>
                                            <p:strVal val="#ppt_x"/>
                                          </p:val>
                                        </p:tav>
                                        <p:tav tm="100000">
                                          <p:val>
                                            <p:strVal val="#ppt_x"/>
                                          </p:val>
                                        </p:tav>
                                      </p:tavLst>
                                    </p:anim>
                                    <p:anim calcmode="lin" valueType="num">
                                      <p:cBhvr>
                                        <p:cTn id="8" dur="500" fill="hold"/>
                                        <p:tgtEl>
                                          <p:spTgt spid="3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type="el">
                                    <p:tmAbs val="0"/>
                                  </p:iterate>
                                  <p:childTnLst>
                                    <p:set>
                                      <p:cBhvr>
                                        <p:cTn id="11" dur="indefinite" fill="hold"/>
                                        <p:tgtEl>
                                          <p:spTgt spid="347"/>
                                        </p:tgtEl>
                                        <p:attrNameLst>
                                          <p:attrName>style.visibility</p:attrName>
                                        </p:attrNameLst>
                                      </p:cBhvr>
                                      <p:to>
                                        <p:strVal val="visible"/>
                                      </p:to>
                                    </p:set>
                                    <p:anim calcmode="lin" valueType="num">
                                      <p:cBhvr>
                                        <p:cTn id="12" dur="500" fill="hold"/>
                                        <p:tgtEl>
                                          <p:spTgt spid="347"/>
                                        </p:tgtEl>
                                        <p:attrNameLst>
                                          <p:attrName>ppt_x</p:attrName>
                                        </p:attrNameLst>
                                      </p:cBhvr>
                                      <p:tavLst>
                                        <p:tav tm="0">
                                          <p:val>
                                            <p:strVal val="#ppt_x"/>
                                          </p:val>
                                        </p:tav>
                                        <p:tav tm="100000">
                                          <p:val>
                                            <p:strVal val="#ppt_x"/>
                                          </p:val>
                                        </p:tav>
                                      </p:tavLst>
                                    </p:anim>
                                    <p:anim calcmode="lin" valueType="num">
                                      <p:cBhvr>
                                        <p:cTn id="13" dur="500" fill="hold"/>
                                        <p:tgtEl>
                                          <p:spTgt spid="34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3" nodeType="afterEffect">
                                  <p:stCondLst>
                                    <p:cond delay="0"/>
                                  </p:stCondLst>
                                  <p:iterate type="el">
                                    <p:tmAbs val="0"/>
                                  </p:iterate>
                                  <p:childTnLst>
                                    <p:set>
                                      <p:cBhvr>
                                        <p:cTn id="16" dur="indefinite" fill="hold"/>
                                        <p:tgtEl>
                                          <p:spTgt spid="349"/>
                                        </p:tgtEl>
                                        <p:attrNameLst>
                                          <p:attrName>style.visibility</p:attrName>
                                        </p:attrNameLst>
                                      </p:cBhvr>
                                      <p:to>
                                        <p:strVal val="visible"/>
                                      </p:to>
                                    </p:set>
                                    <p:anim calcmode="lin" valueType="num">
                                      <p:cBhvr>
                                        <p:cTn id="17" dur="500" fill="hold"/>
                                        <p:tgtEl>
                                          <p:spTgt spid="349"/>
                                        </p:tgtEl>
                                        <p:attrNameLst>
                                          <p:attrName>ppt_x</p:attrName>
                                        </p:attrNameLst>
                                      </p:cBhvr>
                                      <p:tavLst>
                                        <p:tav tm="0">
                                          <p:val>
                                            <p:strVal val="#ppt_x"/>
                                          </p:val>
                                        </p:tav>
                                        <p:tav tm="100000">
                                          <p:val>
                                            <p:strVal val="#ppt_x"/>
                                          </p:val>
                                        </p:tav>
                                      </p:tavLst>
                                    </p:anim>
                                    <p:anim calcmode="lin" valueType="num">
                                      <p:cBhvr>
                                        <p:cTn id="18" dur="500" fill="hold"/>
                                        <p:tgtEl>
                                          <p:spTgt spid="34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4" nodeType="afterEffect">
                                  <p:stCondLst>
                                    <p:cond delay="0"/>
                                  </p:stCondLst>
                                  <p:iterate type="el">
                                    <p:tmAbs val="0"/>
                                  </p:iterate>
                                  <p:childTnLst>
                                    <p:set>
                                      <p:cBhvr>
                                        <p:cTn id="21" dur="indefinite" fill="hold"/>
                                        <p:tgtEl>
                                          <p:spTgt spid="348"/>
                                        </p:tgtEl>
                                        <p:attrNameLst>
                                          <p:attrName>style.visibility</p:attrName>
                                        </p:attrNameLst>
                                      </p:cBhvr>
                                      <p:to>
                                        <p:strVal val="visible"/>
                                      </p:to>
                                    </p:set>
                                    <p:anim calcmode="lin" valueType="num">
                                      <p:cBhvr>
                                        <p:cTn id="22" dur="500" fill="hold"/>
                                        <p:tgtEl>
                                          <p:spTgt spid="348"/>
                                        </p:tgtEl>
                                        <p:attrNameLst>
                                          <p:attrName>ppt_x</p:attrName>
                                        </p:attrNameLst>
                                      </p:cBhvr>
                                      <p:tavLst>
                                        <p:tav tm="0">
                                          <p:val>
                                            <p:strVal val="#ppt_x"/>
                                          </p:val>
                                        </p:tav>
                                        <p:tav tm="100000">
                                          <p:val>
                                            <p:strVal val="#ppt_x"/>
                                          </p:val>
                                        </p:tav>
                                      </p:tavLst>
                                    </p:anim>
                                    <p:anim calcmode="lin" valueType="num">
                                      <p:cBhvr>
                                        <p:cTn id="23"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spid="349" grpId="3" animBg="1" advAuto="0"/>
      <p:bldP spid="346" grpId="1" animBg="1" advAuto="0"/>
      <p:bldP spid="347" grpId="2" animBg="1" advAuto="0"/>
      <p:bldP spid="348"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矩形 1"/>
          <p:cNvSpPr>
            <a:spLocks noChangeArrowheads="1"/>
          </p:cNvSpPr>
          <p:nvPr/>
        </p:nvSpPr>
        <p:spPr bwMode="auto">
          <a:xfrm>
            <a:off x="192088" y="981075"/>
            <a:ext cx="9432925"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三、给</a:t>
            </a:r>
            <a:r>
              <a:rPr lang="en-US" altLang="zh-CN" sz="4000" b="1">
                <a:latin typeface="楷体" panose="02010609060101010101" pitchFamily="49" charset="-122"/>
                <a:ea typeface="楷体" panose="02010609060101010101" pitchFamily="49" charset="-122"/>
              </a:rPr>
              <a:t>2021</a:t>
            </a:r>
            <a:r>
              <a:rPr lang="zh-CN" altLang="en-US" sz="4000" b="1">
                <a:latin typeface="楷体" panose="02010609060101010101" pitchFamily="49" charset="-122"/>
                <a:ea typeface="楷体" panose="02010609060101010101" pitchFamily="49" charset="-122"/>
              </a:rPr>
              <a:t>届高三生物备考的建议</a:t>
            </a:r>
            <a:endParaRPr lang="zh-CN" altLang="zh-CN" sz="4000" b="1">
              <a:latin typeface="楷体" panose="02010609060101010101" pitchFamily="49" charset="-122"/>
              <a:ea typeface="楷体" panose="02010609060101010101" pitchFamily="49" charset="-122"/>
            </a:endParaRPr>
          </a:p>
        </p:txBody>
      </p:sp>
      <p:pic>
        <p:nvPicPr>
          <p:cNvPr id="14336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6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33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7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87047" name="文本框 1"/>
          <p:cNvSpPr txBox="1">
            <a:spLocks noChangeArrowheads="1"/>
          </p:cNvSpPr>
          <p:nvPr/>
        </p:nvSpPr>
        <p:spPr bwMode="auto">
          <a:xfrm>
            <a:off x="557530" y="1609725"/>
            <a:ext cx="7124700" cy="521970"/>
          </a:xfrm>
          <a:prstGeom prst="rect">
            <a:avLst/>
          </a:prstGeom>
          <a:solidFill>
            <a:schemeClr val="bg1"/>
          </a:solidFill>
          <a:ln w="9525">
            <a:noFill/>
            <a:miter lim="800000"/>
          </a:ln>
        </p:spPr>
        <p:txBody>
          <a:bodyPr>
            <a:spAutoFit/>
          </a:bodyPr>
          <a:p>
            <a:pPr algn="l"/>
            <a:r>
              <a:rPr lang="en-US" altLang="zh-CN" sz="2800" b="1">
                <a:latin typeface="楷体" panose="02010609060101010101" pitchFamily="49" charset="-122"/>
                <a:ea typeface="楷体" panose="02010609060101010101" pitchFamily="49" charset="-122"/>
              </a:rPr>
              <a:t>4.</a:t>
            </a:r>
            <a:r>
              <a:rPr lang="zh-CN" altLang="en-US" sz="2800" b="1">
                <a:latin typeface="楷体" panose="02010609060101010101" pitchFamily="49" charset="-122"/>
                <a:ea typeface="楷体" panose="02010609060101010101" pitchFamily="49" charset="-122"/>
              </a:rPr>
              <a:t>注重思维训练，提升核心素养</a:t>
            </a:r>
            <a:endParaRPr lang="zh-CN" altLang="en-US" sz="2800" b="1">
              <a:latin typeface="楷体" panose="02010609060101010101" pitchFamily="49" charset="-122"/>
              <a:ea typeface="楷体" panose="02010609060101010101" pitchFamily="49" charset="-122"/>
            </a:endParaRPr>
          </a:p>
        </p:txBody>
      </p:sp>
      <p:sp>
        <p:nvSpPr>
          <p:cNvPr id="172034" name="文本占位符 32770"/>
          <p:cNvSpPr>
            <a:spLocks noGrp="1" noChangeArrowheads="1"/>
          </p:cNvSpPr>
          <p:nvPr/>
        </p:nvSpPr>
        <p:spPr>
          <a:xfrm>
            <a:off x="948055" y="2262505"/>
            <a:ext cx="8004810" cy="29146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defRPr/>
            </a:pP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在教材中整理关键</a:t>
            </a:r>
            <a:r>
              <a:rPr lang="zh-CN" altLang="en-US" sz="2400" b="1" dirty="0" smtClean="0">
                <a:solidFill>
                  <a:srgbClr val="FF0000"/>
                </a:solidFill>
                <a:latin typeface="微软雅黑" panose="020B0503020204020204" pitchFamily="34" charset="-122"/>
                <a:ea typeface="微软雅黑" panose="020B0503020204020204" pitchFamily="34" charset="-122"/>
              </a:rPr>
              <a:t>语句</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rPr>
              <a:t>生物学概念、过程</a:t>
            </a:r>
            <a:endParaRPr lang="zh-CN" altLang="en-US" sz="2400" b="1" dirty="0" smtClean="0">
              <a:solidFill>
                <a:srgbClr val="FF0000"/>
              </a:solidFill>
              <a:latin typeface="微软雅黑" panose="020B0503020204020204" pitchFamily="34" charset="-122"/>
              <a:ea typeface="微软雅黑" panose="020B0503020204020204" pitchFamily="34" charset="-122"/>
            </a:endParaRPr>
          </a:p>
          <a:p>
            <a:pPr marL="0" indent="0">
              <a:lnSpc>
                <a:spcPct val="150000"/>
              </a:lnSpc>
              <a:buFont typeface="Arial" panose="020B0604020202020204" pitchFamily="34" charset="0"/>
              <a:buNone/>
              <a:defRPr/>
            </a:pP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在课堂中培养语言表达能力</a:t>
            </a:r>
            <a:r>
              <a:rPr lang="en-US" altLang="zh-CN"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分组讨论、分享思路</a:t>
            </a:r>
            <a:endParaRPr lang="zh-CN" altLang="en-US" sz="2400" b="1" dirty="0" smtClean="0">
              <a:solidFill>
                <a:srgbClr val="FF0000"/>
              </a:solidFill>
              <a:latin typeface="微软雅黑" panose="020B0503020204020204" pitchFamily="34" charset="-122"/>
              <a:ea typeface="微软雅黑" panose="020B0503020204020204" pitchFamily="34" charset="-122"/>
            </a:endParaRPr>
          </a:p>
          <a:p>
            <a:pPr marL="0" indent="0">
              <a:lnSpc>
                <a:spcPct val="150000"/>
              </a:lnSpc>
              <a:buFont typeface="Arial" panose="020B0604020202020204" pitchFamily="34" charset="0"/>
              <a:buNone/>
              <a:defRPr/>
            </a:pP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在做题中培养文字表达能力</a:t>
            </a:r>
            <a:r>
              <a:rPr lang="en-US" altLang="zh-CN"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力求严谨、规范</a:t>
            </a:r>
            <a:endPar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marL="0" indent="0">
              <a:lnSpc>
                <a:spcPct val="150000"/>
              </a:lnSpc>
              <a:buFont typeface="Arial" panose="020B0604020202020204" pitchFamily="34" charset="0"/>
              <a:buNone/>
              <a:defRPr/>
            </a:pPr>
            <a:r>
              <a:rPr lang="zh-CN" altLang="en-US" sz="2400" b="1" dirty="0" smtClean="0">
                <a:solidFill>
                  <a:srgbClr val="FF0000"/>
                </a:solidFill>
                <a:latin typeface="微软雅黑" panose="020B0503020204020204" pitchFamily="34" charset="-122"/>
                <a:ea typeface="微软雅黑" panose="020B0503020204020204" pitchFamily="34" charset="-122"/>
                <a:sym typeface="宋体" panose="02010600030101010101" pitchFamily="2" charset="-122"/>
              </a:rPr>
              <a:t>在</a:t>
            </a:r>
            <a:r>
              <a:rPr lang="zh-CN" altLang="en-US" sz="2400" b="1" dirty="0" smtClean="0">
                <a:solidFill>
                  <a:srgbClr val="FF0000"/>
                </a:solidFill>
                <a:latin typeface="微软雅黑" panose="020B0503020204020204" pitchFamily="34" charset="-122"/>
                <a:ea typeface="微软雅黑" panose="020B0503020204020204" pitchFamily="34" charset="-122"/>
              </a:rPr>
              <a:t>反思中总结规律</a:t>
            </a:r>
            <a:r>
              <a:rPr lang="en-US" altLang="zh-CN" sz="2400" b="1" dirty="0" smtClean="0">
                <a:solidFill>
                  <a:srgbClr val="FF0000"/>
                </a:solidFill>
                <a:latin typeface="微软雅黑" panose="020B0503020204020204" pitchFamily="34" charset="-122"/>
                <a:ea typeface="微软雅黑" panose="020B0503020204020204" pitchFamily="34"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rPr>
              <a:t>错题溯源、回归教材</a:t>
            </a:r>
            <a:endParaRPr lang="zh-CN" altLang="en-US" sz="2400" b="1" dirty="0" smtClean="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矩形 1"/>
          <p:cNvSpPr>
            <a:spLocks noChangeArrowheads="1"/>
          </p:cNvSpPr>
          <p:nvPr/>
        </p:nvSpPr>
        <p:spPr bwMode="auto">
          <a:xfrm>
            <a:off x="192088" y="981075"/>
            <a:ext cx="9432925"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三、给</a:t>
            </a:r>
            <a:r>
              <a:rPr lang="en-US" altLang="zh-CN" sz="4000" b="1">
                <a:latin typeface="楷体" panose="02010609060101010101" pitchFamily="49" charset="-122"/>
                <a:ea typeface="楷体" panose="02010609060101010101" pitchFamily="49" charset="-122"/>
              </a:rPr>
              <a:t>2021</a:t>
            </a:r>
            <a:r>
              <a:rPr lang="zh-CN" altLang="en-US" sz="4000" b="1">
                <a:latin typeface="楷体" panose="02010609060101010101" pitchFamily="49" charset="-122"/>
                <a:ea typeface="楷体" panose="02010609060101010101" pitchFamily="49" charset="-122"/>
              </a:rPr>
              <a:t>届高三生物备考的建议</a:t>
            </a:r>
            <a:endParaRPr lang="zh-CN" altLang="zh-CN" sz="4000" b="1">
              <a:latin typeface="楷体" panose="02010609060101010101" pitchFamily="49" charset="-122"/>
              <a:ea typeface="楷体" panose="02010609060101010101" pitchFamily="49" charset="-122"/>
            </a:endParaRPr>
          </a:p>
        </p:txBody>
      </p:sp>
      <p:pic>
        <p:nvPicPr>
          <p:cNvPr id="14336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6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33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7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802" name="文本框 1"/>
          <p:cNvSpPr txBox="1"/>
          <p:nvPr/>
        </p:nvSpPr>
        <p:spPr>
          <a:xfrm>
            <a:off x="805815" y="1687830"/>
            <a:ext cx="7125335" cy="521970"/>
          </a:xfrm>
          <a:prstGeom prst="rect">
            <a:avLst/>
          </a:prstGeom>
          <a:solidFill>
            <a:srgbClr val="FFFFFF"/>
          </a:solidFill>
          <a:ln w="12700">
            <a:miter lim="400000"/>
          </a:ln>
        </p:spPr>
        <p:txBody>
          <a:bodyPr lIns="45719" rIns="45719">
            <a:spAutoFit/>
          </a:bodyPr>
          <a:p>
            <a:pPr algn="l">
              <a:defRPr sz="36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800"/>
              <a:t>5.精准命制试题，达到事半功倍</a:t>
            </a:r>
            <a:endParaRPr sz="2800"/>
          </a:p>
        </p:txBody>
      </p:sp>
      <p:sp>
        <p:nvSpPr>
          <p:cNvPr id="807" name="文本框 6"/>
          <p:cNvSpPr txBox="1"/>
          <p:nvPr/>
        </p:nvSpPr>
        <p:spPr>
          <a:xfrm>
            <a:off x="431165" y="2807335"/>
            <a:ext cx="11452860" cy="829945"/>
          </a:xfrm>
          <a:prstGeom prst="rect">
            <a:avLst/>
          </a:prstGeom>
          <a:ln w="12700">
            <a:miter lim="400000"/>
          </a:ln>
        </p:spPr>
        <p:txBody>
          <a:bodyPr wrap="square" lIns="45719" rIns="45719">
            <a:spAutoFit/>
          </a:bodyPr>
          <a:lstStyle>
            <a:lvl1pPr algn="just">
              <a:defRPr sz="28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lvl1pPr>
          </a:lstStyle>
          <a:p>
            <a:r>
              <a:rPr lang="zh-CN" sz="2400">
                <a:latin typeface="微软雅黑" panose="020B0503020204020204" pitchFamily="34" charset="-122"/>
                <a:ea typeface="微软雅黑" panose="020B0503020204020204" pitchFamily="34" charset="-122"/>
              </a:rPr>
              <a:t>教研组</a:t>
            </a:r>
            <a:r>
              <a:rPr sz="2400">
                <a:latin typeface="微软雅黑" panose="020B0503020204020204" pitchFamily="34" charset="-122"/>
                <a:ea typeface="微软雅黑" panose="020B0503020204020204" pitchFamily="34" charset="-122"/>
              </a:rPr>
              <a:t>组织全体教师认真阅读</a:t>
            </a:r>
            <a:r>
              <a:rPr lang="zh-CN" sz="2400">
                <a:latin typeface="微软雅黑" panose="020B0503020204020204" pitchFamily="34" charset="-122"/>
                <a:ea typeface="微软雅黑" panose="020B0503020204020204" pitchFamily="34" charset="-122"/>
              </a:rPr>
              <a:t>新</a:t>
            </a:r>
            <a:r>
              <a:rPr sz="2400">
                <a:latin typeface="微软雅黑" panose="020B0503020204020204" pitchFamily="34" charset="-122"/>
                <a:ea typeface="微软雅黑" panose="020B0503020204020204" pitchFamily="34" charset="-122"/>
              </a:rPr>
              <a:t>课程标准</a:t>
            </a:r>
            <a:r>
              <a:rPr lang="zh-CN" sz="2400">
                <a:latin typeface="微软雅黑" panose="020B0503020204020204" pitchFamily="34" charset="-122"/>
                <a:ea typeface="微软雅黑" panose="020B0503020204020204" pitchFamily="34" charset="-122"/>
              </a:rPr>
              <a:t>、高考评价体系和说明</a:t>
            </a:r>
            <a:r>
              <a:rPr sz="2400">
                <a:latin typeface="微软雅黑" panose="020B0503020204020204" pitchFamily="34" charset="-122"/>
                <a:ea typeface="微软雅黑" panose="020B0503020204020204" pitchFamily="34" charset="-122"/>
              </a:rPr>
              <a:t>，这样有利于准确把握高考要求和目标。</a:t>
            </a:r>
            <a:endParaRPr sz="2400">
              <a:latin typeface="微软雅黑" panose="020B0503020204020204" pitchFamily="34" charset="-122"/>
              <a:ea typeface="微软雅黑" panose="020B0503020204020204" pitchFamily="34" charset="-122"/>
            </a:endParaRPr>
          </a:p>
        </p:txBody>
      </p:sp>
      <p:sp>
        <p:nvSpPr>
          <p:cNvPr id="808" name="Text Box 12"/>
          <p:cNvSpPr txBox="1"/>
          <p:nvPr/>
        </p:nvSpPr>
        <p:spPr>
          <a:xfrm>
            <a:off x="1394883" y="3933612"/>
            <a:ext cx="5703994" cy="1568450"/>
          </a:xfrm>
          <a:prstGeom prst="rect">
            <a:avLst/>
          </a:prstGeom>
          <a:ln w="12700">
            <a:miter lim="400000"/>
          </a:ln>
        </p:spPr>
        <p:txBody>
          <a:bodyPr lIns="45719" rIns="45719">
            <a:spAutoFit/>
          </a:bodyPr>
          <a:lstStyle/>
          <a:p>
            <a:pPr algn="just">
              <a:defRPr sz="28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cs typeface="微软雅黑" panose="020B0503020204020204" pitchFamily="34" charset="-122"/>
              </a:rPr>
              <a:t>整体研究历年高考试题——</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找共性</a:t>
            </a:r>
            <a:r>
              <a:rPr sz="2400">
                <a:latin typeface="微软雅黑" panose="020B0503020204020204" pitchFamily="34" charset="-122"/>
                <a:ea typeface="微软雅黑" panose="020B0503020204020204" pitchFamily="34" charset="-122"/>
                <a:cs typeface="微软雅黑" panose="020B0503020204020204" pitchFamily="34" charset="-122"/>
              </a:rPr>
              <a:t>；</a:t>
            </a:r>
            <a:endParaRPr sz="2400">
              <a:latin typeface="微软雅黑" panose="020B0503020204020204" pitchFamily="34" charset="-122"/>
              <a:ea typeface="微软雅黑" panose="020B0503020204020204" pitchFamily="34" charset="-122"/>
              <a:cs typeface="微软雅黑" panose="020B0503020204020204" pitchFamily="34" charset="-122"/>
            </a:endParaRPr>
          </a:p>
          <a:p>
            <a:pPr algn="just">
              <a:defRPr sz="28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cs typeface="微软雅黑" panose="020B0503020204020204" pitchFamily="34" charset="-122"/>
              </a:rPr>
              <a:t>重点研究近年高考试题——</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找趋势；</a:t>
            </a:r>
            <a:endPar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just">
              <a:defRPr sz="28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cs typeface="微软雅黑" panose="020B0503020204020204" pitchFamily="34" charset="-122"/>
              </a:rPr>
              <a:t>对比研究同类试题——</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找变化</a:t>
            </a:r>
            <a:r>
              <a:rPr sz="2400">
                <a:latin typeface="微软雅黑" panose="020B0503020204020204" pitchFamily="34" charset="-122"/>
                <a:ea typeface="微软雅黑" panose="020B0503020204020204" pitchFamily="34" charset="-122"/>
                <a:cs typeface="微软雅黑" panose="020B0503020204020204" pitchFamily="34" charset="-122"/>
              </a:rPr>
              <a:t>；</a:t>
            </a:r>
            <a:endParaRPr sz="2400">
              <a:latin typeface="微软雅黑" panose="020B0503020204020204" pitchFamily="34" charset="-122"/>
              <a:ea typeface="微软雅黑" panose="020B0503020204020204" pitchFamily="34" charset="-122"/>
              <a:cs typeface="微软雅黑" panose="020B0503020204020204" pitchFamily="34" charset="-122"/>
            </a:endParaRPr>
          </a:p>
          <a:p>
            <a:pPr algn="just">
              <a:defRPr sz="28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cs typeface="微软雅黑" panose="020B0503020204020204" pitchFamily="34" charset="-122"/>
              </a:rPr>
              <a:t>分类研究不同试题——</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找动态</a:t>
            </a:r>
            <a:r>
              <a:rPr sz="2400">
                <a:latin typeface="微软雅黑" panose="020B0503020204020204" pitchFamily="34" charset="-122"/>
                <a:ea typeface="微软雅黑" panose="020B0503020204020204" pitchFamily="34" charset="-122"/>
                <a:cs typeface="微软雅黑" panose="020B0503020204020204" pitchFamily="34" charset="-122"/>
              </a:rPr>
              <a:t>。</a:t>
            </a:r>
            <a:endParaRPr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9" name="Text Box 12"/>
          <p:cNvSpPr txBox="1"/>
          <p:nvPr/>
        </p:nvSpPr>
        <p:spPr>
          <a:xfrm>
            <a:off x="1880658" y="2210012"/>
            <a:ext cx="3229613" cy="460375"/>
          </a:xfrm>
          <a:prstGeom prst="rect">
            <a:avLst/>
          </a:prstGeom>
          <a:ln w="12700">
            <a:miter lim="400000"/>
          </a:ln>
        </p:spPr>
        <p:txBody>
          <a:bodyPr lIns="45719" rIns="45719">
            <a:spAutoFit/>
          </a:bodyPr>
          <a:lstStyle/>
          <a:p>
            <a:pPr algn="ctr">
              <a:defRPr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cs typeface="微软雅黑" panose="020B0503020204020204" pitchFamily="34" charset="-122"/>
              </a:rPr>
              <a:t>做题+研题</a:t>
            </a:r>
            <a:endParaRPr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6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33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7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17761" name="TextBox 3"/>
          <p:cNvSpPr txBox="1">
            <a:spLocks noChangeArrowheads="1"/>
          </p:cNvSpPr>
          <p:nvPr/>
        </p:nvSpPr>
        <p:spPr bwMode="auto">
          <a:xfrm>
            <a:off x="3000375" y="2641600"/>
            <a:ext cx="6751955" cy="1198880"/>
          </a:xfrm>
          <a:prstGeom prst="rect">
            <a:avLst/>
          </a:prstGeom>
          <a:noFill/>
          <a:ln w="9525">
            <a:noFill/>
            <a:miter lim="800000"/>
          </a:ln>
        </p:spPr>
        <p:txBody>
          <a:bodyPr wrap="square">
            <a:spAutoFit/>
          </a:bodyPr>
          <a:p>
            <a:r>
              <a:rPr lang="zh-CN" altLang="en-US" sz="7200" b="1">
                <a:solidFill>
                  <a:srgbClr val="FF0000"/>
                </a:solidFill>
                <a:latin typeface="楷体" panose="02010609060101010101" pitchFamily="49" charset="-122"/>
                <a:ea typeface="楷体" panose="02010609060101010101" pitchFamily="49" charset="-122"/>
              </a:rPr>
              <a:t>感谢大家的聆听！</a:t>
            </a:r>
            <a:endParaRPr lang="zh-CN" altLang="en-US" sz="72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AutoShape 5"/>
          <p:cNvSpPr>
            <a:spLocks noChangeArrowheads="1"/>
          </p:cNvSpPr>
          <p:nvPr/>
        </p:nvSpPr>
        <p:spPr bwMode="auto">
          <a:xfrm>
            <a:off x="1416050" y="1557338"/>
            <a:ext cx="5832475" cy="792162"/>
          </a:xfrm>
          <a:prstGeom prst="bevel">
            <a:avLst>
              <a:gd name="adj" fmla="val 12500"/>
            </a:avLst>
          </a:prstGeom>
          <a:solidFill>
            <a:srgbClr val="99CCFF"/>
          </a:solidFill>
          <a:ln w="9525">
            <a:noFill/>
            <a:miter lim="800000"/>
          </a:ln>
          <a:effectLst>
            <a:prstShdw prst="shdw11">
              <a:schemeClr val="bg2">
                <a:alpha val="50000"/>
              </a:schemeClr>
            </a:prstShdw>
          </a:effectLst>
        </p:spPr>
        <p:txBody>
          <a:bodyPr wrap="none" anchor="ctr"/>
          <a:lstStyle/>
          <a:p>
            <a:r>
              <a:rPr lang="zh-CN" altLang="en-US" sz="3600" b="1">
                <a:ea typeface="楷体" panose="02010609060101010101" pitchFamily="49" charset="-122"/>
              </a:rPr>
              <a:t>一、线上教学期间的备考</a:t>
            </a:r>
            <a:endParaRPr lang="zh-CN" altLang="en-US" sz="3600" b="1">
              <a:ea typeface="楷体" panose="02010609060101010101" pitchFamily="49" charset="-122"/>
            </a:endParaRPr>
          </a:p>
        </p:txBody>
      </p:sp>
      <p:sp>
        <p:nvSpPr>
          <p:cNvPr id="17414" name="AutoShape 6"/>
          <p:cNvSpPr>
            <a:spLocks noChangeArrowheads="1"/>
          </p:cNvSpPr>
          <p:nvPr/>
        </p:nvSpPr>
        <p:spPr bwMode="auto">
          <a:xfrm>
            <a:off x="1416050" y="3213100"/>
            <a:ext cx="5832475" cy="792163"/>
          </a:xfrm>
          <a:prstGeom prst="bevel">
            <a:avLst>
              <a:gd name="adj" fmla="val 12500"/>
            </a:avLst>
          </a:prstGeom>
          <a:solidFill>
            <a:srgbClr val="99CCFF"/>
          </a:solidFill>
          <a:ln w="9525">
            <a:noFill/>
            <a:miter lim="800000"/>
          </a:ln>
          <a:effectLst>
            <a:prstShdw prst="shdw11">
              <a:schemeClr val="bg2">
                <a:alpha val="50000"/>
              </a:schemeClr>
            </a:prstShdw>
          </a:effectLst>
        </p:spPr>
        <p:txBody>
          <a:bodyPr wrap="none" anchor="ctr"/>
          <a:lstStyle/>
          <a:p>
            <a:r>
              <a:rPr lang="zh-CN" altLang="en-US" sz="3600" b="1">
                <a:ea typeface="楷体" panose="02010609060101010101" pitchFamily="49" charset="-122"/>
              </a:rPr>
              <a:t>二、复学后的备考</a:t>
            </a:r>
            <a:endParaRPr lang="zh-CN" altLang="en-US" sz="3600" b="1">
              <a:ea typeface="楷体" panose="02010609060101010101" pitchFamily="49" charset="-122"/>
            </a:endParaRPr>
          </a:p>
        </p:txBody>
      </p:sp>
      <p:sp>
        <p:nvSpPr>
          <p:cNvPr id="17415" name="AutoShape 7"/>
          <p:cNvSpPr>
            <a:spLocks noChangeArrowheads="1"/>
          </p:cNvSpPr>
          <p:nvPr/>
        </p:nvSpPr>
        <p:spPr bwMode="auto">
          <a:xfrm>
            <a:off x="1416050" y="4797425"/>
            <a:ext cx="7488238" cy="792163"/>
          </a:xfrm>
          <a:prstGeom prst="bevel">
            <a:avLst>
              <a:gd name="adj" fmla="val 12500"/>
            </a:avLst>
          </a:prstGeom>
          <a:solidFill>
            <a:srgbClr val="99CCFF"/>
          </a:solidFill>
          <a:ln w="9525">
            <a:noFill/>
            <a:miter lim="800000"/>
          </a:ln>
          <a:effectLst>
            <a:prstShdw prst="shdw11">
              <a:schemeClr val="bg2">
                <a:alpha val="50000"/>
              </a:schemeClr>
            </a:prstShdw>
          </a:effectLst>
        </p:spPr>
        <p:txBody>
          <a:bodyPr wrap="none" anchor="ctr"/>
          <a:lstStyle/>
          <a:p>
            <a:r>
              <a:rPr lang="zh-CN" altLang="en-US" sz="3600" b="1">
                <a:ea typeface="楷体" panose="02010609060101010101" pitchFamily="49" charset="-122"/>
              </a:rPr>
              <a:t>三、给</a:t>
            </a:r>
            <a:r>
              <a:rPr lang="en-US" altLang="zh-CN" sz="3600" b="1">
                <a:ea typeface="楷体" panose="02010609060101010101" pitchFamily="49" charset="-122"/>
              </a:rPr>
              <a:t>2021</a:t>
            </a:r>
            <a:r>
              <a:rPr lang="zh-CN" altLang="en-US" sz="3600" b="1">
                <a:ea typeface="楷体" panose="02010609060101010101" pitchFamily="49" charset="-122"/>
              </a:rPr>
              <a:t>届高三生物备考的建议</a:t>
            </a:r>
            <a:endParaRPr lang="zh-CN" altLang="en-US" sz="3600" b="1">
              <a:ea typeface="楷体" panose="02010609060101010101" pitchFamily="49" charset="-122"/>
            </a:endParaRPr>
          </a:p>
        </p:txBody>
      </p:sp>
      <p:pic>
        <p:nvPicPr>
          <p:cNvPr id="17416"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7417"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7418" name="Picture 10"/>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7419" name="WordArt 11"/>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80" name="Picture 7"/>
          <p:cNvPicPr>
            <a:picLocks noChangeAspect="1" noChangeArrowheads="1"/>
          </p:cNvPicPr>
          <p:nvPr/>
        </p:nvPicPr>
        <p:blipFill>
          <a:blip r:embed="rId1"/>
          <a:srcRect/>
          <a:stretch>
            <a:fillRect/>
          </a:stretch>
        </p:blipFill>
        <p:spPr bwMode="auto">
          <a:xfrm>
            <a:off x="10648950" y="5176838"/>
            <a:ext cx="1576388" cy="1668462"/>
          </a:xfrm>
          <a:prstGeom prst="rect">
            <a:avLst/>
          </a:prstGeom>
          <a:noFill/>
          <a:ln w="9525">
            <a:noFill/>
            <a:miter lim="800000"/>
            <a:headEnd/>
            <a:tailEnd/>
          </a:ln>
        </p:spPr>
      </p:pic>
      <p:sp>
        <p:nvSpPr>
          <p:cNvPr id="131074" name="矩形 1"/>
          <p:cNvSpPr>
            <a:spLocks noChangeArrowheads="1"/>
          </p:cNvSpPr>
          <p:nvPr/>
        </p:nvSpPr>
        <p:spPr bwMode="auto">
          <a:xfrm>
            <a:off x="48578" y="909320"/>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一、线上教学期间的备考</a:t>
            </a:r>
            <a:endParaRPr lang="zh-CN" altLang="zh-CN" sz="4000" b="1">
              <a:latin typeface="楷体" panose="02010609060101010101" pitchFamily="49" charset="-122"/>
              <a:ea typeface="楷体" panose="02010609060101010101" pitchFamily="49" charset="-122"/>
            </a:endParaRPr>
          </a:p>
        </p:txBody>
      </p:sp>
      <p:pic>
        <p:nvPicPr>
          <p:cNvPr id="131075" name="Picture 5" descr="C:\Users\Administrator\AppData\Roaming\Tencent\Users\791325697\QQ\WinTemp\RichOle\{7DJB$4EPU34Z0H@XDH[]CP.png"/>
          <p:cNvPicPr>
            <a:picLocks noChangeAspect="1" noChangeArrowheads="1"/>
          </p:cNvPicPr>
          <p:nvPr/>
        </p:nvPicPr>
        <p:blipFill>
          <a:blip r:embed="rId2">
            <a:lum contrast="6000"/>
          </a:blip>
          <a:srcRect/>
          <a:stretch>
            <a:fillRect/>
          </a:stretch>
        </p:blipFill>
        <p:spPr bwMode="auto">
          <a:xfrm>
            <a:off x="0" y="0"/>
            <a:ext cx="2863850" cy="896938"/>
          </a:xfrm>
          <a:prstGeom prst="rect">
            <a:avLst/>
          </a:prstGeom>
          <a:noFill/>
          <a:ln w="9525">
            <a:noFill/>
            <a:miter lim="800000"/>
            <a:headEnd/>
            <a:tailEnd/>
          </a:ln>
        </p:spPr>
      </p:pic>
      <p:pic>
        <p:nvPicPr>
          <p:cNvPr id="131077"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1078"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31079" name="Picture 5" descr="C:\Users\Administrator\AppData\Roaming\Tencent\Users\791325697\QQ\WinTemp\RichOle\{7DJB$4EPU34Z0H@XDH[]CP.png"/>
          <p:cNvPicPr>
            <a:picLocks noChangeAspect="1" noChangeArrowheads="1"/>
          </p:cNvPicPr>
          <p:nvPr/>
        </p:nvPicPr>
        <p:blipFill>
          <a:blip r:embed="rId2">
            <a:lum contrast="6000"/>
          </a:blip>
          <a:srcRect/>
          <a:stretch>
            <a:fillRect/>
          </a:stretch>
        </p:blipFill>
        <p:spPr bwMode="auto">
          <a:xfrm>
            <a:off x="0" y="0"/>
            <a:ext cx="2863850" cy="896938"/>
          </a:xfrm>
          <a:prstGeom prst="rect">
            <a:avLst/>
          </a:prstGeom>
          <a:noFill/>
          <a:ln w="9525">
            <a:noFill/>
            <a:miter lim="800000"/>
            <a:headEnd/>
            <a:tailEnd/>
          </a:ln>
        </p:spPr>
      </p:pic>
      <p:pic>
        <p:nvPicPr>
          <p:cNvPr id="131081"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1082"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31083" name="矩形 1"/>
          <p:cNvSpPr>
            <a:spLocks noChangeArrowheads="1"/>
          </p:cNvSpPr>
          <p:nvPr/>
        </p:nvSpPr>
        <p:spPr bwMode="auto">
          <a:xfrm>
            <a:off x="596583" y="1610995"/>
            <a:ext cx="8208962" cy="521970"/>
          </a:xfrm>
          <a:prstGeom prst="rect">
            <a:avLst/>
          </a:prstGeom>
          <a:noFill/>
          <a:ln w="9525">
            <a:noFill/>
            <a:miter lim="800000"/>
          </a:ln>
        </p:spPr>
        <p:txBody>
          <a:bodyPr>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1</a:t>
            </a:r>
            <a:r>
              <a:rPr lang="zh-CN" altLang="en-US" sz="2800" b="1">
                <a:solidFill>
                  <a:srgbClr val="FF0000"/>
                </a:solidFill>
                <a:latin typeface="微软雅黑" panose="020B0503020204020204" pitchFamily="34" charset="-122"/>
                <a:ea typeface="微软雅黑" panose="020B0503020204020204" pitchFamily="34" charset="-122"/>
              </a:rPr>
              <a:t>、知识网络的构建</a:t>
            </a:r>
            <a:r>
              <a:rPr lang="en-US" altLang="zh-CN" sz="2800" b="1">
                <a:solidFill>
                  <a:srgbClr val="FF0000"/>
                </a:solidFill>
                <a:latin typeface="微软雅黑" panose="020B0503020204020204" pitchFamily="34" charset="-122"/>
                <a:ea typeface="微软雅黑" panose="020B0503020204020204" pitchFamily="34" charset="-122"/>
              </a:rPr>
              <a:t>——</a:t>
            </a:r>
            <a:r>
              <a:rPr lang="zh-CN" altLang="en-US" sz="2800" b="1">
                <a:solidFill>
                  <a:srgbClr val="FF0000"/>
                </a:solidFill>
                <a:latin typeface="微软雅黑" panose="020B0503020204020204" pitchFamily="34" charset="-122"/>
                <a:ea typeface="微软雅黑" panose="020B0503020204020204" pitchFamily="34" charset="-122"/>
              </a:rPr>
              <a:t>基础排查</a:t>
            </a:r>
            <a:endParaRPr lang="zh-CN" altLang="zh-CN" sz="2800" b="1">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rcRect l="9382" t="19701" r="3607"/>
          <a:stretch>
            <a:fillRect/>
          </a:stretch>
        </p:blipFill>
        <p:spPr>
          <a:xfrm>
            <a:off x="4716780" y="2127885"/>
            <a:ext cx="6543040" cy="4717415"/>
          </a:xfrm>
          <a:prstGeom prst="rect">
            <a:avLst/>
          </a:prstGeom>
        </p:spPr>
      </p:pic>
      <p:pic>
        <p:nvPicPr>
          <p:cNvPr id="131076" name="Picture 7"/>
          <p:cNvPicPr>
            <a:picLocks noChangeAspect="1" noChangeArrowheads="1"/>
          </p:cNvPicPr>
          <p:nvPr/>
        </p:nvPicPr>
        <p:blipFill>
          <a:blip r:embed="rId1"/>
          <a:srcRect/>
          <a:stretch>
            <a:fillRect/>
          </a:stretch>
        </p:blipFill>
        <p:spPr bwMode="auto">
          <a:xfrm>
            <a:off x="10648950" y="5176838"/>
            <a:ext cx="1576388" cy="1668462"/>
          </a:xfrm>
          <a:prstGeom prst="rect">
            <a:avLst/>
          </a:prstGeom>
          <a:noFill/>
          <a:ln w="9525">
            <a:noFill/>
            <a:miter lim="800000"/>
            <a:headEnd/>
            <a:tailEnd/>
          </a:ln>
        </p:spPr>
      </p:pic>
      <p:pic>
        <p:nvPicPr>
          <p:cNvPr id="3" name="图片 2"/>
          <p:cNvPicPr>
            <a:picLocks noChangeAspect="1"/>
          </p:cNvPicPr>
          <p:nvPr/>
        </p:nvPicPr>
        <p:blipFill>
          <a:blip r:embed="rId5">
            <a:lum bright="-6000" contrast="24000"/>
          </a:blip>
          <a:srcRect l="3557" t="81532" r="73323"/>
          <a:stretch>
            <a:fillRect/>
          </a:stretch>
        </p:blipFill>
        <p:spPr>
          <a:xfrm>
            <a:off x="289560" y="3317875"/>
            <a:ext cx="2378075" cy="3377565"/>
          </a:xfrm>
          <a:prstGeom prst="rect">
            <a:avLst/>
          </a:prstGeom>
        </p:spPr>
      </p:pic>
      <p:pic>
        <p:nvPicPr>
          <p:cNvPr id="4" name="图片 3"/>
          <p:cNvPicPr>
            <a:picLocks noChangeAspect="1"/>
          </p:cNvPicPr>
          <p:nvPr/>
        </p:nvPicPr>
        <p:blipFill>
          <a:blip r:embed="rId5">
            <a:lum bright="6000" contrast="18000"/>
          </a:blip>
          <a:srcRect l="27238" t="53446" r="50656" b="34293"/>
          <a:stretch>
            <a:fillRect/>
          </a:stretch>
        </p:blipFill>
        <p:spPr>
          <a:xfrm rot="16200000">
            <a:off x="2381885" y="3785235"/>
            <a:ext cx="2476500" cy="2442845"/>
          </a:xfrm>
          <a:prstGeom prst="rect">
            <a:avLst/>
          </a:prstGeom>
        </p:spPr>
      </p:pic>
      <p:pic>
        <p:nvPicPr>
          <p:cNvPr id="5" name="图片 4"/>
          <p:cNvPicPr>
            <a:picLocks noChangeAspect="1"/>
          </p:cNvPicPr>
          <p:nvPr/>
        </p:nvPicPr>
        <p:blipFill>
          <a:blip r:embed="rId5">
            <a:lum bright="-6000" contrast="30000"/>
          </a:blip>
          <a:srcRect l="27608" t="16819" r="50340" b="70862"/>
          <a:stretch>
            <a:fillRect/>
          </a:stretch>
        </p:blipFill>
        <p:spPr>
          <a:xfrm rot="16200000">
            <a:off x="4001770" y="2329180"/>
            <a:ext cx="2029460" cy="2016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strips(upRight)">
                                      <p:cBhvr>
                                        <p:cTn id="7" dur="1000"/>
                                        <p:tgtEl>
                                          <p:spTgt spid="3"/>
                                        </p:tgtEl>
                                      </p:cBhvr>
                                    </p:animEffect>
                                  </p:childTnLst>
                                </p:cTn>
                              </p:par>
                            </p:childTnLst>
                          </p:cTn>
                        </p:par>
                        <p:par>
                          <p:cTn id="8" fill="hold">
                            <p:stCondLst>
                              <p:cond delay="1000"/>
                            </p:stCondLst>
                            <p:childTnLst>
                              <p:par>
                                <p:cTn id="9" presetID="18" presetClass="entr" presetSubtype="3" fill="hold" nodeType="afterEffect">
                                  <p:stCondLst>
                                    <p:cond delay="0"/>
                                  </p:stCondLst>
                                  <p:childTnLst>
                                    <p:set>
                                      <p:cBhvr>
                                        <p:cTn id="10" dur="1000" fill="hold">
                                          <p:stCondLst>
                                            <p:cond delay="0"/>
                                          </p:stCondLst>
                                        </p:cTn>
                                        <p:tgtEl>
                                          <p:spTgt spid="4"/>
                                        </p:tgtEl>
                                        <p:attrNameLst>
                                          <p:attrName>style.visibility</p:attrName>
                                        </p:attrNameLst>
                                      </p:cBhvr>
                                      <p:to>
                                        <p:strVal val="visible"/>
                                      </p:to>
                                    </p:set>
                                    <p:animEffect transition="in" filter="strips(upRight)">
                                      <p:cBhvr>
                                        <p:cTn id="11" dur="1000"/>
                                        <p:tgtEl>
                                          <p:spTgt spid="4"/>
                                        </p:tgtEl>
                                      </p:cBhvr>
                                    </p:animEffect>
                                  </p:childTnLst>
                                </p:cTn>
                              </p:par>
                            </p:childTnLst>
                          </p:cTn>
                        </p:par>
                        <p:par>
                          <p:cTn id="12" fill="hold">
                            <p:stCondLst>
                              <p:cond delay="2000"/>
                            </p:stCondLst>
                            <p:childTnLst>
                              <p:par>
                                <p:cTn id="13" presetID="18" presetClass="entr" presetSubtype="3" fill="hold" nodeType="afterEffect">
                                  <p:stCondLst>
                                    <p:cond delay="0"/>
                                  </p:stCondLst>
                                  <p:childTnLst>
                                    <p:set>
                                      <p:cBhvr>
                                        <p:cTn id="14" dur="1000" fill="hold">
                                          <p:stCondLst>
                                            <p:cond delay="0"/>
                                          </p:stCondLst>
                                        </p:cTn>
                                        <p:tgtEl>
                                          <p:spTgt spid="5"/>
                                        </p:tgtEl>
                                        <p:attrNameLst>
                                          <p:attrName>style.visibility</p:attrName>
                                        </p:attrNameLst>
                                      </p:cBhvr>
                                      <p:to>
                                        <p:strVal val="visible"/>
                                      </p:to>
                                    </p:set>
                                    <p:animEffect transition="in" filter="strips(up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矩形 1"/>
          <p:cNvSpPr>
            <a:spLocks noChangeArrowheads="1"/>
          </p:cNvSpPr>
          <p:nvPr/>
        </p:nvSpPr>
        <p:spPr bwMode="auto">
          <a:xfrm>
            <a:off x="192088" y="909320"/>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一、线上教学期间的备考</a:t>
            </a:r>
            <a:endParaRPr lang="zh-CN" altLang="zh-CN" sz="4000" b="1">
              <a:latin typeface="楷体" panose="02010609060101010101" pitchFamily="49" charset="-122"/>
              <a:ea typeface="楷体" panose="02010609060101010101" pitchFamily="49" charset="-122"/>
            </a:endParaRPr>
          </a:p>
        </p:txBody>
      </p:sp>
      <p:pic>
        <p:nvPicPr>
          <p:cNvPr id="13312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312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312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312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3312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312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313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33131" name="矩形 1"/>
          <p:cNvSpPr>
            <a:spLocks noChangeArrowheads="1"/>
          </p:cNvSpPr>
          <p:nvPr/>
        </p:nvSpPr>
        <p:spPr bwMode="auto">
          <a:xfrm>
            <a:off x="550863" y="1513840"/>
            <a:ext cx="8208962" cy="521970"/>
          </a:xfrm>
          <a:prstGeom prst="rect">
            <a:avLst/>
          </a:prstGeom>
          <a:noFill/>
          <a:ln w="9525">
            <a:noFill/>
            <a:miter lim="800000"/>
          </a:ln>
        </p:spPr>
        <p:txBody>
          <a:bodyPr>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2</a:t>
            </a:r>
            <a:r>
              <a:rPr lang="zh-CN" altLang="en-US" sz="2800" b="1">
                <a:solidFill>
                  <a:srgbClr val="FF0000"/>
                </a:solidFill>
                <a:latin typeface="微软雅黑" panose="020B0503020204020204" pitchFamily="34" charset="-122"/>
                <a:ea typeface="微软雅黑" panose="020B0503020204020204" pitchFamily="34" charset="-122"/>
              </a:rPr>
              <a:t>、线上周测的批阅、分析、讲解、纠错与总结</a:t>
            </a:r>
            <a:endParaRPr lang="zh-CN" altLang="zh-CN" sz="2800" b="1">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lum bright="-12000" contrast="18000"/>
          </a:blip>
          <a:srcRect t="3281"/>
          <a:stretch>
            <a:fillRect/>
          </a:stretch>
        </p:blipFill>
        <p:spPr>
          <a:xfrm>
            <a:off x="551180" y="2063115"/>
            <a:ext cx="2782570" cy="4794885"/>
          </a:xfrm>
          <a:prstGeom prst="rect">
            <a:avLst/>
          </a:prstGeom>
        </p:spPr>
        <p:style>
          <a:lnRef idx="2">
            <a:schemeClr val="accent2"/>
          </a:lnRef>
          <a:fillRef idx="1">
            <a:schemeClr val="lt1"/>
          </a:fillRef>
          <a:effectRef idx="0">
            <a:schemeClr val="accent2"/>
          </a:effectRef>
          <a:fontRef idx="minor">
            <a:schemeClr val="dk1"/>
          </a:fontRef>
        </p:style>
      </p:pic>
      <p:pic>
        <p:nvPicPr>
          <p:cNvPr id="3" name="图片 2"/>
          <p:cNvPicPr>
            <a:picLocks noChangeAspect="1"/>
          </p:cNvPicPr>
          <p:nvPr/>
        </p:nvPicPr>
        <p:blipFill>
          <a:blip r:embed="rId5">
            <a:lum bright="-12000" contrast="18000"/>
          </a:blip>
          <a:srcRect t="3552" b="4135"/>
          <a:stretch>
            <a:fillRect/>
          </a:stretch>
        </p:blipFill>
        <p:spPr>
          <a:xfrm>
            <a:off x="7901305" y="2136775"/>
            <a:ext cx="2843530" cy="4721225"/>
          </a:xfrm>
          <a:prstGeom prst="rect">
            <a:avLst/>
          </a:prstGeom>
        </p:spPr>
        <p:style>
          <a:lnRef idx="2">
            <a:schemeClr val="accent2"/>
          </a:lnRef>
          <a:fillRef idx="1">
            <a:schemeClr val="lt1"/>
          </a:fillRef>
          <a:effectRef idx="0">
            <a:schemeClr val="accent2"/>
          </a:effectRef>
          <a:fontRef idx="minor">
            <a:schemeClr val="dk1"/>
          </a:fontRef>
        </p:style>
      </p:pic>
      <p:pic>
        <p:nvPicPr>
          <p:cNvPr id="4" name="图片 3"/>
          <p:cNvPicPr>
            <a:picLocks noChangeAspect="1"/>
          </p:cNvPicPr>
          <p:nvPr/>
        </p:nvPicPr>
        <p:blipFill>
          <a:blip r:embed="rId6">
            <a:lum bright="-6000" contrast="12000"/>
          </a:blip>
          <a:srcRect t="2469" b="510"/>
          <a:stretch>
            <a:fillRect/>
          </a:stretch>
        </p:blipFill>
        <p:spPr>
          <a:xfrm>
            <a:off x="4196080" y="2095500"/>
            <a:ext cx="2754630" cy="4762500"/>
          </a:xfrm>
          <a:prstGeom prst="rect">
            <a:avLst/>
          </a:prstGeom>
        </p:spPr>
        <p:style>
          <a:lnRef idx="2">
            <a:schemeClr val="accent2"/>
          </a:lnRef>
          <a:fillRef idx="1">
            <a:schemeClr val="lt1"/>
          </a:fillRef>
          <a:effectRef idx="0">
            <a:schemeClr val="accent2"/>
          </a:effectRef>
          <a:fontRef idx="minor">
            <a:schemeClr val="dk1"/>
          </a:fontRef>
        </p:style>
      </p:pic>
      <p:pic>
        <p:nvPicPr>
          <p:cNvPr id="13312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grpSp>
        <p:nvGrpSpPr>
          <p:cNvPr id="7" name="组合 6"/>
          <p:cNvGrpSpPr/>
          <p:nvPr/>
        </p:nvGrpSpPr>
        <p:grpSpPr>
          <a:xfrm>
            <a:off x="3143250" y="3157220"/>
            <a:ext cx="5616575" cy="3687445"/>
            <a:chOff x="3876" y="3922"/>
            <a:chExt cx="10373" cy="6956"/>
          </a:xfrm>
        </p:grpSpPr>
        <p:pic>
          <p:nvPicPr>
            <p:cNvPr id="5" name="图片 4" descr="C:/Users/HQJ/AppData/Local/Temp/picturecompress_20210323191725/output_1.pngoutput_1"/>
            <p:cNvPicPr>
              <a:picLocks noChangeAspect="1"/>
            </p:cNvPicPr>
            <p:nvPr/>
          </p:nvPicPr>
          <p:blipFill>
            <a:blip r:embed="rId7">
              <a:lum bright="18000"/>
            </a:blip>
            <a:stretch>
              <a:fillRect/>
            </a:stretch>
          </p:blipFill>
          <p:spPr>
            <a:xfrm>
              <a:off x="3876" y="3922"/>
              <a:ext cx="5157" cy="6878"/>
            </a:xfrm>
            <a:prstGeom prst="rect">
              <a:avLst/>
            </a:prstGeom>
          </p:spPr>
          <p:style>
            <a:lnRef idx="2">
              <a:schemeClr val="accent2"/>
            </a:lnRef>
            <a:fillRef idx="1">
              <a:schemeClr val="lt1"/>
            </a:fillRef>
            <a:effectRef idx="0">
              <a:schemeClr val="accent2"/>
            </a:effectRef>
            <a:fontRef idx="minor">
              <a:schemeClr val="dk1"/>
            </a:fontRef>
          </p:style>
        </p:pic>
        <p:pic>
          <p:nvPicPr>
            <p:cNvPr id="6" name="图片 5" descr="C:/Users/HQJ/AppData/Local/Temp/picturecompress_20210323192018/output_1.pngoutput_1"/>
            <p:cNvPicPr>
              <a:picLocks noChangeAspect="1"/>
            </p:cNvPicPr>
            <p:nvPr/>
          </p:nvPicPr>
          <p:blipFill>
            <a:blip r:embed="rId8">
              <a:lum bright="18000"/>
            </a:blip>
            <a:stretch>
              <a:fillRect/>
            </a:stretch>
          </p:blipFill>
          <p:spPr>
            <a:xfrm>
              <a:off x="9033" y="3922"/>
              <a:ext cx="5217" cy="6957"/>
            </a:xfrm>
            <a:prstGeom prst="rect">
              <a:avLst/>
            </a:prstGeom>
          </p:spPr>
          <p:style>
            <a:lnRef idx="2">
              <a:schemeClr val="accent2"/>
            </a:lnRef>
            <a:fillRef idx="1">
              <a:schemeClr val="lt1"/>
            </a:fillRef>
            <a:effectRef idx="0">
              <a:schemeClr val="accent2"/>
            </a:effectRef>
            <a:fontRef idx="minor">
              <a:schemeClr val="dk1"/>
            </a:fontRef>
          </p:style>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5170" name="矩形 1"/>
          <p:cNvSpPr>
            <a:spLocks noChangeArrowheads="1"/>
          </p:cNvSpPr>
          <p:nvPr/>
        </p:nvSpPr>
        <p:spPr bwMode="auto">
          <a:xfrm>
            <a:off x="192088" y="981075"/>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一、线上教学期间的备考</a:t>
            </a:r>
            <a:endParaRPr lang="zh-CN" altLang="zh-CN" sz="4000" b="1">
              <a:latin typeface="楷体" panose="02010609060101010101" pitchFamily="49" charset="-122"/>
              <a:ea typeface="楷体" panose="02010609060101010101" pitchFamily="49" charset="-122"/>
            </a:endParaRPr>
          </a:p>
        </p:txBody>
      </p:sp>
      <p:pic>
        <p:nvPicPr>
          <p:cNvPr id="135171"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5172"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5173"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5174"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35175"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5176"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5177"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5178"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35179" name="矩形 1"/>
          <p:cNvSpPr>
            <a:spLocks noChangeArrowheads="1"/>
          </p:cNvSpPr>
          <p:nvPr/>
        </p:nvSpPr>
        <p:spPr bwMode="auto">
          <a:xfrm>
            <a:off x="673100" y="1576070"/>
            <a:ext cx="4906645" cy="521970"/>
          </a:xfrm>
          <a:prstGeom prst="rect">
            <a:avLst/>
          </a:prstGeom>
          <a:noFill/>
          <a:ln w="9525">
            <a:noFill/>
            <a:miter lim="800000"/>
          </a:ln>
        </p:spPr>
        <p:txBody>
          <a:bodyPr wrap="square">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3</a:t>
            </a:r>
            <a:r>
              <a:rPr lang="zh-CN" altLang="en-US" sz="2800" b="1">
                <a:solidFill>
                  <a:srgbClr val="FF0000"/>
                </a:solidFill>
                <a:latin typeface="微软雅黑" panose="020B0503020204020204" pitchFamily="34" charset="-122"/>
                <a:ea typeface="微软雅黑" panose="020B0503020204020204" pitchFamily="34" charset="-122"/>
              </a:rPr>
              <a:t>、备课组活动群策群力</a:t>
            </a:r>
            <a:endParaRPr lang="zh-CN" altLang="zh-CN" sz="2800" b="1">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rcRect t="3038"/>
          <a:stretch>
            <a:fillRect/>
          </a:stretch>
        </p:blipFill>
        <p:spPr>
          <a:xfrm>
            <a:off x="6403340" y="1960245"/>
            <a:ext cx="2833370" cy="4885055"/>
          </a:xfrm>
          <a:prstGeom prst="rect">
            <a:avLst/>
          </a:prstGeom>
        </p:spPr>
      </p:pic>
      <p:pic>
        <p:nvPicPr>
          <p:cNvPr id="3" name="图片 2"/>
          <p:cNvPicPr>
            <a:picLocks noChangeAspect="1"/>
          </p:cNvPicPr>
          <p:nvPr/>
        </p:nvPicPr>
        <p:blipFill>
          <a:blip r:embed="rId5"/>
          <a:srcRect b="5273"/>
          <a:stretch>
            <a:fillRect/>
          </a:stretch>
        </p:blipFill>
        <p:spPr>
          <a:xfrm>
            <a:off x="1463040" y="2085340"/>
            <a:ext cx="2825115" cy="475996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矩形 1"/>
          <p:cNvSpPr>
            <a:spLocks noChangeArrowheads="1"/>
          </p:cNvSpPr>
          <p:nvPr/>
        </p:nvSpPr>
        <p:spPr bwMode="auto">
          <a:xfrm>
            <a:off x="192088" y="981075"/>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二、复学后的备考</a:t>
            </a:r>
            <a:endParaRPr lang="zh-CN" altLang="zh-CN" sz="4000" b="1">
              <a:latin typeface="楷体" panose="02010609060101010101" pitchFamily="49" charset="-122"/>
              <a:ea typeface="楷体" panose="02010609060101010101" pitchFamily="49" charset="-122"/>
            </a:endParaRPr>
          </a:p>
        </p:txBody>
      </p:sp>
      <p:pic>
        <p:nvPicPr>
          <p:cNvPr id="137219"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7220"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7221"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7222"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3722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722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7225"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7226"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37227" name="矩形 1"/>
          <p:cNvSpPr>
            <a:spLocks noChangeArrowheads="1"/>
          </p:cNvSpPr>
          <p:nvPr/>
        </p:nvSpPr>
        <p:spPr bwMode="auto">
          <a:xfrm>
            <a:off x="656908" y="1687830"/>
            <a:ext cx="7129462" cy="521970"/>
          </a:xfrm>
          <a:prstGeom prst="rect">
            <a:avLst/>
          </a:prstGeom>
          <a:noFill/>
          <a:ln w="9525">
            <a:noFill/>
            <a:miter lim="800000"/>
          </a:ln>
        </p:spPr>
        <p:txBody>
          <a:bodyPr>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1</a:t>
            </a:r>
            <a:r>
              <a:rPr lang="zh-CN" altLang="en-US" sz="2800" b="1">
                <a:solidFill>
                  <a:srgbClr val="FF0000"/>
                </a:solidFill>
                <a:latin typeface="微软雅黑" panose="020B0503020204020204" pitchFamily="34" charset="-122"/>
                <a:ea typeface="微软雅黑" panose="020B0503020204020204" pitchFamily="34" charset="-122"/>
              </a:rPr>
              <a:t>、制定复习进度安排计划，分工合作</a:t>
            </a:r>
            <a:endParaRPr lang="zh-CN" altLang="zh-CN" sz="2800" b="1">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rcRect t="9061"/>
          <a:stretch>
            <a:fillRect/>
          </a:stretch>
        </p:blipFill>
        <p:spPr>
          <a:xfrm>
            <a:off x="2219325" y="2222500"/>
            <a:ext cx="5866130" cy="4657725"/>
          </a:xfrm>
          <a:prstGeom prst="rect">
            <a:avLst/>
          </a:prstGeom>
          <a:ln w="28575" cmpd="sng">
            <a:solidFill>
              <a:srgbClr val="FF0000"/>
            </a:solidFill>
            <a:prstDash val="soli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矩形 1"/>
          <p:cNvSpPr>
            <a:spLocks noChangeArrowheads="1"/>
          </p:cNvSpPr>
          <p:nvPr/>
        </p:nvSpPr>
        <p:spPr bwMode="auto">
          <a:xfrm>
            <a:off x="192088" y="981075"/>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二、复学后的备考</a:t>
            </a:r>
            <a:endParaRPr lang="zh-CN" altLang="zh-CN" sz="4000" b="1">
              <a:latin typeface="楷体" panose="02010609060101010101" pitchFamily="49" charset="-122"/>
              <a:ea typeface="楷体" panose="02010609060101010101" pitchFamily="49" charset="-122"/>
            </a:endParaRPr>
          </a:p>
        </p:txBody>
      </p:sp>
      <p:pic>
        <p:nvPicPr>
          <p:cNvPr id="1392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92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9269"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9270"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39271"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39272"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39273"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39274"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39275" name="矩形 1"/>
          <p:cNvSpPr>
            <a:spLocks noChangeArrowheads="1"/>
          </p:cNvSpPr>
          <p:nvPr/>
        </p:nvSpPr>
        <p:spPr bwMode="auto">
          <a:xfrm>
            <a:off x="642303" y="1687830"/>
            <a:ext cx="7129462" cy="521970"/>
          </a:xfrm>
          <a:prstGeom prst="rect">
            <a:avLst/>
          </a:prstGeom>
          <a:noFill/>
          <a:ln w="9525">
            <a:noFill/>
            <a:miter lim="800000"/>
          </a:ln>
        </p:spPr>
        <p:txBody>
          <a:bodyPr>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2</a:t>
            </a:r>
            <a:r>
              <a:rPr lang="zh-CN" altLang="en-US" sz="2800" b="1">
                <a:solidFill>
                  <a:srgbClr val="FF0000"/>
                </a:solidFill>
                <a:latin typeface="微软雅黑" panose="020B0503020204020204" pitchFamily="34" charset="-122"/>
                <a:ea typeface="微软雅黑" panose="020B0503020204020204" pitchFamily="34" charset="-122"/>
              </a:rPr>
              <a:t>、计划的推进与落实</a:t>
            </a:r>
            <a:endParaRPr lang="zh-CN" altLang="zh-CN"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43255" y="2291080"/>
            <a:ext cx="10005060" cy="4030980"/>
          </a:xfrm>
          <a:prstGeom prst="rect">
            <a:avLst/>
          </a:prstGeom>
          <a:noFill/>
        </p:spPr>
        <p:txBody>
          <a:bodyPr wrap="square" rtlCol="0" anchor="t">
            <a:spAutoFit/>
          </a:bodyPr>
          <a:p>
            <a:pPr defTabSz="457200" eaLnBrk="1" latinLnBrk="0" hangingPunct="1">
              <a:spcBef>
                <a:spcPts val="600"/>
              </a:spcBef>
              <a:spcAft>
                <a:spcPts val="600"/>
              </a:spcAft>
              <a:defRPr b="1">
                <a:solidFill>
                  <a:srgbClr val="333333"/>
                </a:solidFill>
                <a:latin typeface="+mn-lt"/>
                <a:ea typeface="+mn-ea"/>
                <a:cs typeface="+mn-cs"/>
                <a:sym typeface="Helvetica"/>
              </a:defRPr>
            </a:pPr>
            <a:r>
              <a:rPr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（1）坚持以“常规”为本</a:t>
            </a:r>
            <a:r>
              <a:rPr sz="2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eaLnBrk="1" latinLnBrk="0" hangingPunct="1">
              <a:spcBef>
                <a:spcPts val="600"/>
              </a:spcBef>
              <a:spcAft>
                <a:spcPts val="600"/>
              </a:spcAft>
              <a:defRPr b="1">
                <a:solidFill>
                  <a:srgbClr val="333333"/>
                </a:solidFill>
                <a:latin typeface="+mn-lt"/>
                <a:ea typeface="+mn-ea"/>
                <a:cs typeface="+mn-cs"/>
                <a:sym typeface="Helvetica"/>
              </a:defRPr>
            </a:pPr>
            <a:r>
              <a:rPr sz="2400">
                <a:latin typeface="微软雅黑" panose="020B0503020204020204" pitchFamily="34" charset="-122"/>
                <a:ea typeface="微软雅黑" panose="020B0503020204020204" pitchFamily="34" charset="-122"/>
                <a:cs typeface="微软雅黑" panose="020B0503020204020204" pitchFamily="34" charset="-122"/>
                <a:sym typeface="+mn-ea"/>
              </a:rPr>
              <a:t>①教学内容常规化。以课本基础知识和主干知识为主。</a:t>
            </a:r>
            <a:endParaRPr sz="2400">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a:p>
            <a:pPr algn="just" defTabSz="457200" eaLnBrk="1" latinLnBrk="0" hangingPunct="1">
              <a:spcBef>
                <a:spcPts val="600"/>
              </a:spcBef>
              <a:spcAft>
                <a:spcPts val="600"/>
              </a:spcAft>
              <a:defRPr>
                <a:latin typeface="Times New Roman" panose="02020603050405020304"/>
                <a:ea typeface="Times New Roman" panose="02020603050405020304"/>
                <a:cs typeface="Times New Roman" panose="02020603050405020304"/>
                <a:sym typeface="Times New Roman" panose="02020603050405020304"/>
              </a:defRPr>
            </a:pP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②</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习题</a:t>
            </a:r>
            <a:r>
              <a:rPr lang="zh-CN"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设置</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常规化。以基本题型和重点题型为主，以中等难度的小巧灵活的题目为主。不过分追求新题目，特别是新的综合题。</a:t>
            </a: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注重在常规题型中求发展，注重常规题型的分解、组合、变形和引伸。</a:t>
            </a:r>
            <a:endPar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a:p>
            <a:pPr algn="just" defTabSz="457200" eaLnBrk="1" latinLnBrk="0" hangingPunct="1">
              <a:spcBef>
                <a:spcPts val="600"/>
              </a:spcBef>
              <a:spcAft>
                <a:spcPts val="600"/>
              </a:spcAft>
              <a:defRPr>
                <a:latin typeface="Times New Roman" panose="02020603050405020304"/>
                <a:ea typeface="Times New Roman" panose="02020603050405020304"/>
                <a:cs typeface="Times New Roman" panose="02020603050405020304"/>
                <a:sym typeface="Times New Roman" panose="02020603050405020304"/>
              </a:defRPr>
            </a:pPr>
            <a:r>
              <a:rPr sz="2400" b="1">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（2）注重过程教学</a:t>
            </a:r>
            <a:endParaRPr sz="2400" b="1">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a:p>
            <a:pPr algn="just" defTabSz="457200" eaLnBrk="1" latinLnBrk="0" hangingPunct="1">
              <a:spcBef>
                <a:spcPts val="600"/>
              </a:spcBef>
              <a:spcAft>
                <a:spcPts val="600"/>
              </a:spcAft>
              <a:defRPr>
                <a:latin typeface="Times New Roman" panose="02020603050405020304"/>
                <a:ea typeface="Times New Roman" panose="02020603050405020304"/>
                <a:cs typeface="Times New Roman" panose="02020603050405020304"/>
                <a:sym typeface="Times New Roman" panose="02020603050405020304"/>
              </a:defRPr>
            </a:pP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 将重点知识的</a:t>
            </a: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形成过程</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适当再现一遍，再现的方式方法灵活多样，如：高考真题、思维导图等。注重</a:t>
            </a: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分析过程</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，在分析的基础上让学生总结归纳，</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展现思维，培养方法、培养思维、培养能力</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矩形 1"/>
          <p:cNvSpPr>
            <a:spLocks noChangeArrowheads="1"/>
          </p:cNvSpPr>
          <p:nvPr/>
        </p:nvSpPr>
        <p:spPr bwMode="auto">
          <a:xfrm>
            <a:off x="192088" y="837565"/>
            <a:ext cx="6551612"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二、复学后的备考</a:t>
            </a:r>
            <a:endParaRPr lang="zh-CN" altLang="zh-CN" sz="4000" b="1">
              <a:latin typeface="楷体" panose="02010609060101010101" pitchFamily="49" charset="-122"/>
              <a:ea typeface="楷体" panose="02010609060101010101" pitchFamily="49" charset="-122"/>
            </a:endParaRPr>
          </a:p>
        </p:txBody>
      </p:sp>
      <p:pic>
        <p:nvPicPr>
          <p:cNvPr id="141315"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1316"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1317"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1318"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1319"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1320"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1321"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1322"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41323" name="矩形 1"/>
          <p:cNvSpPr>
            <a:spLocks noChangeArrowheads="1"/>
          </p:cNvSpPr>
          <p:nvPr/>
        </p:nvSpPr>
        <p:spPr bwMode="auto">
          <a:xfrm>
            <a:off x="550863" y="1412240"/>
            <a:ext cx="7129462" cy="521970"/>
          </a:xfrm>
          <a:prstGeom prst="rect">
            <a:avLst/>
          </a:prstGeom>
          <a:noFill/>
          <a:ln w="9525">
            <a:noFill/>
            <a:miter lim="800000"/>
          </a:ln>
        </p:spPr>
        <p:txBody>
          <a:bodyPr>
            <a:spAutoFit/>
          </a:bodyPr>
          <a:lstStyle/>
          <a:p>
            <a:pPr eaLnBrk="0" hangingPunct="0"/>
            <a:r>
              <a:rPr lang="en-US" altLang="zh-CN" sz="2800" b="1">
                <a:solidFill>
                  <a:srgbClr val="FF0000"/>
                </a:solidFill>
                <a:latin typeface="微软雅黑" panose="020B0503020204020204" pitchFamily="34" charset="-122"/>
                <a:ea typeface="微软雅黑" panose="020B0503020204020204" pitchFamily="34" charset="-122"/>
              </a:rPr>
              <a:t>2</a:t>
            </a:r>
            <a:r>
              <a:rPr lang="zh-CN" altLang="en-US" sz="2800" b="1">
                <a:solidFill>
                  <a:srgbClr val="FF0000"/>
                </a:solidFill>
                <a:latin typeface="微软雅黑" panose="020B0503020204020204" pitchFamily="34" charset="-122"/>
                <a:ea typeface="微软雅黑" panose="020B0503020204020204" pitchFamily="34" charset="-122"/>
              </a:rPr>
              <a:t>、计划的推进与落实</a:t>
            </a:r>
            <a:endParaRPr lang="zh-CN" altLang="zh-CN" sz="2800" b="1">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45135" y="1934210"/>
            <a:ext cx="11366500" cy="5000625"/>
          </a:xfrm>
          <a:prstGeom prst="rect">
            <a:avLst/>
          </a:prstGeom>
          <a:noFill/>
        </p:spPr>
        <p:txBody>
          <a:bodyPr wrap="square" rtlCol="0" anchor="t">
            <a:spAutoFit/>
          </a:bodyPr>
          <a:p>
            <a:pPr defTabSz="457200" eaLnBrk="1" latinLnBrk="0" hangingPunct="1">
              <a:spcBef>
                <a:spcPts val="600"/>
              </a:spcBef>
              <a:spcAft>
                <a:spcPts val="600"/>
              </a:spcAft>
              <a:defRPr b="1">
                <a:solidFill>
                  <a:srgbClr val="333333"/>
                </a:solidFill>
                <a:latin typeface="+mn-lt"/>
                <a:ea typeface="+mn-ea"/>
                <a:cs typeface="+mn-cs"/>
                <a:sym typeface="Helvetica"/>
              </a:defRPr>
            </a:pPr>
            <a:r>
              <a:rPr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抓基础、抓能力、抓方法</a:t>
            </a:r>
            <a:endParaRPr sz="2400" b="1">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a:p>
            <a:pPr defTabSz="457200" eaLnBrk="1" latinLnBrk="0" hangingPunct="1">
              <a:spcBef>
                <a:spcPts val="600"/>
              </a:spcBef>
              <a:spcAft>
                <a:spcPts val="600"/>
              </a:spcAft>
              <a:defRPr b="1">
                <a:solidFill>
                  <a:srgbClr val="333333"/>
                </a:solidFill>
                <a:latin typeface="+mn-lt"/>
                <a:ea typeface="+mn-ea"/>
                <a:cs typeface="+mn-cs"/>
                <a:sym typeface="Helvetica"/>
              </a:defRPr>
            </a:pPr>
            <a:r>
              <a:rPr sz="2400">
                <a:latin typeface="微软雅黑" panose="020B0503020204020204" pitchFamily="34" charset="-122"/>
                <a:ea typeface="微软雅黑" panose="020B0503020204020204" pitchFamily="34" charset="-122"/>
                <a:cs typeface="微软雅黑" panose="020B0503020204020204" pitchFamily="34" charset="-122"/>
                <a:sym typeface="+mn-ea"/>
              </a:rPr>
              <a:t>在准确把握知识点之间内在联系的基础上，</a:t>
            </a: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强化完整的知识体系及知识网络</a:t>
            </a: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，让</a:t>
            </a:r>
            <a:r>
              <a:rPr sz="2400">
                <a:latin typeface="微软雅黑" panose="020B0503020204020204" pitchFamily="34" charset="-122"/>
                <a:ea typeface="微软雅黑" panose="020B0503020204020204" pitchFamily="34" charset="-122"/>
                <a:cs typeface="微软雅黑" panose="020B0503020204020204" pitchFamily="34" charset="-122"/>
                <a:sym typeface="+mn-ea"/>
              </a:rPr>
              <a:t>学生形成触类旁通、举一反三的思维状态。</a:t>
            </a:r>
            <a:endParaRPr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defTabSz="457200" eaLnBrk="1" latinLnBrk="0" hangingPunct="1">
              <a:spcBef>
                <a:spcPts val="600"/>
              </a:spcBef>
              <a:spcAft>
                <a:spcPts val="600"/>
              </a:spcAft>
              <a:defRPr>
                <a:latin typeface="Times New Roman" panose="02020603050405020304"/>
                <a:ea typeface="Times New Roman" panose="02020603050405020304"/>
                <a:cs typeface="Times New Roman" panose="02020603050405020304"/>
                <a:sym typeface="Times New Roman" panose="02020603050405020304"/>
              </a:defRPr>
            </a:pPr>
            <a:r>
              <a:rPr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注重对学生各方面能力的培养</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，打破学生的固定思维模式，培养学生灵活处理问题的能力和创新能力，提高其应变能力和发散性思维。</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巧用课后习题，合理利用新教材，</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变换情境素材，在平常教学过程中</a:t>
            </a:r>
            <a:r>
              <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rPr>
              <a:t>增强应用意识，重视延伸拓展。</a:t>
            </a:r>
            <a:endParaRPr sz="2400" b="1">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eaLnBrk="1" latinLnBrk="0" hangingPunct="1">
              <a:spcBef>
                <a:spcPts val="600"/>
              </a:spcBef>
              <a:spcAft>
                <a:spcPts val="600"/>
              </a:spcAft>
              <a:defRPr b="1">
                <a:solidFill>
                  <a:srgbClr val="333333"/>
                </a:solidFill>
                <a:latin typeface="+mn-lt"/>
                <a:ea typeface="+mn-ea"/>
                <a:cs typeface="+mn-cs"/>
                <a:sym typeface="Helvetica"/>
              </a:defRPr>
            </a:pPr>
            <a:r>
              <a:rPr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加强方法的训练</a:t>
            </a:r>
            <a:r>
              <a:rPr sz="2400">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a:latin typeface="微软雅黑" panose="020B0503020204020204" pitchFamily="34" charset="-122"/>
                <a:ea typeface="微软雅黑" panose="020B0503020204020204" pitchFamily="34" charset="-122"/>
                <a:cs typeface="微软雅黑" panose="020B0503020204020204" pitchFamily="34" charset="-122"/>
                <a:sym typeface="+mn-ea"/>
              </a:rPr>
              <a:t>精选训练内容、进行限时训练、及时反馈信息及时归纳总结。</a:t>
            </a: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如</a:t>
            </a: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归纳实验设计题的答题模板：</a:t>
            </a:r>
            <a:r>
              <a:rPr sz="2400">
                <a:latin typeface="微软雅黑" panose="020B0503020204020204" pitchFamily="34" charset="-122"/>
                <a:ea typeface="微软雅黑" panose="020B0503020204020204" pitchFamily="34" charset="-122"/>
                <a:cs typeface="微软雅黑" panose="020B0503020204020204" pitchFamily="34" charset="-122"/>
                <a:sym typeface="+mn-ea"/>
              </a:rPr>
              <a:t>用***材料，施加***变量，检测***现象</a:t>
            </a: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457200" eaLnBrk="1" latinLnBrk="0" hangingPunct="1">
              <a:spcBef>
                <a:spcPts val="600"/>
              </a:spcBef>
              <a:spcAft>
                <a:spcPts val="600"/>
              </a:spcAft>
              <a:defRPr b="1">
                <a:solidFill>
                  <a:srgbClr val="333333"/>
                </a:solidFill>
                <a:latin typeface="+mn-lt"/>
                <a:ea typeface="+mn-ea"/>
                <a:cs typeface="+mn-cs"/>
                <a:sym typeface="Helvetica"/>
              </a:defRPr>
            </a:pPr>
            <a:r>
              <a:rPr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落实查漏补缺，抓好临界生</a:t>
            </a:r>
            <a:endParaRPr sz="2400" b="1">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a:endParaRPr>
          </a:p>
          <a:p>
            <a:pPr defTabSz="457200" eaLnBrk="1" latinLnBrk="0" hangingPunct="1">
              <a:spcBef>
                <a:spcPts val="600"/>
              </a:spcBef>
              <a:spcAft>
                <a:spcPts val="0"/>
              </a:spcAft>
              <a:defRPr b="1">
                <a:solidFill>
                  <a:srgbClr val="333333"/>
                </a:solidFill>
                <a:latin typeface="+mn-lt"/>
                <a:ea typeface="+mn-ea"/>
                <a:cs typeface="+mn-cs"/>
                <a:sym typeface="Helvetica"/>
              </a:defRP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将周测试题中的高频错题进行整理归类，编制成分层培优习题，同时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defTabSz="457200" eaLnBrk="1" latinLnBrk="0" hangingPunct="1">
              <a:spcBef>
                <a:spcPts val="600"/>
              </a:spcBef>
              <a:spcAft>
                <a:spcPts val="0"/>
              </a:spcAft>
              <a:defRPr b="1">
                <a:solidFill>
                  <a:srgbClr val="333333"/>
                </a:solidFill>
                <a:latin typeface="+mn-lt"/>
                <a:ea typeface="+mn-ea"/>
                <a:cs typeface="+mn-cs"/>
                <a:sym typeface="Helvetica"/>
              </a:defRPr>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附上相关基础知识，加以巩固。</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04" name="图片 3" descr="图片 3"/>
          <p:cNvPicPr>
            <a:picLocks noChangeAspect="1"/>
          </p:cNvPicPr>
          <p:nvPr/>
        </p:nvPicPr>
        <p:blipFill>
          <a:blip r:embed="rId4"/>
          <a:srcRect l="3743" t="32790" r="10265" b="32709"/>
          <a:stretch>
            <a:fillRect/>
          </a:stretch>
        </p:blipFill>
        <p:spPr>
          <a:xfrm>
            <a:off x="6743700" y="1711960"/>
            <a:ext cx="5416973" cy="4641850"/>
          </a:xfrm>
          <a:prstGeom prst="rect">
            <a:avLst/>
          </a:prstGeom>
          <a:noFill/>
          <a:ln w="38100">
            <a:solidFill>
              <a:srgbClr val="FF0000"/>
            </a:solidFill>
            <a:miter lim="400000"/>
            <a:headEnd/>
            <a:tailEnd/>
          </a:ln>
        </p:spPr>
      </p:pic>
      <p:sp>
        <p:nvSpPr>
          <p:cNvPr id="503" name="文本框 2"/>
          <p:cNvSpPr txBox="1"/>
          <p:nvPr/>
        </p:nvSpPr>
        <p:spPr>
          <a:xfrm>
            <a:off x="404495" y="2030730"/>
            <a:ext cx="6126480" cy="4323080"/>
          </a:xfrm>
          <a:prstGeom prst="rect">
            <a:avLst/>
          </a:prstGeom>
          <a:solidFill>
            <a:srgbClr val="F1F4BD"/>
          </a:solidFill>
          <a:ln w="12700">
            <a:solidFill>
              <a:schemeClr val="accent1"/>
            </a:solidFill>
            <a:miter lim="400000"/>
          </a:ln>
        </p:spPr>
        <p:txBody>
          <a:bodyPr wrap="square" lIns="45719" rIns="45719">
            <a:spAutoFit/>
          </a:bodyPr>
          <a:p>
            <a:pPr>
              <a:lnSpc>
                <a:spcPts val="3000"/>
              </a:lnSpc>
              <a:defRPr sz="24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lang="zh-CN"/>
              <a:t>【必修</a:t>
            </a:r>
            <a:r>
              <a:rPr lang="en-US" altLang="zh-CN"/>
              <a:t>2P38</a:t>
            </a:r>
            <a:r>
              <a:rPr lang="zh-CN" altLang="en-US"/>
              <a:t>拓展题】</a:t>
            </a:r>
            <a:r>
              <a:t>摩尔根的合作者布里吉斯发现白眼雌果蝇和红眼雄果蝇杂交所产生的子一代中出现了一个白眼雌果蝇。大量的观察发现，在上述杂交中，</a:t>
            </a:r>
            <a:r>
              <a:t>2000~3000</a:t>
            </a:r>
            <a:r>
              <a:t>只红眼雌果蝇中会出现一只白眼雌果蝇，同样在</a:t>
            </a:r>
            <a:r>
              <a:t>2000~3000</a:t>
            </a:r>
            <a:r>
              <a:t>只白眼雄果蝇中会出现一只红眼雄果蝇。请回答：</a:t>
            </a:r>
            <a:br/>
            <a:r>
              <a:t>（</a:t>
            </a:r>
            <a:r>
              <a:t>1</a:t>
            </a:r>
            <a:r>
              <a:t>）有人说这种现象的出现最可能是基因突变的结果，你同意这种观点么？为什么？</a:t>
            </a:r>
            <a:br/>
            <a:r>
              <a:t>（</a:t>
            </a:r>
            <a:r>
              <a:t>2</a:t>
            </a:r>
            <a:r>
              <a:t>）你怎样解释这种奇怪的现象？</a:t>
            </a:r>
            <a:br/>
            <a:r>
              <a:t>（</a:t>
            </a:r>
            <a:r>
              <a:t>3</a:t>
            </a:r>
            <a:r>
              <a:t>）如何验证你的解释？</a:t>
            </a:r>
          </a:p>
        </p:txBody>
      </p:sp>
    </p:spTree>
  </p:cSld>
  <p:clrMapOvr>
    <a:masterClrMapping/>
  </p:clrMapOvr>
  <p:transition/>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strips(downLeft)">
                                      <p:cBhvr>
                                        <p:cTn id="11" dur="500"/>
                                        <p:tgtEl>
                                          <p:spTgt spid="2">
                                            <p:txEl>
                                              <p:pRg st="1" end="1"/>
                                            </p:txEl>
                                          </p:spTgt>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strips(downLeft)">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iterate type="el">
                                    <p:tmAbs val="0"/>
                                  </p:iterate>
                                  <p:childTnLst>
                                    <p:set>
                                      <p:cBhvr>
                                        <p:cTn id="19" dur="indefinite" fill="hold"/>
                                        <p:tgtEl>
                                          <p:spTgt spid="503"/>
                                        </p:tgtEl>
                                        <p:attrNameLst>
                                          <p:attrName>style.visibility</p:attrName>
                                        </p:attrNameLst>
                                      </p:cBhvr>
                                      <p:to>
                                        <p:strVal val="visible"/>
                                      </p:to>
                                    </p:set>
                                    <p:anim calcmode="lin" valueType="num">
                                      <p:cBhvr>
                                        <p:cTn id="20" dur="500" fill="hold"/>
                                        <p:tgtEl>
                                          <p:spTgt spid="503"/>
                                        </p:tgtEl>
                                        <p:attrNameLst>
                                          <p:attrName>ppt_x</p:attrName>
                                        </p:attrNameLst>
                                      </p:cBhvr>
                                      <p:tavLst>
                                        <p:tav tm="0">
                                          <p:val>
                                            <p:strVal val="#ppt_x"/>
                                          </p:val>
                                        </p:tav>
                                        <p:tav tm="100000">
                                          <p:val>
                                            <p:strVal val="#ppt_x"/>
                                          </p:val>
                                        </p:tav>
                                      </p:tavLst>
                                    </p:anim>
                                    <p:anim calcmode="lin" valueType="num">
                                      <p:cBhvr>
                                        <p:cTn id="21" dur="500" fill="hold"/>
                                        <p:tgtEl>
                                          <p:spTgt spid="503"/>
                                        </p:tgtEl>
                                        <p:attrNameLst>
                                          <p:attrName>ppt_y</p:attrName>
                                        </p:attrNameLst>
                                      </p:cBhvr>
                                      <p:tavLst>
                                        <p:tav tm="0">
                                          <p:val>
                                            <p:strVal val="1+#ppt_h/2"/>
                                          </p:val>
                                        </p:tav>
                                        <p:tav tm="100000">
                                          <p:val>
                                            <p:strVal val="#ppt_y"/>
                                          </p:val>
                                        </p:tav>
                                      </p:tavLst>
                                    </p:anim>
                                  </p:childTnLst>
                                  <p:subTnLst>
                                    <p:set>
                                      <p:cBhvr override="childStyle">
                                        <p:cTn dur="65" fill="hold" display="1" masterRel="nextClick" afterEffect="1"/>
                                        <p:tgtEl>
                                          <p:spTgt spid="503"/>
                                        </p:tgtEl>
                                        <p:attrNameLst>
                                          <p:attrName>style.visibility</p:attrName>
                                        </p:attrNameLst>
                                      </p:cBhvr>
                                      <p:to>
                                        <p:strVal val="hidden"/>
                                      </p:to>
                                    </p:set>
                                  </p:subTnLst>
                                </p:cTn>
                              </p:par>
                            </p:childTnLst>
                          </p:cTn>
                        </p:par>
                        <p:par>
                          <p:cTn id="22" fill="hold">
                            <p:stCondLst>
                              <p:cond delay="500"/>
                            </p:stCondLst>
                            <p:childTnLst>
                              <p:par>
                                <p:cTn id="23" presetID="18" presetClass="entr" presetSubtype="12" fill="hold" nodeType="afterEffect">
                                  <p:stCondLst>
                                    <p:cond delay="0"/>
                                  </p:stCondLst>
                                  <p:childTnLst>
                                    <p:set>
                                      <p:cBhvr>
                                        <p:cTn id="24" dur="1" fill="hold">
                                          <p:stCondLst>
                                            <p:cond delay="0"/>
                                          </p:stCondLst>
                                        </p:cTn>
                                        <p:tgtEl>
                                          <p:spTgt spid="604"/>
                                        </p:tgtEl>
                                        <p:attrNameLst>
                                          <p:attrName>style.visibility</p:attrName>
                                        </p:attrNameLst>
                                      </p:cBhvr>
                                      <p:to>
                                        <p:strVal val="visible"/>
                                      </p:to>
                                    </p:set>
                                    <p:animEffect transition="in" filter="strips(downLeft)">
                                      <p:cBhvr>
                                        <p:cTn id="25" dur="500"/>
                                        <p:tgtEl>
                                          <p:spTgt spid="604"/>
                                        </p:tgtEl>
                                      </p:cBhvr>
                                    </p:animEffect>
                                  </p:childTnLst>
                                  <p:subTnLst>
                                    <p:set>
                                      <p:cBhvr override="childStyle">
                                        <p:cTn dur="65" fill="hold" display="1" masterRel="nextClick" afterEffect="1"/>
                                        <p:tgtEl>
                                          <p:spTgt spid="60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strips(downLeft)">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strips(downLeft)">
                                      <p:cBhvr>
                                        <p:cTn id="35" dur="500"/>
                                        <p:tgtEl>
                                          <p:spTgt spid="2">
                                            <p:txEl>
                                              <p:pRg st="4" end="4"/>
                                            </p:txEl>
                                          </p:spTgt>
                                        </p:tgtEl>
                                      </p:cBhvr>
                                    </p:animEffect>
                                  </p:childTnLst>
                                </p:cTn>
                              </p:par>
                            </p:childTnLst>
                          </p:cTn>
                        </p:par>
                        <p:par>
                          <p:cTn id="36" fill="hold">
                            <p:stCondLst>
                              <p:cond delay="500"/>
                            </p:stCondLst>
                            <p:childTnLst>
                              <p:par>
                                <p:cTn id="37" presetID="18" presetClass="entr" presetSubtype="12" fill="hold" grpId="0" nodeType="after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strips(downLeft)">
                                      <p:cBhvr>
                                        <p:cTn id="39" dur="500"/>
                                        <p:tgtEl>
                                          <p:spTgt spid="2">
                                            <p:txEl>
                                              <p:pRg st="5" end="5"/>
                                            </p:txEl>
                                          </p:spTgt>
                                        </p:tgtEl>
                                      </p:cBhvr>
                                    </p:animEffect>
                                  </p:childTnLst>
                                </p:cTn>
                              </p:par>
                            </p:childTnLst>
                          </p:cTn>
                        </p:par>
                        <p:par>
                          <p:cTn id="40" fill="hold">
                            <p:stCondLst>
                              <p:cond delay="1000"/>
                            </p:stCondLst>
                            <p:childTnLst>
                              <p:par>
                                <p:cTn id="41" presetID="18" presetClass="entr" presetSubtype="12" fill="hold" grpId="0" nodeType="after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strips(downLeft)">
                                      <p:cBhvr>
                                        <p:cTn id="43" dur="500"/>
                                        <p:tgtEl>
                                          <p:spTgt spid="2">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503" grpId="1" bldLvl="0" animBg="1" advAuto="0"/>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矩形 1"/>
          <p:cNvSpPr>
            <a:spLocks noChangeArrowheads="1"/>
          </p:cNvSpPr>
          <p:nvPr/>
        </p:nvSpPr>
        <p:spPr bwMode="auto">
          <a:xfrm>
            <a:off x="192088" y="981075"/>
            <a:ext cx="9432925" cy="706755"/>
          </a:xfrm>
          <a:prstGeom prst="rect">
            <a:avLst/>
          </a:prstGeom>
          <a:noFill/>
          <a:ln w="9525">
            <a:noFill/>
            <a:miter lim="800000"/>
          </a:ln>
        </p:spPr>
        <p:txBody>
          <a:bodyPr>
            <a:spAutoFit/>
          </a:bodyPr>
          <a:lstStyle/>
          <a:p>
            <a:pPr eaLnBrk="0" hangingPunct="0"/>
            <a:r>
              <a:rPr lang="zh-CN" altLang="en-US" sz="4000" b="1">
                <a:latin typeface="楷体" panose="02010609060101010101" pitchFamily="49" charset="-122"/>
                <a:ea typeface="楷体" panose="02010609060101010101" pitchFamily="49" charset="-122"/>
              </a:rPr>
              <a:t>三、给</a:t>
            </a:r>
            <a:r>
              <a:rPr lang="en-US" altLang="zh-CN" sz="4000" b="1">
                <a:latin typeface="楷体" panose="02010609060101010101" pitchFamily="49" charset="-122"/>
                <a:ea typeface="楷体" panose="02010609060101010101" pitchFamily="49" charset="-122"/>
              </a:rPr>
              <a:t>2021</a:t>
            </a:r>
            <a:r>
              <a:rPr lang="zh-CN" altLang="en-US" sz="4000" b="1">
                <a:latin typeface="楷体" panose="02010609060101010101" pitchFamily="49" charset="-122"/>
                <a:ea typeface="楷体" panose="02010609060101010101" pitchFamily="49" charset="-122"/>
              </a:rPr>
              <a:t>届高三生物备考的建议</a:t>
            </a:r>
            <a:endParaRPr lang="zh-CN" altLang="zh-CN" sz="4000" b="1">
              <a:latin typeface="楷体" panose="02010609060101010101" pitchFamily="49" charset="-122"/>
              <a:ea typeface="楷体" panose="02010609060101010101" pitchFamily="49" charset="-122"/>
            </a:endParaRPr>
          </a:p>
        </p:txBody>
      </p:sp>
      <p:pic>
        <p:nvPicPr>
          <p:cNvPr id="143363"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4"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5" name="Picture 5"/>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66" name="WordArt 6"/>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pic>
        <p:nvPicPr>
          <p:cNvPr id="143367" name="Picture 5" descr="C:\Users\Administrator\AppData\Roaming\Tencent\Users\791325697\QQ\WinTemp\RichOle\{7DJB$4EPU34Z0H@XDH[]CP.png"/>
          <p:cNvPicPr>
            <a:picLocks noChangeAspect="1" noChangeArrowheads="1"/>
          </p:cNvPicPr>
          <p:nvPr/>
        </p:nvPicPr>
        <p:blipFill>
          <a:blip r:embed="rId1">
            <a:lum contrast="6000"/>
          </a:blip>
          <a:srcRect/>
          <a:stretch>
            <a:fillRect/>
          </a:stretch>
        </p:blipFill>
        <p:spPr bwMode="auto">
          <a:xfrm>
            <a:off x="0" y="0"/>
            <a:ext cx="2863850" cy="896938"/>
          </a:xfrm>
          <a:prstGeom prst="rect">
            <a:avLst/>
          </a:prstGeom>
          <a:noFill/>
          <a:ln w="9525">
            <a:noFill/>
            <a:miter lim="800000"/>
            <a:headEnd/>
            <a:tailEnd/>
          </a:ln>
        </p:spPr>
      </p:pic>
      <p:pic>
        <p:nvPicPr>
          <p:cNvPr id="143368" name="Picture 7"/>
          <p:cNvPicPr>
            <a:picLocks noChangeAspect="1" noChangeArrowheads="1"/>
          </p:cNvPicPr>
          <p:nvPr/>
        </p:nvPicPr>
        <p:blipFill>
          <a:blip r:embed="rId2"/>
          <a:srcRect/>
          <a:stretch>
            <a:fillRect/>
          </a:stretch>
        </p:blipFill>
        <p:spPr bwMode="auto">
          <a:xfrm>
            <a:off x="10648950" y="5176838"/>
            <a:ext cx="1576388" cy="1668462"/>
          </a:xfrm>
          <a:prstGeom prst="rect">
            <a:avLst/>
          </a:prstGeom>
          <a:noFill/>
          <a:ln w="9525">
            <a:noFill/>
            <a:miter lim="800000"/>
            <a:headEnd/>
            <a:tailEnd/>
          </a:ln>
        </p:spPr>
      </p:pic>
      <p:pic>
        <p:nvPicPr>
          <p:cNvPr id="143369" name="Picture 9"/>
          <p:cNvPicPr>
            <a:picLocks noChangeAspect="1" noChangeArrowheads="1"/>
          </p:cNvPicPr>
          <p:nvPr/>
        </p:nvPicPr>
        <p:blipFill>
          <a:blip r:embed="rId3">
            <a:lum bright="12000"/>
          </a:blip>
          <a:srcRect/>
          <a:stretch>
            <a:fillRect/>
          </a:stretch>
        </p:blipFill>
        <p:spPr bwMode="auto">
          <a:xfrm>
            <a:off x="2855913" y="0"/>
            <a:ext cx="3168650" cy="908050"/>
          </a:xfrm>
          <a:prstGeom prst="rect">
            <a:avLst/>
          </a:prstGeom>
          <a:noFill/>
        </p:spPr>
      </p:pic>
      <p:sp>
        <p:nvSpPr>
          <p:cNvPr id="143370" name="WordArt 10"/>
          <p:cNvSpPr>
            <a:spLocks noChangeArrowheads="1" noChangeShapeType="1" noTextEdit="1"/>
          </p:cNvSpPr>
          <p:nvPr/>
        </p:nvSpPr>
        <p:spPr bwMode="auto">
          <a:xfrm>
            <a:off x="3000375" y="260350"/>
            <a:ext cx="2735263" cy="611188"/>
          </a:xfrm>
          <a:prstGeom prst="rect">
            <a:avLst/>
          </a:prstGeom>
        </p:spPr>
        <p:txBody>
          <a:bodyPr wrap="none" fromWordArt="1">
            <a:prstTxWarp prst="textWave1">
              <a:avLst>
                <a:gd name="adj1" fmla="val 13005"/>
                <a:gd name="adj2" fmla="val 0"/>
              </a:avLst>
            </a:prstTxWarp>
          </a:bodyPr>
          <a:lstStyle/>
          <a:p>
            <a:pPr algn="ctr"/>
            <a:r>
              <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rPr>
              <a:t>仁 朴 精 勇</a:t>
            </a:r>
            <a:endParaRPr lang="zh-CN" altLang="en-US" sz="4000" b="1" i="1" kern="10">
              <a:ln w="22225">
                <a:solidFill>
                  <a:srgbClr val="CCCC00"/>
                </a:solidFill>
                <a:round/>
              </a:ln>
              <a:solidFill>
                <a:srgbClr val="FFFF00"/>
              </a:solidFill>
              <a:effectLst>
                <a:outerShdw dist="35921" dir="2700000" algn="ctr" rotWithShape="0">
                  <a:srgbClr val="990000"/>
                </a:outerShdw>
              </a:effectLst>
              <a:latin typeface="楷体" panose="02010609060101010101" pitchFamily="49" charset="-122"/>
              <a:ea typeface="楷体" panose="02010609060101010101" pitchFamily="49" charset="-122"/>
            </a:endParaRPr>
          </a:p>
        </p:txBody>
      </p:sp>
      <p:sp>
        <p:nvSpPr>
          <p:cNvPr id="143371" name="矩形 1"/>
          <p:cNvSpPr>
            <a:spLocks noChangeArrowheads="1"/>
          </p:cNvSpPr>
          <p:nvPr/>
        </p:nvSpPr>
        <p:spPr bwMode="auto">
          <a:xfrm>
            <a:off x="566420" y="1687830"/>
            <a:ext cx="9518650" cy="1814830"/>
          </a:xfrm>
          <a:prstGeom prst="rect">
            <a:avLst/>
          </a:prstGeom>
          <a:noFill/>
          <a:ln w="9525">
            <a:noFill/>
            <a:miter lim="800000"/>
          </a:ln>
        </p:spPr>
        <p:txBody>
          <a:bodyPr wrap="square">
            <a:spAutoFit/>
          </a:bodyPr>
          <a:lstStyle/>
          <a:p>
            <a:pPr indent="0" eaLnBrk="0" latinLnBrk="0" hangingPunct="0">
              <a:lnSpc>
                <a:spcPct val="100000"/>
              </a:lnSpc>
              <a:spcBef>
                <a:spcPts val="0"/>
              </a:spcBef>
            </a:pPr>
            <a:r>
              <a:rPr lang="zh-CN" altLang="en-US" sz="2800" b="1">
                <a:latin typeface="楷体" panose="02010609060101010101" pitchFamily="49" charset="-122"/>
                <a:ea typeface="楷体" panose="02010609060101010101" pitchFamily="49" charset="-122"/>
              </a:rPr>
              <a:t>1、熟悉新课标与高考评价体系和说明，重温高考试题</a:t>
            </a:r>
            <a:r>
              <a:rPr lang="zh-CN" altLang="en-US" sz="2800" b="1">
                <a:latin typeface="楷体" panose="02010609060101010101" pitchFamily="49" charset="-122"/>
                <a:ea typeface="楷体" panose="02010609060101010101" pitchFamily="49" charset="-122"/>
                <a:sym typeface="+mn-ea"/>
              </a:rPr>
              <a:t> </a:t>
            </a:r>
            <a:endParaRPr lang="zh-CN" altLang="en-US" sz="2800" b="1">
              <a:latin typeface="楷体" panose="02010609060101010101" pitchFamily="49" charset="-122"/>
              <a:ea typeface="楷体" panose="02010609060101010101" pitchFamily="49" charset="-122"/>
              <a:sym typeface="+mn-ea"/>
            </a:endParaRPr>
          </a:p>
          <a:p>
            <a:pPr indent="0" latinLnBrk="0">
              <a:lnSpc>
                <a:spcPct val="100000"/>
              </a:lnSpc>
              <a:spcBef>
                <a:spcPts val="0"/>
              </a:spcBef>
              <a:defRPr/>
            </a:pP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）静心做题研题、明确目标导向</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latinLnBrk="0">
              <a:lnSpc>
                <a:spcPct val="100000"/>
              </a:lnSpc>
              <a:spcBef>
                <a:spcPts val="0"/>
              </a:spcBef>
              <a:defRPr/>
            </a:pP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）制定复习策略，突破重要题型</a:t>
            </a:r>
            <a:endPar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endParaRPr lang="zh-CN"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563" name="Text Box 3"/>
          <p:cNvSpPr txBox="1"/>
          <p:nvPr/>
        </p:nvSpPr>
        <p:spPr>
          <a:xfrm>
            <a:off x="566103" y="3389948"/>
            <a:ext cx="10525125" cy="1999615"/>
          </a:xfrm>
          <a:prstGeom prst="rect">
            <a:avLst/>
          </a:prstGeom>
          <a:noFill/>
          <a:ln w="9525">
            <a:noFill/>
          </a:ln>
        </p:spPr>
        <p:txBody>
          <a:bodyPr>
            <a:spAutoFit/>
          </a:bodyPr>
          <a:p>
            <a:pPr eaLnBrk="1" latinLnBrk="0" hangingPunct="1">
              <a:lnSpc>
                <a:spcPct val="100000"/>
              </a:lnSpc>
              <a:spcBef>
                <a:spcPts val="0"/>
              </a:spcBef>
              <a:spcAft>
                <a:spcPts val="0"/>
              </a:spcAft>
              <a:defRPr/>
            </a:pPr>
            <a:r>
              <a:rPr lang="en-US" altLang="zh-CN" sz="2800" b="1">
                <a:latin typeface="楷体" panose="02010609060101010101" pitchFamily="49" charset="-122"/>
                <a:ea typeface="楷体" panose="02010609060101010101" pitchFamily="49" charset="-122"/>
                <a:sym typeface="+mn-ea"/>
              </a:rPr>
              <a:t>2.</a:t>
            </a:r>
            <a:r>
              <a:rPr lang="zh-CN" altLang="en-US" sz="2800" b="1">
                <a:latin typeface="楷体" panose="02010609060101010101" pitchFamily="49" charset="-122"/>
                <a:ea typeface="楷体" panose="02010609060101010101" pitchFamily="49" charset="-122"/>
                <a:sym typeface="+mn-ea"/>
              </a:rPr>
              <a:t>围绕高频考点，梳理关键问题</a:t>
            </a:r>
            <a:endParaRPr lang="en-US" altLang="zh-CN" sz="2800" b="1">
              <a:latin typeface="楷体" panose="02010609060101010101" pitchFamily="49" charset="-122"/>
              <a:ea typeface="楷体" panose="02010609060101010101" pitchFamily="49" charset="-122"/>
            </a:endParaRPr>
          </a:p>
          <a:p>
            <a:pPr algn="l" defTabSz="685800" eaLnBrk="1" fontAlgn="auto" latinLnBrk="0" hangingPunct="1">
              <a:lnSpc>
                <a:spcPct val="100000"/>
              </a:lnSpc>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（1）夯实基础知识，但不能完全依赖“背”</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defTabSz="685800" eaLnBrk="1" fontAlgn="auto" latinLnBrk="0" hangingPunct="1">
              <a:lnSpc>
                <a:spcPct val="100000"/>
              </a:lnSpc>
              <a:spcBef>
                <a:spcPts val="0"/>
              </a:spcBef>
              <a:spcAft>
                <a:spcPts val="0"/>
              </a:spcAft>
              <a:defRPr/>
            </a:pP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（2）建构知识体系，但不能只靠老师</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spcBef>
                <a:spcPct val="50000"/>
              </a:spcBef>
              <a:defRPr/>
            </a:pPr>
            <a:endParaRPr lang="zh-CN" altLang="en-US" sz="2665" b="1" dirty="0">
              <a:latin typeface="楷体" panose="02010609060101010101" pitchFamily="49" charset="-122"/>
              <a:ea typeface="楷体" panose="02010609060101010101" pitchFamily="49" charset="-122"/>
              <a:cs typeface="楷体" panose="02010609060101010101" pitchFamily="49" charset="-122"/>
            </a:endParaRPr>
          </a:p>
        </p:txBody>
      </p:sp>
      <p:sp>
        <p:nvSpPr>
          <p:cNvPr id="2" name="圆角矩形标注 1"/>
          <p:cNvSpPr/>
          <p:nvPr/>
        </p:nvSpPr>
        <p:spPr>
          <a:xfrm>
            <a:off x="7769225" y="2178050"/>
            <a:ext cx="4422775" cy="1841581"/>
          </a:xfrm>
          <a:prstGeom prst="wedgeRoundRectCallout">
            <a:avLst>
              <a:gd name="adj1" fmla="val -78341"/>
              <a:gd name="adj2" fmla="val 44995"/>
              <a:gd name="adj3" fmla="val 16667"/>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理解概念本质、寻求事实依据</a:t>
            </a:r>
            <a:endParaRPr sz="2400">
              <a:latin typeface="微软雅黑" panose="020B0503020204020204" pitchFamily="34" charset="-122"/>
              <a:ea typeface="微软雅黑" panose="020B0503020204020204" pitchFamily="34" charset="-122"/>
              <a:sym typeface="+mn-ea"/>
            </a:endParaRPr>
          </a:p>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整理概念外延、列举正例反例</a:t>
            </a:r>
            <a:endParaRPr sz="2400">
              <a:latin typeface="微软雅黑" panose="020B0503020204020204" pitchFamily="34" charset="-122"/>
              <a:ea typeface="微软雅黑" panose="020B0503020204020204" pitchFamily="34" charset="-122"/>
              <a:sym typeface="+mn-ea"/>
            </a:endParaRPr>
          </a:p>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修正错误概念、促进概念进阶</a:t>
            </a:r>
            <a:endParaRPr kumimoji="0" lang="zh-CN" altLang="en-US" sz="2400"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mj-cs"/>
              <a:sym typeface="Calibri" panose="020F0502020204030204"/>
            </a:endParaRPr>
          </a:p>
        </p:txBody>
      </p:sp>
      <p:sp>
        <p:nvSpPr>
          <p:cNvPr id="3" name="圆角矩形标注 2"/>
          <p:cNvSpPr/>
          <p:nvPr/>
        </p:nvSpPr>
        <p:spPr>
          <a:xfrm>
            <a:off x="6207125" y="5003800"/>
            <a:ext cx="4240530" cy="1841587"/>
          </a:xfrm>
          <a:prstGeom prst="wedgeRoundRectCallout">
            <a:avLst>
              <a:gd name="adj1" fmla="val -93201"/>
              <a:gd name="adj2" fmla="val -68239"/>
              <a:gd name="adj3" fmla="val 16667"/>
            </a:avLst>
          </a:prstGeom>
          <a:solidFill>
            <a:srgbClr val="FFFFFF"/>
          </a:solidFill>
          <a:ln w="25400" cap="flat">
            <a:solidFill>
              <a:schemeClr val="accent1"/>
            </a:solidFill>
            <a:prstDash val="solid"/>
            <a:round/>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理清概念层级、建构内在逻辑</a:t>
            </a:r>
            <a:endParaRPr sz="2400">
              <a:latin typeface="微软雅黑" panose="020B0503020204020204" pitchFamily="34" charset="-122"/>
              <a:ea typeface="微软雅黑" panose="020B0503020204020204" pitchFamily="34" charset="-122"/>
              <a:sym typeface="+mn-ea"/>
            </a:endParaRPr>
          </a:p>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概述生理过程、弄清来龙去脉</a:t>
            </a:r>
            <a:endParaRPr sz="2400">
              <a:latin typeface="微软雅黑" panose="020B0503020204020204" pitchFamily="34" charset="-122"/>
              <a:ea typeface="微软雅黑" panose="020B0503020204020204" pitchFamily="34" charset="-122"/>
              <a:sym typeface="+mn-ea"/>
            </a:endParaRPr>
          </a:p>
          <a:p>
            <a:pPr indent="0" algn="ctr">
              <a:lnSpc>
                <a:spcPct val="150000"/>
              </a:lnSpc>
              <a:buSzPct val="100000"/>
              <a:buNone/>
              <a:defRPr sz="3200" b="1">
                <a:solidFill>
                  <a:srgbClr val="0000FF"/>
                </a:solidFill>
                <a:effectLst>
                  <a:outerShdw blurRad="38100" dist="38100" dir="2700000" rotWithShape="0">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pPr>
            <a:r>
              <a:rPr sz="2400">
                <a:latin typeface="微软雅黑" panose="020B0503020204020204" pitchFamily="34" charset="-122"/>
                <a:ea typeface="微软雅黑" panose="020B0503020204020204" pitchFamily="34" charset="-122"/>
                <a:sym typeface="+mn-ea"/>
              </a:rPr>
              <a:t>总结基本规律、形成生命观念</a:t>
            </a:r>
            <a:endParaRPr kumimoji="0" lang="zh-CN" altLang="en-US" sz="2400" b="0" i="0" u="none" strike="noStrike" cap="none" spc="0" normalizeH="0" baseline="0">
              <a:ln>
                <a:noFill/>
              </a:ln>
              <a:solidFill>
                <a:srgbClr val="000000"/>
              </a:solidFill>
              <a:effectLst/>
              <a:uFillTx/>
              <a:latin typeface="微软雅黑" panose="020B0503020204020204" pitchFamily="34" charset="-122"/>
              <a:ea typeface="微软雅黑" panose="020B0503020204020204" pitchFamily="34" charset="-122"/>
              <a:cs typeface="+mj-cs"/>
              <a:sym typeface="Calibri" panose="020F050202020403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w="12700">
          <a:miter lim="400000"/>
        </a:ln>
      </a:spPr>
      <a:bodyPr wrap="square" lIns="45719" rIns="45719">
        <a:spAutoFit/>
      </a:bodyPr>
      <a:lstStyle>
        <a:defPPr>
          <a:lnSpc>
            <a:spcPts val="3000"/>
          </a:lnSpc>
          <a:defRPr sz="2400" b="1">
            <a:latin typeface="楷体" panose="02010609060101010101" pitchFamily="49" charset="-122"/>
            <a:ea typeface="楷体" panose="02010609060101010101" pitchFamily="49" charset="-122"/>
            <a:cs typeface="楷体" panose="02010609060101010101" pitchFamily="49" charset="-122"/>
            <a:sym typeface="楷体" panose="02010609060101010101" pitchFamily="49"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1694</Words>
  <Application>WPS 演示</Application>
  <PresentationFormat>自定义</PresentationFormat>
  <Paragraphs>157</Paragraphs>
  <Slides>13</Slides>
  <Notes>24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宋体</vt:lpstr>
      <vt:lpstr>Wingdings</vt:lpstr>
      <vt:lpstr>楷体</vt:lpstr>
      <vt:lpstr>Calibri</vt:lpstr>
      <vt:lpstr>微软雅黑</vt:lpstr>
      <vt:lpstr>Helvetica</vt:lpstr>
      <vt:lpstr>Times New Roman</vt:lpstr>
      <vt:lpstr>Calibri</vt:lpstr>
      <vt:lpstr>Arial Unicode MS</vt:lpstr>
      <vt:lpstr>Helvetica</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WwW.YlmF.CoM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YlmF</dc:creator>
  <cp:lastModifiedBy>MD</cp:lastModifiedBy>
  <cp:revision>1574</cp:revision>
  <dcterms:created xsi:type="dcterms:W3CDTF">2008-08-25T01:14:00Z</dcterms:created>
  <dcterms:modified xsi:type="dcterms:W3CDTF">2021-03-30T03:14:09Z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