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29"/>
  </p:handoutMasterIdLst>
  <p:sldIdLst>
    <p:sldId id="372" r:id="rId4"/>
    <p:sldId id="373" r:id="rId6"/>
    <p:sldId id="260" r:id="rId7"/>
    <p:sldId id="429" r:id="rId8"/>
    <p:sldId id="431" r:id="rId9"/>
    <p:sldId id="480" r:id="rId10"/>
    <p:sldId id="305" r:id="rId11"/>
    <p:sldId id="337" r:id="rId12"/>
    <p:sldId id="339" r:id="rId13"/>
    <p:sldId id="481" r:id="rId14"/>
    <p:sldId id="342" r:id="rId15"/>
    <p:sldId id="482" r:id="rId16"/>
    <p:sldId id="343" r:id="rId17"/>
    <p:sldId id="497" r:id="rId18"/>
    <p:sldId id="498" r:id="rId19"/>
    <p:sldId id="285" r:id="rId20"/>
    <p:sldId id="432" r:id="rId21"/>
    <p:sldId id="307" r:id="rId22"/>
    <p:sldId id="483" r:id="rId23"/>
    <p:sldId id="433" r:id="rId24"/>
    <p:sldId id="484" r:id="rId25"/>
    <p:sldId id="316" r:id="rId26"/>
    <p:sldId id="386" r:id="rId27"/>
    <p:sldId id="374" r:id="rId28"/>
  </p:sldIdLst>
  <p:sldSz cx="9144000" cy="6858000" type="screen4x3"/>
  <p:notesSz cx="6797675" cy="99294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xp oy" initials="x" lastIdx="2" clrIdx="0"/>
  <p:cmAuthor id="3" name="Sophie Ma" initials="U" lastIdx="5" clrIdx="2"/>
  <p:cmAuthor id="4" name="User" initials="U" lastIdx="28" clrIdx="3"/>
  <p:cmAuthor id="5" name="Chen Yifan" initials="U" lastIdx="3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8523"/>
    <a:srgbClr val="B7952E"/>
    <a:srgbClr val="140B03"/>
    <a:srgbClr val="160D03"/>
    <a:srgbClr val="D7AF36"/>
    <a:srgbClr val="1B06BA"/>
    <a:srgbClr val="FFFFFF"/>
    <a:srgbClr val="FFB756"/>
    <a:srgbClr val="FFE083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>
        <p:scale>
          <a:sx n="110" d="100"/>
          <a:sy n="110" d="100"/>
        </p:scale>
        <p:origin x="-1722" y="-180"/>
      </p:cViewPr>
      <p:guideLst>
        <p:guide orient="horz" pos="2399"/>
        <p:guide pos="291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502412" y="2588281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02412" y="2588281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502412" y="2588281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808730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02444" y="4511675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1296000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296000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952508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952500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02412" y="2588281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808730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02444" y="4511675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1296000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296000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952508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952500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02412" y="432000"/>
            <a:ext cx="8139178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02412" y="1296000"/>
            <a:ext cx="8139178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59807" y="6349833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49833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6349833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02412" y="432000"/>
            <a:ext cx="8139178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02412" y="1296000"/>
            <a:ext cx="8139178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59807" y="6349833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49833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6349833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0.jpe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4.xml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6.xml"/><Relationship Id="rId3" Type="http://schemas.openxmlformats.org/officeDocument/2006/relationships/image" Target="NULL" TargetMode="External"/><Relationship Id="rId2" Type="http://schemas.openxmlformats.org/officeDocument/2006/relationships/image" Target="../media/image11.jpe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NULL" TargetMode="External"/><Relationship Id="rId2" Type="http://schemas.openxmlformats.org/officeDocument/2006/relationships/image" Target="../media/image11.jpe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9.xml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0.xml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1.xml"/><Relationship Id="rId2" Type="http://schemas.openxmlformats.org/officeDocument/2006/relationships/image" Target="../media/image12.pn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13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4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3.xml"/><Relationship Id="rId2" Type="http://schemas.openxmlformats.org/officeDocument/2006/relationships/image" Target="../media/image14.jpe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5.xml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6.xml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7.xml"/><Relationship Id="rId1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5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6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7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6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9.xml"/><Relationship Id="rId2" Type="http://schemas.openxmlformats.org/officeDocument/2006/relationships/image" Target="../media/image7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0.xml"/><Relationship Id="rId2" Type="http://schemas.openxmlformats.org/officeDocument/2006/relationships/image" Target="../media/image8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2.xml"/><Relationship Id="rId3" Type="http://schemas.openxmlformats.org/officeDocument/2006/relationships/image" Target="../media/image9.jpeg"/><Relationship Id="rId2" Type="http://schemas.openxmlformats.org/officeDocument/2006/relationships/tags" Target="../tags/tag131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635"/>
            <a:ext cx="9144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任意多边形: 形状 11"/>
          <p:cNvSpPr/>
          <p:nvPr/>
        </p:nvSpPr>
        <p:spPr>
          <a:xfrm flipV="1">
            <a:off x="5544185" y="6156960"/>
            <a:ext cx="964565" cy="367030"/>
          </a:xfrm>
          <a:custGeom>
            <a:avLst/>
            <a:gdLst>
              <a:gd name="connsiteX0" fmla="*/ 0 w 10965543"/>
              <a:gd name="connsiteY0" fmla="*/ 0 h 3542400"/>
              <a:gd name="connsiteX1" fmla="*/ 508000 w 10965543"/>
              <a:gd name="connsiteY1" fmla="*/ 0 h 3542400"/>
              <a:gd name="connsiteX2" fmla="*/ 508000 w 10965543"/>
              <a:gd name="connsiteY2" fmla="*/ 592 h 3542400"/>
              <a:gd name="connsiteX3" fmla="*/ 1764391 w 10965543"/>
              <a:gd name="connsiteY3" fmla="*/ 592 h 3542400"/>
              <a:gd name="connsiteX4" fmla="*/ 1764391 w 10965543"/>
              <a:gd name="connsiteY4" fmla="*/ 4518 h 3542400"/>
              <a:gd name="connsiteX5" fmla="*/ 8215747 w 10965543"/>
              <a:gd name="connsiteY5" fmla="*/ 4518 h 3542400"/>
              <a:gd name="connsiteX6" fmla="*/ 8215747 w 10965543"/>
              <a:gd name="connsiteY6" fmla="*/ 4517 h 3542400"/>
              <a:gd name="connsiteX7" fmla="*/ 10965543 w 10965543"/>
              <a:gd name="connsiteY7" fmla="*/ 3541808 h 3542400"/>
              <a:gd name="connsiteX8" fmla="*/ 8215747 w 10965543"/>
              <a:gd name="connsiteY8" fmla="*/ 3541808 h 3542400"/>
              <a:gd name="connsiteX9" fmla="*/ 1535793 w 10965543"/>
              <a:gd name="connsiteY9" fmla="*/ 3541808 h 3542400"/>
              <a:gd name="connsiteX10" fmla="*/ 1535793 w 10965543"/>
              <a:gd name="connsiteY10" fmla="*/ 3539392 h 3542400"/>
              <a:gd name="connsiteX11" fmla="*/ 508000 w 10965543"/>
              <a:gd name="connsiteY11" fmla="*/ 3539392 h 3542400"/>
              <a:gd name="connsiteX12" fmla="*/ 508000 w 10965543"/>
              <a:gd name="connsiteY12" fmla="*/ 3542400 h 3542400"/>
              <a:gd name="connsiteX13" fmla="*/ 0 w 10965543"/>
              <a:gd name="connsiteY13" fmla="*/ 3542400 h 35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65543" h="3542400">
                <a:moveTo>
                  <a:pt x="0" y="0"/>
                </a:moveTo>
                <a:lnTo>
                  <a:pt x="508000" y="0"/>
                </a:lnTo>
                <a:lnTo>
                  <a:pt x="508000" y="592"/>
                </a:lnTo>
                <a:lnTo>
                  <a:pt x="1764391" y="592"/>
                </a:lnTo>
                <a:lnTo>
                  <a:pt x="1764391" y="4518"/>
                </a:lnTo>
                <a:lnTo>
                  <a:pt x="8215747" y="4518"/>
                </a:lnTo>
                <a:lnTo>
                  <a:pt x="8215747" y="4517"/>
                </a:lnTo>
                <a:lnTo>
                  <a:pt x="10965543" y="3541808"/>
                </a:lnTo>
                <a:lnTo>
                  <a:pt x="8215747" y="3541808"/>
                </a:lnTo>
                <a:lnTo>
                  <a:pt x="1535793" y="3541808"/>
                </a:lnTo>
                <a:lnTo>
                  <a:pt x="1535793" y="3539392"/>
                </a:lnTo>
                <a:lnTo>
                  <a:pt x="508000" y="3539392"/>
                </a:lnTo>
                <a:lnTo>
                  <a:pt x="508000" y="3542400"/>
                </a:lnTo>
                <a:lnTo>
                  <a:pt x="0" y="35424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51" name="标题 1"/>
          <p:cNvSpPr txBox="1"/>
          <p:nvPr/>
        </p:nvSpPr>
        <p:spPr>
          <a:xfrm>
            <a:off x="-45085" y="4518025"/>
            <a:ext cx="8980170" cy="14268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5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 Exploring literature</a:t>
            </a:r>
            <a:endParaRPr lang="en-US" altLang="zh-CN" sz="5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Integrated skills (Ⅰ)</a:t>
            </a:r>
            <a:endParaRPr lang="zh-CN" alt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89550" y="6156960"/>
            <a:ext cx="3860800" cy="367665"/>
            <a:chOff x="7181" y="9913"/>
            <a:chExt cx="6080" cy="579"/>
          </a:xfrm>
        </p:grpSpPr>
        <p:sp>
          <p:nvSpPr>
            <p:cNvPr id="5" name="矩形 4"/>
            <p:cNvSpPr/>
            <p:nvPr/>
          </p:nvSpPr>
          <p:spPr>
            <a:xfrm flipV="1">
              <a:off x="8731" y="9913"/>
              <a:ext cx="4531" cy="579"/>
            </a:xfrm>
            <a:prstGeom prst="rect">
              <a:avLst/>
            </a:prstGeom>
            <a:solidFill>
              <a:srgbClr val="FFC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350"/>
            </a:p>
          </p:txBody>
        </p:sp>
        <p:sp>
          <p:nvSpPr>
            <p:cNvPr id="9" name="内容占位符 2"/>
            <p:cNvSpPr txBox="1"/>
            <p:nvPr/>
          </p:nvSpPr>
          <p:spPr>
            <a:xfrm>
              <a:off x="7181" y="9922"/>
              <a:ext cx="5560" cy="57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zh-CN" altLang="en-US" b="1" dirty="0" smtClean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瞿舸　  </a:t>
              </a:r>
              <a:r>
                <a:rPr lang="zh-CN" altLang="en-US" dirty="0" smtClean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湘阴县第一中学</a:t>
              </a:r>
              <a:endParaRPr lang="zh-CN" altLang="en-US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文本框 44"/>
          <p:cNvSpPr txBox="1"/>
          <p:nvPr/>
        </p:nvSpPr>
        <p:spPr>
          <a:xfrm>
            <a:off x="1064260" y="3801745"/>
            <a:ext cx="7576820" cy="2030095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beautiful, artistic language to express  feelings or describe situations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Often written in separate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lines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95190" y="1593215"/>
            <a:ext cx="3945890" cy="2061210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George Gordon Byron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“Don Juan” 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William Butler Yeats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“When you are old”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3020" y="169545"/>
            <a:ext cx="8782685" cy="646430"/>
            <a:chOff x="284" y="388"/>
            <a:chExt cx="13831" cy="1018"/>
          </a:xfrm>
        </p:grpSpPr>
        <p:sp>
          <p:nvSpPr>
            <p:cNvPr id="26" name="文本框 25"/>
            <p:cNvSpPr txBox="1"/>
            <p:nvPr/>
          </p:nvSpPr>
          <p:spPr>
            <a:xfrm>
              <a:off x="1406" y="38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Types of 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literature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椭圆 16"/>
          <p:cNvSpPr/>
          <p:nvPr/>
        </p:nvSpPr>
        <p:spPr>
          <a:xfrm>
            <a:off x="502762" y="352425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0" y="1115060"/>
            <a:ext cx="1882140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 </a:t>
            </a:r>
            <a:r>
              <a:rPr lang="en-US" sz="3000" b="1" dirty="0" smtClean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Poetry</a:t>
            </a:r>
            <a:endParaRPr lang="en-US" altLang="en-US" sz="3000" b="1" dirty="0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  <p:pic>
        <p:nvPicPr>
          <p:cNvPr id="4" name="图片 3" descr="VCG4183662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60" y="1965960"/>
            <a:ext cx="2625725" cy="168846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9169" t="40840" r="31958" b="107"/>
          <a:stretch>
            <a:fillRect/>
          </a:stretch>
        </p:blipFill>
        <p:spPr>
          <a:xfrm>
            <a:off x="1210945" y="2132965"/>
            <a:ext cx="2235835" cy="2915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989330" y="5207635"/>
            <a:ext cx="34518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type of literature does it belong to?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32325" y="2132965"/>
            <a:ext cx="3575050" cy="3261360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 Shakespeare:</a:t>
            </a:r>
            <a:b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Hamlet</a:t>
            </a:r>
            <a:b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Merchant of Venice</a:t>
            </a:r>
            <a:b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King Lear</a:t>
            </a:r>
            <a:b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Cao Yu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b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zh-CN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Thunder</a:t>
            </a:r>
            <a:br>
              <a:rPr lang="zh-CN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zh-CN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Sunrise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8580" y="161290"/>
            <a:ext cx="8782685" cy="646430"/>
            <a:chOff x="284" y="388"/>
            <a:chExt cx="13831" cy="1018"/>
          </a:xfrm>
        </p:grpSpPr>
        <p:sp>
          <p:nvSpPr>
            <p:cNvPr id="27" name="文本框 26"/>
            <p:cNvSpPr txBox="1"/>
            <p:nvPr/>
          </p:nvSpPr>
          <p:spPr>
            <a:xfrm>
              <a:off x="1406" y="38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 dirty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Types of </a:t>
              </a:r>
              <a:r>
                <a:rPr lang="en-US" altLang="zh-CN" sz="3200" b="1" noProof="0" dirty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literature</a:t>
              </a:r>
              <a:r>
                <a:rPr lang="en-US" altLang="zh-CN" sz="3200" b="1" noProof="0" dirty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 </a:t>
              </a:r>
              <a:endParaRPr lang="en-US" altLang="zh-CN" sz="3200" b="1" noProof="0" dirty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椭圆 28"/>
          <p:cNvSpPr/>
          <p:nvPr/>
        </p:nvSpPr>
        <p:spPr>
          <a:xfrm>
            <a:off x="509112" y="34036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文本框 3"/>
          <p:cNvSpPr txBox="1"/>
          <p:nvPr/>
        </p:nvSpPr>
        <p:spPr>
          <a:xfrm>
            <a:off x="0" y="1115060"/>
            <a:ext cx="1572260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</a:t>
            </a:r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Play</a:t>
            </a:r>
            <a:endParaRPr lang="en-US" altLang="en-US" sz="3000" b="1" dirty="0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文本框 44"/>
          <p:cNvSpPr txBox="1"/>
          <p:nvPr/>
        </p:nvSpPr>
        <p:spPr>
          <a:xfrm>
            <a:off x="3267075" y="2781300"/>
            <a:ext cx="5412105" cy="2306955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A story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written for performance on the stage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Usually made up of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dialogues between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characters and stage directions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71029" t="41015"/>
          <a:stretch>
            <a:fillRect/>
          </a:stretch>
        </p:blipFill>
        <p:spPr>
          <a:xfrm>
            <a:off x="770255" y="2367280"/>
            <a:ext cx="2035175" cy="27209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组合 22"/>
          <p:cNvGrpSpPr/>
          <p:nvPr/>
        </p:nvGrpSpPr>
        <p:grpSpPr>
          <a:xfrm>
            <a:off x="57785" y="178435"/>
            <a:ext cx="8782685" cy="646430"/>
            <a:chOff x="284" y="388"/>
            <a:chExt cx="13831" cy="1018"/>
          </a:xfrm>
        </p:grpSpPr>
        <p:sp>
          <p:nvSpPr>
            <p:cNvPr id="26" name="文本框 25"/>
            <p:cNvSpPr txBox="1"/>
            <p:nvPr/>
          </p:nvSpPr>
          <p:spPr>
            <a:xfrm>
              <a:off x="1406" y="38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Types of 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literature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椭圆 16"/>
          <p:cNvSpPr/>
          <p:nvPr/>
        </p:nvSpPr>
        <p:spPr>
          <a:xfrm>
            <a:off x="553562" y="35941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0" y="1115060"/>
            <a:ext cx="1532890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</a:t>
            </a:r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Play</a:t>
            </a:r>
            <a:endParaRPr lang="en-US" altLang="en-US" sz="3000" b="1" dirty="0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17"/>
          <p:cNvPicPr>
            <a:picLocks noChangeAspect="1"/>
          </p:cNvPicPr>
          <p:nvPr/>
        </p:nvPicPr>
        <p:blipFill>
          <a:blip r:embed="rId2" r:link="rId3"/>
          <a:srcRect l="15085" t="10089" r="63976" b="29545"/>
          <a:stretch>
            <a:fillRect/>
          </a:stretch>
        </p:blipFill>
        <p:spPr>
          <a:xfrm>
            <a:off x="1598930" y="2482850"/>
            <a:ext cx="1941830" cy="250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组合 22"/>
          <p:cNvGrpSpPr/>
          <p:nvPr/>
        </p:nvGrpSpPr>
        <p:grpSpPr>
          <a:xfrm>
            <a:off x="77470" y="169545"/>
            <a:ext cx="8782685" cy="646430"/>
            <a:chOff x="284" y="388"/>
            <a:chExt cx="13831" cy="1018"/>
          </a:xfrm>
        </p:grpSpPr>
        <p:sp>
          <p:nvSpPr>
            <p:cNvPr id="27" name="文本框 26"/>
            <p:cNvSpPr txBox="1"/>
            <p:nvPr/>
          </p:nvSpPr>
          <p:spPr>
            <a:xfrm>
              <a:off x="1406" y="38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Types of 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literature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椭圆 28"/>
          <p:cNvSpPr/>
          <p:nvPr/>
        </p:nvSpPr>
        <p:spPr>
          <a:xfrm>
            <a:off x="541497" y="323215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文本框 7"/>
          <p:cNvSpPr txBox="1"/>
          <p:nvPr/>
        </p:nvSpPr>
        <p:spPr>
          <a:xfrm>
            <a:off x="0" y="1120775"/>
            <a:ext cx="3159760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</a:t>
            </a:r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Autobiography </a:t>
            </a:r>
            <a:endParaRPr lang="en-US" altLang="en-US" sz="3000" b="1" dirty="0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45355" y="2191385"/>
            <a:ext cx="29902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b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zh-CN"/>
            </a:br>
            <a:br>
              <a:rPr lang="en-US" altLang="zh-CN"/>
            </a:br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1590040" y="5116195"/>
            <a:ext cx="2776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Writer: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Benjamin Franklin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75150" y="3390265"/>
            <a:ext cx="3890010" cy="953135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self-written account of the life of oneself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7"/>
          <p:cNvPicPr>
            <a:picLocks noChangeAspect="1"/>
          </p:cNvPicPr>
          <p:nvPr/>
        </p:nvPicPr>
        <p:blipFill>
          <a:blip r:embed="rId2" r:link="rId3"/>
          <a:srcRect l="64714" t="1500" r="14315" b="39319"/>
          <a:stretch>
            <a:fillRect/>
          </a:stretch>
        </p:blipFill>
        <p:spPr>
          <a:xfrm>
            <a:off x="2004060" y="2401570"/>
            <a:ext cx="1950720" cy="24980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4483735" y="3175635"/>
            <a:ext cx="3665855" cy="865505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0">
              <a:lnSpc>
                <a:spcPct val="9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a detailed description of a person’s life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8585" y="140335"/>
            <a:ext cx="8782685" cy="633730"/>
            <a:chOff x="284" y="408"/>
            <a:chExt cx="13831" cy="998"/>
          </a:xfrm>
        </p:grpSpPr>
        <p:sp>
          <p:nvSpPr>
            <p:cNvPr id="26" name="文本框 25"/>
            <p:cNvSpPr txBox="1"/>
            <p:nvPr/>
          </p:nvSpPr>
          <p:spPr>
            <a:xfrm>
              <a:off x="1276" y="40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Types of 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literature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椭圆 28"/>
          <p:cNvSpPr/>
          <p:nvPr/>
        </p:nvSpPr>
        <p:spPr>
          <a:xfrm>
            <a:off x="510382" y="31496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文本框 7"/>
          <p:cNvSpPr txBox="1"/>
          <p:nvPr/>
        </p:nvSpPr>
        <p:spPr>
          <a:xfrm>
            <a:off x="0" y="1120775"/>
            <a:ext cx="2600960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B</a:t>
            </a:r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iography </a:t>
            </a:r>
            <a:endParaRPr lang="en-US" altLang="en-US" sz="3000" b="1" dirty="0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04060" y="5073650"/>
            <a:ext cx="2776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Writer: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Romain Rolland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组合 22"/>
          <p:cNvGrpSpPr/>
          <p:nvPr/>
        </p:nvGrpSpPr>
        <p:grpSpPr>
          <a:xfrm>
            <a:off x="108585" y="140335"/>
            <a:ext cx="8782685" cy="633730"/>
            <a:chOff x="284" y="408"/>
            <a:chExt cx="13831" cy="998"/>
          </a:xfrm>
        </p:grpSpPr>
        <p:sp>
          <p:nvSpPr>
            <p:cNvPr id="26" name="文本框 25"/>
            <p:cNvSpPr txBox="1"/>
            <p:nvPr/>
          </p:nvSpPr>
          <p:spPr>
            <a:xfrm>
              <a:off x="1276" y="40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Types of 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literature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椭圆 28"/>
          <p:cNvSpPr/>
          <p:nvPr/>
        </p:nvSpPr>
        <p:spPr>
          <a:xfrm>
            <a:off x="510382" y="31496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文本框 7"/>
          <p:cNvSpPr txBox="1"/>
          <p:nvPr/>
        </p:nvSpPr>
        <p:spPr>
          <a:xfrm>
            <a:off x="0" y="1114425"/>
            <a:ext cx="5818505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Autob</a:t>
            </a:r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iography </a:t>
            </a:r>
            <a:r>
              <a:rPr lang="en-US" sz="30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vs</a:t>
            </a:r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+mn-ea"/>
              </a:rPr>
              <a:t> Biography </a:t>
            </a:r>
            <a:endParaRPr lang="en-US" altLang="en-US" sz="3000" b="1" dirty="0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8585" y="140335"/>
            <a:ext cx="8782050" cy="633730"/>
            <a:chOff x="181" y="221"/>
            <a:chExt cx="13830" cy="998"/>
          </a:xfrm>
        </p:grpSpPr>
        <p:grpSp>
          <p:nvGrpSpPr>
            <p:cNvPr id="5" name="组合 4"/>
            <p:cNvGrpSpPr/>
            <p:nvPr/>
          </p:nvGrpSpPr>
          <p:grpSpPr>
            <a:xfrm>
              <a:off x="181" y="221"/>
              <a:ext cx="13831" cy="998"/>
              <a:chOff x="284" y="408"/>
              <a:chExt cx="13831" cy="998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276" y="408"/>
                <a:ext cx="6893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noProof="0">
                    <a:ln>
                      <a:solidFill>
                        <a:srgbClr val="FFC000"/>
                      </a:solidFill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charset="0"/>
                    <a:ea typeface="黑体" panose="02010609060101010101" charset="-122"/>
                    <a:cs typeface="Comic Sans MS" panose="030F0702030302020204" charset="0"/>
                    <a:sym typeface="Century Gothic" panose="020B0502020202020204" pitchFamily="34" charset="0"/>
                  </a:rPr>
                  <a:t>Types of </a:t>
                </a:r>
                <a:r>
                  <a:rPr lang="en-US" altLang="zh-CN" sz="3200" b="1" noProof="0">
                    <a:ln>
                      <a:solidFill>
                        <a:srgbClr val="FFC000"/>
                      </a:solidFill>
                    </a:ln>
                    <a:effectLst/>
                    <a:uLnTx/>
                    <a:uFillTx/>
                    <a:latin typeface="Comic Sans MS" panose="030F0702030302020204" charset="0"/>
                    <a:ea typeface="黑体" panose="02010609060101010101" charset="-122"/>
                    <a:cs typeface="Comic Sans MS" panose="030F0702030302020204" charset="0"/>
                    <a:sym typeface="+mn-ea"/>
                  </a:rPr>
                  <a:t>literature</a:t>
                </a:r>
                <a:r>
                  <a:rPr lang="en-US" altLang="zh-CN" sz="3200" b="1" noProof="0">
                    <a:ln>
                      <a:solidFill>
                        <a:srgbClr val="FFC000"/>
                      </a:solidFill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charset="0"/>
                    <a:ea typeface="黑体" panose="02010609060101010101" charset="-122"/>
                    <a:cs typeface="Comic Sans MS" panose="030F0702030302020204" charset="0"/>
                    <a:sym typeface="Century Gothic" panose="020B0502020202020204" pitchFamily="34" charset="0"/>
                  </a:rPr>
                  <a:t> </a:t>
                </a:r>
                <a:endPara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endParaRPr>
              </a:p>
            </p:txBody>
          </p:sp>
          <p:cxnSp>
            <p:nvCxnSpPr>
              <p:cNvPr id="7" name="直接连接符 6"/>
              <p:cNvCxnSpPr/>
              <p:nvPr/>
            </p:nvCxnSpPr>
            <p:spPr>
              <a:xfrm>
                <a:off x="284" y="1406"/>
                <a:ext cx="13831" cy="0"/>
              </a:xfrm>
              <a:prstGeom prst="line">
                <a:avLst/>
              </a:prstGeom>
              <a:ln w="19050" cmpd="sng">
                <a:solidFill>
                  <a:srgbClr val="B7952E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椭圆 8"/>
            <p:cNvSpPr/>
            <p:nvPr/>
          </p:nvSpPr>
          <p:spPr>
            <a:xfrm>
              <a:off x="814" y="496"/>
              <a:ext cx="489" cy="489"/>
            </a:xfrm>
            <a:prstGeom prst="ellipse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椭圆 1"/>
          <p:cNvSpPr/>
          <p:nvPr/>
        </p:nvSpPr>
        <p:spPr>
          <a:xfrm>
            <a:off x="1062355" y="2405380"/>
            <a:ext cx="2859405" cy="1296035"/>
          </a:xfrm>
          <a:prstGeom prst="ellipse">
            <a:avLst/>
          </a:prstGeom>
          <a:noFill/>
          <a:ln w="12700" cmpd="sng">
            <a:solidFill>
              <a:srgbClr val="B7952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</a:rPr>
              <a:t>Autobiography</a:t>
            </a:r>
            <a:endParaRPr lang="en-US" altLang="zh-CN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062355" y="4319905"/>
            <a:ext cx="2859405" cy="1296035"/>
          </a:xfrm>
          <a:prstGeom prst="ellipse">
            <a:avLst/>
          </a:prstGeom>
          <a:noFill/>
          <a:ln w="12700" cmpd="sng">
            <a:solidFill>
              <a:srgbClr val="B7952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</a:rPr>
              <a:t>Biography</a:t>
            </a:r>
            <a:endParaRPr lang="en-US" altLang="zh-CN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113530" y="2628900"/>
            <a:ext cx="4022090" cy="1071880"/>
            <a:chOff x="6478" y="4140"/>
            <a:chExt cx="6334" cy="1688"/>
          </a:xfrm>
        </p:grpSpPr>
        <p:sp>
          <p:nvSpPr>
            <p:cNvPr id="12" name="右箭头 11"/>
            <p:cNvSpPr/>
            <p:nvPr/>
          </p:nvSpPr>
          <p:spPr>
            <a:xfrm>
              <a:off x="6478" y="4682"/>
              <a:ext cx="703" cy="406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7818" y="4140"/>
              <a:ext cx="4994" cy="1689"/>
            </a:xfrm>
            <a:prstGeom prst="roundRect">
              <a:avLst/>
            </a:prstGeom>
            <a:solidFill>
              <a:schemeClr val="accent4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story of the writer’s own </a:t>
              </a:r>
              <a:r>
                <a:rPr lang="en-US" altLang="zh-CN" sz="20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 </a:t>
              </a:r>
              <a:endPara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113530" y="4431665"/>
            <a:ext cx="4022090" cy="1071880"/>
            <a:chOff x="6478" y="6979"/>
            <a:chExt cx="6334" cy="1688"/>
          </a:xfrm>
        </p:grpSpPr>
        <p:sp>
          <p:nvSpPr>
            <p:cNvPr id="14" name="右箭头 13"/>
            <p:cNvSpPr/>
            <p:nvPr/>
          </p:nvSpPr>
          <p:spPr>
            <a:xfrm>
              <a:off x="6478" y="7607"/>
              <a:ext cx="703" cy="406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7818" y="6979"/>
              <a:ext cx="4994" cy="1689"/>
            </a:xfrm>
            <a:prstGeom prst="roundRect">
              <a:avLst/>
            </a:prstGeom>
            <a:solidFill>
              <a:schemeClr val="accent4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altLang="zh-CN" sz="20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story of a person’s life written by someone </a:t>
              </a:r>
              <a:r>
                <a:rPr lang="en-US" altLang="zh-CN" sz="20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else </a:t>
              </a:r>
              <a:endParaRPr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/>
          <p:nvPr/>
        </p:nvGrpSpPr>
        <p:grpSpPr>
          <a:xfrm>
            <a:off x="2618753" y="1442720"/>
            <a:ext cx="3888105" cy="3354705"/>
            <a:chOff x="6314" y="2316"/>
            <a:chExt cx="6540" cy="4933"/>
          </a:xfrm>
        </p:grpSpPr>
        <p:sp>
          <p:nvSpPr>
            <p:cNvPr id="8" name="椭圆 7"/>
            <p:cNvSpPr/>
            <p:nvPr/>
          </p:nvSpPr>
          <p:spPr>
            <a:xfrm>
              <a:off x="8209" y="2316"/>
              <a:ext cx="2833" cy="2355"/>
            </a:xfrm>
            <a:prstGeom prst="ellipse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0"/>
            </a:gradFill>
            <a:ln w="9525" cmpd="sng">
              <a:solidFill>
                <a:schemeClr val="bg1"/>
              </a:solidFill>
              <a:prstDash val="solid"/>
            </a:ln>
            <a:effectLst>
              <a:innerShdw blurRad="114300">
                <a:srgbClr val="FFE083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/>
                <a:t>03</a:t>
              </a:r>
              <a:endParaRPr lang="en-US" altLang="zh-CN" sz="5400" b="1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314" y="5475"/>
              <a:ext cx="6540" cy="12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4950" b="1" noProof="0">
                  <a:ln w="13462">
                    <a:solidFill>
                      <a:srgbClr val="FFC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Watching</a:t>
              </a:r>
              <a:endParaRPr lang="en-US" altLang="zh-CN" sz="4950" b="1" noProof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6866" y="5138"/>
              <a:ext cx="543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0"/>
            <p:cNvGrpSpPr/>
            <p:nvPr/>
          </p:nvGrpSpPr>
          <p:grpSpPr>
            <a:xfrm>
              <a:off x="6383" y="7249"/>
              <a:ext cx="0" cy="0"/>
              <a:chOff x="0" y="0"/>
              <a:chExt cx="12730" cy="7249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0" y="-2147483648"/>
                <a:ext cx="9268" cy="21470112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10864" y="7249"/>
                <a:ext cx="18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" name="直接连接符 19"/>
          <p:cNvCxnSpPr/>
          <p:nvPr/>
        </p:nvCxnSpPr>
        <p:spPr>
          <a:xfrm>
            <a:off x="2971688" y="4674377"/>
            <a:ext cx="32317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文本框 52"/>
          <p:cNvSpPr txBox="1"/>
          <p:nvPr/>
        </p:nvSpPr>
        <p:spPr>
          <a:xfrm>
            <a:off x="904875" y="3312795"/>
            <a:ext cx="754634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What types of literature are the most popular?</a:t>
            </a:r>
            <a:endParaRPr lang="en-US" sz="28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just" fontAlgn="auto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What types of literature are the least popular?</a:t>
            </a:r>
            <a:r>
              <a:rPr lang="en-US" sz="28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sz="2800" b="1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2495" y="2556510"/>
            <a:ext cx="4042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have a guess:</a:t>
            </a:r>
            <a:endParaRPr lang="en-US" altLang="zh-CN" sz="32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4935" y="146685"/>
            <a:ext cx="8782685" cy="621030"/>
            <a:chOff x="284" y="428"/>
            <a:chExt cx="13831" cy="978"/>
          </a:xfrm>
        </p:grpSpPr>
        <p:sp>
          <p:nvSpPr>
            <p:cNvPr id="7" name="文本框 6"/>
            <p:cNvSpPr txBox="1"/>
            <p:nvPr/>
          </p:nvSpPr>
          <p:spPr>
            <a:xfrm>
              <a:off x="344" y="42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Pre-watching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椭圆 8"/>
          <p:cNvSpPr/>
          <p:nvPr/>
        </p:nvSpPr>
        <p:spPr>
          <a:xfrm>
            <a:off x="516890" y="30861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文本框 10"/>
          <p:cNvSpPr txBox="1"/>
          <p:nvPr/>
        </p:nvSpPr>
        <p:spPr>
          <a:xfrm>
            <a:off x="0" y="1102360"/>
            <a:ext cx="2326640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</a:t>
            </a:r>
            <a:r>
              <a:rPr lang="en-US" altLang="zh-CN" sz="3000" b="1" dirty="0">
                <a:ln>
                  <a:solidFill>
                    <a:srgbClr val="FFC000"/>
                  </a:solidFill>
                </a:ln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Prediction</a:t>
            </a:r>
            <a:endParaRPr lang="en-US" altLang="en-US" sz="3000" b="1" dirty="0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图片 28" descr="6]BMAMN2C1]HP`_(AA]NXY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5" y="2065020"/>
            <a:ext cx="8232775" cy="360616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005171" y="4678204"/>
            <a:ext cx="149590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438015" y="4725035"/>
            <a:ext cx="855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543675" y="4690745"/>
            <a:ext cx="1256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c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2235" y="153035"/>
            <a:ext cx="8782685" cy="621030"/>
            <a:chOff x="284" y="428"/>
            <a:chExt cx="13831" cy="978"/>
          </a:xfrm>
        </p:grpSpPr>
        <p:sp>
          <p:nvSpPr>
            <p:cNvPr id="3" name="文本框 2"/>
            <p:cNvSpPr txBox="1"/>
            <p:nvPr/>
          </p:nvSpPr>
          <p:spPr>
            <a:xfrm>
              <a:off x="623" y="42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 dirty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While watching </a:t>
              </a:r>
              <a:endParaRPr lang="en-US" altLang="zh-CN" sz="3200" b="1" noProof="0" dirty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椭圆 4"/>
          <p:cNvSpPr/>
          <p:nvPr/>
        </p:nvSpPr>
        <p:spPr>
          <a:xfrm>
            <a:off x="516890" y="30861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文本框 10"/>
          <p:cNvSpPr txBox="1"/>
          <p:nvPr/>
        </p:nvSpPr>
        <p:spPr>
          <a:xfrm>
            <a:off x="0" y="1102360"/>
            <a:ext cx="4142105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1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</a:t>
            </a:r>
            <a:r>
              <a:rPr lang="en-US" altLang="zh-CN" sz="3000" b="1" dirty="0">
                <a:ln>
                  <a:solidFill>
                    <a:srgbClr val="FFC000"/>
                  </a:solidFill>
                </a:ln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Complete the chart</a:t>
            </a:r>
            <a:endParaRPr lang="en-US" altLang="en-US" sz="3000" b="1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N4T3EIU`PHNMZ4MLL)U2)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85" y="1482090"/>
            <a:ext cx="4807585" cy="4928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02635" y="2391410"/>
            <a:ext cx="979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61385" y="3289300"/>
            <a:ext cx="979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24885" y="4156710"/>
            <a:ext cx="979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31385" y="4443730"/>
            <a:ext cx="979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63035" y="5037455"/>
            <a:ext cx="979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26535" y="5608955"/>
            <a:ext cx="979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3345" y="133985"/>
            <a:ext cx="8782685" cy="640080"/>
            <a:chOff x="284" y="398"/>
            <a:chExt cx="13831" cy="1008"/>
          </a:xfrm>
        </p:grpSpPr>
        <p:sp>
          <p:nvSpPr>
            <p:cNvPr id="11" name="文本框 10"/>
            <p:cNvSpPr txBox="1"/>
            <p:nvPr/>
          </p:nvSpPr>
          <p:spPr>
            <a:xfrm>
              <a:off x="603" y="39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While watching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0" y="878205"/>
            <a:ext cx="4142105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</a:t>
            </a:r>
            <a:r>
              <a:rPr lang="en-US" altLang="zh-CN" sz="3000" b="1" dirty="0">
                <a:ln>
                  <a:solidFill>
                    <a:srgbClr val="FFC000"/>
                  </a:solidFill>
                </a:ln>
                <a:latin typeface="Comic Sans MS" panose="030F0702030302020204" charset="0"/>
                <a:ea typeface="楷体" panose="02010609060101010101" charset="-122"/>
                <a:cs typeface="Comic Sans MS" panose="030F0702030302020204" charset="0"/>
                <a:sym typeface="+mn-ea"/>
              </a:rPr>
              <a:t>Complete the notes</a:t>
            </a:r>
            <a:endParaRPr lang="en-US" altLang="en-US" sz="3000" b="1" dirty="0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16890" y="30861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"/>
          <p:cNvSpPr txBox="1"/>
          <p:nvPr/>
        </p:nvSpPr>
        <p:spPr>
          <a:xfrm>
            <a:off x="7098665" y="895350"/>
            <a:ext cx="1090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瞿舸</a:t>
            </a:r>
            <a:endParaRPr lang="zh-CN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 bwMode="auto">
          <a:xfrm flipH="1">
            <a:off x="0" y="1412240"/>
            <a:ext cx="83439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文本框 1"/>
          <p:cNvSpPr txBox="1"/>
          <p:nvPr/>
        </p:nvSpPr>
        <p:spPr>
          <a:xfrm>
            <a:off x="3893820" y="2350770"/>
            <a:ext cx="445008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中南大学外国语学院硕士研究生</a:t>
            </a:r>
            <a:br>
              <a:rPr lang="zh-CN" altLang="en-US" sz="24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</a:br>
            <a:r>
              <a:rPr lang="zh-CN" altLang="en-US" sz="24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全国中学生英语能力竞赛中被评为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“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全国优秀指导教师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” </a:t>
            </a:r>
            <a:endParaRPr lang="zh-CN" altLang="en-US" sz="2400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湖南省中小学教师线上集体备课比赛二等奖</a:t>
            </a:r>
            <a:endParaRPr lang="zh-CN" altLang="en-US" sz="2400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95" y="2114550"/>
            <a:ext cx="2751455" cy="35032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r="6930"/>
          <a:stretch>
            <a:fillRect/>
          </a:stretch>
        </p:blipFill>
        <p:spPr>
          <a:xfrm>
            <a:off x="6466205" y="4819015"/>
            <a:ext cx="2081530" cy="155892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effectLst>
            <a:softEdge rad="63500"/>
          </a:effectLst>
        </p:spPr>
      </p:pic>
      <p:sp>
        <p:nvSpPr>
          <p:cNvPr id="14" name="文本框 13"/>
          <p:cNvSpPr txBox="1"/>
          <p:nvPr/>
        </p:nvSpPr>
        <p:spPr>
          <a:xfrm>
            <a:off x="849630" y="2275840"/>
            <a:ext cx="7445375" cy="230695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novels and short story collections are very popular among students?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autobiographies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biographies as well as poetry collections are the least popular types of literature?</a:t>
            </a: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93345" y="774065"/>
            <a:ext cx="8782685" cy="0"/>
          </a:xfrm>
          <a:prstGeom prst="line">
            <a:avLst/>
          </a:prstGeom>
          <a:ln w="19050" cmpd="sng">
            <a:solidFill>
              <a:srgbClr val="B79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93345" y="133985"/>
            <a:ext cx="8782685" cy="640080"/>
            <a:chOff x="284" y="398"/>
            <a:chExt cx="13831" cy="1008"/>
          </a:xfrm>
        </p:grpSpPr>
        <p:sp>
          <p:nvSpPr>
            <p:cNvPr id="11" name="文本框 10"/>
            <p:cNvSpPr txBox="1"/>
            <p:nvPr/>
          </p:nvSpPr>
          <p:spPr>
            <a:xfrm>
              <a:off x="603" y="39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 dirty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Post-watching </a:t>
              </a:r>
              <a:endParaRPr lang="en-US" altLang="zh-CN" sz="3200" b="1" noProof="0" dirty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椭圆 8"/>
          <p:cNvSpPr/>
          <p:nvPr/>
        </p:nvSpPr>
        <p:spPr>
          <a:xfrm>
            <a:off x="516890" y="30861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0" y="1062355"/>
            <a:ext cx="2002790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000" b="1" noProof="0" dirty="0" smtClean="0">
                <a:ln>
                  <a:solidFill>
                    <a:srgbClr val="FFC000"/>
                  </a:solidFill>
                </a:ln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rPr>
              <a:t>Discuss</a:t>
            </a:r>
            <a:endParaRPr lang="en-US" altLang="en-US" sz="3000" b="1" dirty="0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/>
          <p:nvPr/>
        </p:nvGrpSpPr>
        <p:grpSpPr>
          <a:xfrm>
            <a:off x="2627671" y="1442720"/>
            <a:ext cx="3888105" cy="3354705"/>
            <a:chOff x="6329" y="2316"/>
            <a:chExt cx="6540" cy="4933"/>
          </a:xfrm>
        </p:grpSpPr>
        <p:sp>
          <p:nvSpPr>
            <p:cNvPr id="8" name="椭圆 7"/>
            <p:cNvSpPr/>
            <p:nvPr/>
          </p:nvSpPr>
          <p:spPr>
            <a:xfrm>
              <a:off x="8209" y="2316"/>
              <a:ext cx="2833" cy="2355"/>
            </a:xfrm>
            <a:prstGeom prst="ellipse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0"/>
            </a:gradFill>
            <a:ln w="9525" cmpd="sng">
              <a:solidFill>
                <a:schemeClr val="bg1"/>
              </a:solidFill>
              <a:prstDash val="solid"/>
            </a:ln>
            <a:effectLst>
              <a:innerShdw blurRad="114300">
                <a:srgbClr val="FFE083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/>
                <a:t>04</a:t>
              </a:r>
              <a:endParaRPr lang="en-US" altLang="zh-CN" sz="5400" b="1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329" y="5451"/>
              <a:ext cx="6540" cy="12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4950" b="1" noProof="0">
                  <a:ln w="13462">
                    <a:solidFill>
                      <a:srgbClr val="FFC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Assessment</a:t>
              </a:r>
              <a:endParaRPr lang="en-US" altLang="zh-CN" sz="4950" b="1" noProof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6447" y="5138"/>
              <a:ext cx="637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0"/>
            <p:cNvGrpSpPr/>
            <p:nvPr/>
          </p:nvGrpSpPr>
          <p:grpSpPr>
            <a:xfrm>
              <a:off x="6383" y="7249"/>
              <a:ext cx="0" cy="0"/>
              <a:chOff x="0" y="0"/>
              <a:chExt cx="12730" cy="7249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0" y="-2147483648"/>
                <a:ext cx="9268" cy="21470112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10864" y="7249"/>
                <a:ext cx="18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" name="直接连接符 3"/>
          <p:cNvCxnSpPr/>
          <p:nvPr/>
        </p:nvCxnSpPr>
        <p:spPr>
          <a:xfrm>
            <a:off x="2697823" y="4797567"/>
            <a:ext cx="378941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组合 22"/>
          <p:cNvGrpSpPr/>
          <p:nvPr/>
        </p:nvGrpSpPr>
        <p:grpSpPr>
          <a:xfrm>
            <a:off x="93345" y="172085"/>
            <a:ext cx="8782685" cy="601980"/>
            <a:chOff x="284" y="458"/>
            <a:chExt cx="13831" cy="948"/>
          </a:xfrm>
        </p:grpSpPr>
        <p:sp>
          <p:nvSpPr>
            <p:cNvPr id="11" name="文本框 10"/>
            <p:cNvSpPr txBox="1"/>
            <p:nvPr/>
          </p:nvSpPr>
          <p:spPr>
            <a:xfrm>
              <a:off x="284" y="45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 dirty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Assessment </a:t>
              </a:r>
              <a:endParaRPr lang="en-US" altLang="zh-CN" sz="3200" b="1" noProof="0" dirty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椭圆 8"/>
          <p:cNvSpPr/>
          <p:nvPr/>
        </p:nvSpPr>
        <p:spPr>
          <a:xfrm>
            <a:off x="516890" y="30861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文本框 1"/>
          <p:cNvSpPr txBox="1"/>
          <p:nvPr/>
        </p:nvSpPr>
        <p:spPr>
          <a:xfrm>
            <a:off x="901065" y="1070610"/>
            <a:ext cx="3325495" cy="5139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altLang="zh-CN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Road Not Taken</a:t>
            </a:r>
            <a:r>
              <a:rPr lang="en-US" altLang="zh-CN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  <a:b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(by Robert Frost)</a:t>
            </a:r>
            <a:endParaRPr lang="en-US" altLang="zh-CN" sz="2000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Pride and Prejudice </a:t>
            </a:r>
            <a:b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(by Jane Austen)</a:t>
            </a:r>
            <a:b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Biography of Su </a:t>
            </a:r>
            <a:r>
              <a:rPr lang="en-US" altLang="zh-CN" sz="2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Dongpo</a:t>
            </a:r>
            <a:b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(by Lin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Yutang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b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altLang="zh-CN" sz="2000" b="1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Parure</a:t>
            </a:r>
            <a:b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(by Guy de Maupassant)</a:t>
            </a:r>
            <a:b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Romeo and Juliet</a:t>
            </a:r>
            <a:b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(by William Shakespeare)</a:t>
            </a:r>
            <a:endParaRPr lang="en-US" altLang="zh-CN" sz="2000" i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2000" i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My Autobiography</a:t>
            </a:r>
            <a:b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(by Charlie Chaplin)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9025" y="1134110"/>
            <a:ext cx="1555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</a:rPr>
              <a:t>Novel</a:t>
            </a:r>
            <a:endParaRPr lang="en-US" altLang="zh-CN" sz="24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90615" y="1969135"/>
            <a:ext cx="222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</a:rPr>
              <a:t>Short story</a:t>
            </a:r>
            <a:endParaRPr lang="en-US" altLang="zh-CN" sz="24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37605" y="2854325"/>
            <a:ext cx="2389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</a:rPr>
              <a:t>Poetry</a:t>
            </a:r>
            <a:endParaRPr lang="en-US" altLang="zh-CN" sz="24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37605" y="3677285"/>
            <a:ext cx="16249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</a:rPr>
              <a:t>Play</a:t>
            </a:r>
            <a:endParaRPr lang="en-US" altLang="zh-CN" sz="24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37605" y="4580890"/>
            <a:ext cx="2482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</a:rPr>
              <a:t>Autobiography</a:t>
            </a:r>
            <a:endParaRPr lang="en-US" altLang="zh-CN" sz="24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37605" y="5481955"/>
            <a:ext cx="2578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</a:rPr>
              <a:t>Biography</a:t>
            </a:r>
            <a:endParaRPr lang="en-US" altLang="zh-CN" sz="2400" b="1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3642995" y="1391920"/>
            <a:ext cx="2440305" cy="164973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endCxn id="5" idx="1"/>
          </p:cNvCxnSpPr>
          <p:nvPr/>
        </p:nvCxnSpPr>
        <p:spPr>
          <a:xfrm flipV="1">
            <a:off x="3247390" y="1364615"/>
            <a:ext cx="2921635" cy="86106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endCxn id="12" idx="1"/>
          </p:cNvCxnSpPr>
          <p:nvPr/>
        </p:nvCxnSpPr>
        <p:spPr>
          <a:xfrm>
            <a:off x="4124960" y="3075940"/>
            <a:ext cx="2112645" cy="263652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2416810" y="2309495"/>
            <a:ext cx="3666490" cy="164338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3118485" y="3947160"/>
            <a:ext cx="3042285" cy="893445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3161665" y="4840605"/>
            <a:ext cx="2999105" cy="96266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1133475" y="2589530"/>
            <a:ext cx="68770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Review the content on page 50, and preview the content on page 52.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Make a table to list the books that you have read or like reading in terms of types of literature.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01600" y="153035"/>
            <a:ext cx="8977630" cy="621030"/>
            <a:chOff x="-23" y="428"/>
            <a:chExt cx="14138" cy="978"/>
          </a:xfrm>
        </p:grpSpPr>
        <p:sp>
          <p:nvSpPr>
            <p:cNvPr id="2" name="文本框 1"/>
            <p:cNvSpPr txBox="1"/>
            <p:nvPr/>
          </p:nvSpPr>
          <p:spPr>
            <a:xfrm>
              <a:off x="-23" y="42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Homework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椭圆 18"/>
          <p:cNvSpPr/>
          <p:nvPr/>
        </p:nvSpPr>
        <p:spPr>
          <a:xfrm>
            <a:off x="516890" y="30861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custDataLst>
      <p:tags r:id="rId2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1385888" y="1539479"/>
            <a:ext cx="6446044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33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700" b="1" kern="1200" cap="none" spc="0" normalizeH="0" baseline="0" noProof="0">
                <a:solidFill>
                  <a:srgbClr val="00CC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  </a:t>
            </a:r>
            <a:endParaRPr kumimoji="0" lang="zh-CN" altLang="en-US" sz="2700" b="1" kern="1200" cap="none" spc="0" normalizeH="0" baseline="0" noProof="0">
              <a:solidFill>
                <a:srgbClr val="00CCFF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组合 25"/>
          <p:cNvGrpSpPr/>
          <p:nvPr/>
        </p:nvGrpSpPr>
        <p:grpSpPr>
          <a:xfrm>
            <a:off x="2628265" y="1442720"/>
            <a:ext cx="3888105" cy="3354705"/>
            <a:chOff x="6330" y="2316"/>
            <a:chExt cx="6540" cy="4933"/>
          </a:xfrm>
        </p:grpSpPr>
        <p:sp>
          <p:nvSpPr>
            <p:cNvPr id="3" name="椭圆 2"/>
            <p:cNvSpPr/>
            <p:nvPr/>
          </p:nvSpPr>
          <p:spPr>
            <a:xfrm>
              <a:off x="8209" y="2316"/>
              <a:ext cx="2833" cy="2355"/>
            </a:xfrm>
            <a:prstGeom prst="ellipse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0"/>
            </a:gradFill>
            <a:ln w="9525" cmpd="sng">
              <a:solidFill>
                <a:schemeClr val="bg1"/>
              </a:solidFill>
              <a:prstDash val="solid"/>
            </a:ln>
            <a:effectLst>
              <a:innerShdw blurRad="114300">
                <a:srgbClr val="FFE083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/>
                <a:t>01</a:t>
              </a:r>
              <a:endParaRPr lang="en-US" altLang="zh-CN" sz="5400" b="1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330" y="5098"/>
              <a:ext cx="6540" cy="12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4950" b="1" noProof="0">
                  <a:ln w="13462">
                    <a:solidFill>
                      <a:srgbClr val="FFC000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Lead-in</a:t>
              </a:r>
              <a:endParaRPr lang="en-US" altLang="zh-CN" sz="4950" b="1" noProof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866" y="5138"/>
              <a:ext cx="543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组合 24"/>
            <p:cNvGrpSpPr/>
            <p:nvPr/>
          </p:nvGrpSpPr>
          <p:grpSpPr>
            <a:xfrm>
              <a:off x="6383" y="7249"/>
              <a:ext cx="0" cy="0"/>
              <a:chOff x="0" y="0"/>
              <a:chExt cx="12730" cy="7249"/>
            </a:xfrm>
          </p:grpSpPr>
          <p:cxnSp>
            <p:nvCxnSpPr>
              <p:cNvPr id="4" name="直接连接符 3"/>
              <p:cNvCxnSpPr/>
              <p:nvPr/>
            </p:nvCxnSpPr>
            <p:spPr>
              <a:xfrm>
                <a:off x="0" y="-2147483648"/>
                <a:ext cx="9268" cy="21470112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10864" y="7249"/>
                <a:ext cx="18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" name="直接连接符 5"/>
          <p:cNvCxnSpPr/>
          <p:nvPr/>
        </p:nvCxnSpPr>
        <p:spPr>
          <a:xfrm>
            <a:off x="2998470" y="4361815"/>
            <a:ext cx="318833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93" y="1599565"/>
            <a:ext cx="2818924" cy="36595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779520" y="2525395"/>
            <a:ext cx="4872990" cy="2330450"/>
          </a:xfrm>
          <a:prstGeom prst="rect">
            <a:avLst/>
          </a:prstGeom>
          <a:noFill/>
          <a:ln w="12700" cmpd="sng">
            <a:solidFill>
              <a:srgbClr val="D7AF36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28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Do you like reading? </a:t>
            </a:r>
            <a:endParaRPr sz="28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30000"/>
              </a:lnSpc>
              <a:buFont typeface="Arial" panose="020B0604020202020204" pitchFamily="34" charset="0"/>
              <a:buNone/>
            </a:pPr>
            <a:endParaRPr sz="28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l" fontAlgn="auto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28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What kind</a:t>
            </a:r>
            <a:r>
              <a:rPr lang="en-US" sz="28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sz="28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of book do you usually read </a:t>
            </a:r>
            <a:r>
              <a:rPr lang="en-US" sz="28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or enjoy reading</a:t>
            </a:r>
            <a:r>
              <a:rPr sz="28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98755" y="273209"/>
            <a:ext cx="8782685" cy="646271"/>
            <a:chOff x="284" y="388"/>
            <a:chExt cx="13831" cy="1018"/>
          </a:xfrm>
        </p:grpSpPr>
        <p:grpSp>
          <p:nvGrpSpPr>
            <p:cNvPr id="9" name="组合 8"/>
            <p:cNvGrpSpPr/>
            <p:nvPr/>
          </p:nvGrpSpPr>
          <p:grpSpPr>
            <a:xfrm>
              <a:off x="702" y="388"/>
              <a:ext cx="3393" cy="919"/>
              <a:chOff x="756" y="275"/>
              <a:chExt cx="4524" cy="1225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756" y="561"/>
                <a:ext cx="652" cy="652"/>
              </a:xfrm>
              <a:prstGeom prst="ellipse">
                <a:avLst/>
              </a:prstGeom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592" y="275"/>
                <a:ext cx="3688" cy="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b="1" noProof="0" dirty="0">
                    <a:ln>
                      <a:solidFill>
                        <a:srgbClr val="FFC000"/>
                      </a:solidFill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omic Sans MS" panose="030F0702030302020204" charset="0"/>
                    <a:ea typeface="黑体" panose="02010609060101010101" charset="-122"/>
                    <a:cs typeface="Comic Sans MS" panose="030F0702030302020204" charset="0"/>
                    <a:sym typeface="Century Gothic" panose="020B0502020202020204" pitchFamily="34" charset="0"/>
                  </a:rPr>
                  <a:t>Lead-in</a:t>
                </a:r>
                <a:endParaRPr lang="en-US" altLang="zh-CN" sz="3200" b="1" noProof="0" dirty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endParaRPr>
              </a:p>
            </p:txBody>
          </p:sp>
        </p:grpSp>
        <p:cxnSp>
          <p:nvCxnSpPr>
            <p:cNvPr id="20" name="直接连接符 19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/>
          <p:nvPr/>
        </p:nvGrpSpPr>
        <p:grpSpPr>
          <a:xfrm>
            <a:off x="1487964" y="1442720"/>
            <a:ext cx="6353544" cy="3354705"/>
            <a:chOff x="4397" y="2316"/>
            <a:chExt cx="10687" cy="4933"/>
          </a:xfrm>
        </p:grpSpPr>
        <p:sp>
          <p:nvSpPr>
            <p:cNvPr id="8" name="椭圆 7"/>
            <p:cNvSpPr/>
            <p:nvPr/>
          </p:nvSpPr>
          <p:spPr>
            <a:xfrm>
              <a:off x="8209" y="2316"/>
              <a:ext cx="2833" cy="2355"/>
            </a:xfrm>
            <a:prstGeom prst="ellipse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0"/>
            </a:gradFill>
            <a:ln w="9525" cmpd="sng">
              <a:solidFill>
                <a:schemeClr val="bg1"/>
              </a:solidFill>
              <a:prstDash val="solid"/>
            </a:ln>
            <a:effectLst>
              <a:innerShdw blurRad="114300">
                <a:srgbClr val="FFE083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/>
                <a:t>02</a:t>
              </a:r>
              <a:endParaRPr lang="en-US" altLang="zh-CN" sz="5400" b="1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397" y="5630"/>
              <a:ext cx="10687" cy="12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4950" b="1" noProof="0" dirty="0">
                  <a:ln>
                    <a:solidFill>
                      <a:srgbClr val="FFC000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Types of </a:t>
              </a:r>
              <a:r>
                <a:rPr lang="en-US" altLang="zh-CN" sz="4950" b="1" noProof="0" dirty="0">
                  <a:ln>
                    <a:solidFill>
                      <a:srgbClr val="FFC000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literature</a:t>
              </a:r>
              <a:r>
                <a:rPr lang="en-US" altLang="zh-CN" sz="4950" b="1" noProof="0" dirty="0">
                  <a:ln>
                    <a:solidFill>
                      <a:srgbClr val="FFC000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 </a:t>
              </a:r>
              <a:endParaRPr lang="en-US" altLang="zh-CN" sz="4950" b="1" noProof="0" dirty="0">
                <a:ln w="13462">
                  <a:solidFill>
                    <a:srgbClr val="FFC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4625" y="5237"/>
              <a:ext cx="1036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0"/>
            <p:cNvGrpSpPr/>
            <p:nvPr/>
          </p:nvGrpSpPr>
          <p:grpSpPr>
            <a:xfrm>
              <a:off x="6383" y="7249"/>
              <a:ext cx="0" cy="0"/>
              <a:chOff x="0" y="0"/>
              <a:chExt cx="12730" cy="7249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0" y="-2147483648"/>
                <a:ext cx="9268" cy="21470112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10864" y="7249"/>
                <a:ext cx="18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直接连接符 20"/>
          <p:cNvCxnSpPr/>
          <p:nvPr/>
        </p:nvCxnSpPr>
        <p:spPr>
          <a:xfrm>
            <a:off x="1623513" y="4991257"/>
            <a:ext cx="61615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-2147482619"/>
          <p:cNvPicPr>
            <a:picLocks noGrp="1" noChangeAspect="1"/>
          </p:cNvPicPr>
          <p:nvPr>
            <p:ph idx="1"/>
          </p:nvPr>
        </p:nvPicPr>
        <p:blipFill>
          <a:blip r:embed="rId2"/>
          <a:srcRect l="7056" t="-86" r="56999" b="11448"/>
          <a:stretch>
            <a:fillRect/>
          </a:stretch>
        </p:blipFill>
        <p:spPr>
          <a:xfrm>
            <a:off x="1816100" y="1731010"/>
            <a:ext cx="1875155" cy="2600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-2147482619"/>
          <p:cNvPicPr>
            <a:picLocks noChangeAspect="1"/>
          </p:cNvPicPr>
          <p:nvPr/>
        </p:nvPicPr>
        <p:blipFill>
          <a:blip r:embed="rId2"/>
          <a:srcRect l="47081" t="-86" r="16198" b="11448"/>
          <a:stretch>
            <a:fillRect/>
          </a:stretch>
        </p:blipFill>
        <p:spPr>
          <a:xfrm>
            <a:off x="4944110" y="1731010"/>
            <a:ext cx="1898015" cy="2599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51535" y="4893945"/>
            <a:ext cx="8103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 type of literature do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belong to?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7790" y="203835"/>
            <a:ext cx="8782685" cy="646430"/>
            <a:chOff x="284" y="388"/>
            <a:chExt cx="13831" cy="1018"/>
          </a:xfrm>
        </p:grpSpPr>
        <p:sp>
          <p:nvSpPr>
            <p:cNvPr id="22" name="文本框 21"/>
            <p:cNvSpPr txBox="1"/>
            <p:nvPr/>
          </p:nvSpPr>
          <p:spPr>
            <a:xfrm>
              <a:off x="1406" y="38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Types of 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literature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椭圆 6"/>
          <p:cNvSpPr/>
          <p:nvPr/>
        </p:nvSpPr>
        <p:spPr>
          <a:xfrm>
            <a:off x="540862" y="365125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825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文本框 99"/>
          <p:cNvSpPr txBox="1"/>
          <p:nvPr/>
        </p:nvSpPr>
        <p:spPr>
          <a:xfrm>
            <a:off x="0" y="1187450"/>
            <a:ext cx="1703705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1" dirty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</a:t>
            </a:r>
            <a:r>
              <a:rPr lang="en-US" sz="3000" b="1" dirty="0" smtClean="0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Novel</a:t>
            </a:r>
            <a:endParaRPr lang="en-US" altLang="en-US" sz="3000" b="1" dirty="0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9316" y="4741704"/>
            <a:ext cx="7783830" cy="1296670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47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A long, detailed story with many characters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47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Usually divided into several chapters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02066" y="1814195"/>
            <a:ext cx="3560921" cy="2700020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indent="0">
              <a:lnSpc>
                <a:spcPct val="11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Charles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Dickens</a:t>
            </a:r>
            <a:r>
              <a:rPr lang="zh-C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</a:pP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Great Expectations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Oliver Twist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 Tale of Two Cities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3505" y="221615"/>
            <a:ext cx="8782685" cy="646430"/>
            <a:chOff x="284" y="388"/>
            <a:chExt cx="13831" cy="1018"/>
          </a:xfrm>
        </p:grpSpPr>
        <p:sp>
          <p:nvSpPr>
            <p:cNvPr id="26" name="文本框 25"/>
            <p:cNvSpPr txBox="1"/>
            <p:nvPr/>
          </p:nvSpPr>
          <p:spPr>
            <a:xfrm>
              <a:off x="1406" y="38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Types of 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literature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椭圆 27"/>
          <p:cNvSpPr/>
          <p:nvPr/>
        </p:nvSpPr>
        <p:spPr>
          <a:xfrm>
            <a:off x="619602" y="35814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" name="图片 1" descr="VCG21gic103781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5" y="2087245"/>
            <a:ext cx="3459480" cy="23069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6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-21474826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38375"/>
            <a:ext cx="2440940" cy="3199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文本框 39"/>
          <p:cNvSpPr txBox="1"/>
          <p:nvPr/>
        </p:nvSpPr>
        <p:spPr>
          <a:xfrm>
            <a:off x="4351020" y="4570730"/>
            <a:ext cx="4139565" cy="1383665"/>
          </a:xfrm>
          <a:prstGeom prst="rect">
            <a:avLst/>
          </a:prstGeom>
          <a:noFill/>
          <a:ln w="952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A short piece of writing with a few characters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51655" y="2303780"/>
            <a:ext cx="4138930" cy="2030095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Cop and the Anthem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Gift of the Magi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Last Leaf</a:t>
            </a:r>
            <a:endParaRPr lang="en-US" altLang="en-US" sz="2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530" y="178435"/>
            <a:ext cx="8782685" cy="646430"/>
            <a:chOff x="284" y="388"/>
            <a:chExt cx="13831" cy="1018"/>
          </a:xfrm>
        </p:grpSpPr>
        <p:sp>
          <p:nvSpPr>
            <p:cNvPr id="26" name="文本框 25"/>
            <p:cNvSpPr txBox="1"/>
            <p:nvPr/>
          </p:nvSpPr>
          <p:spPr>
            <a:xfrm>
              <a:off x="1406" y="38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Types of 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literature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椭圆 7"/>
          <p:cNvSpPr/>
          <p:nvPr/>
        </p:nvSpPr>
        <p:spPr>
          <a:xfrm>
            <a:off x="490697" y="314960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0" y="1115060"/>
            <a:ext cx="2783840" cy="553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000" b="1">
                <a:ln>
                  <a:solidFill>
                    <a:srgbClr val="FFC000"/>
                  </a:solidFill>
                </a:ln>
                <a:solidFill>
                  <a:srgbClr val="00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Short story</a:t>
            </a:r>
            <a:endParaRPr lang="en-US" altLang="en-US" sz="3000" b="1">
              <a:ln>
                <a:solidFill>
                  <a:srgbClr val="FFC000"/>
                </a:solidFill>
              </a:ln>
              <a:solidFill>
                <a:srgbClr val="00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3462655" y="2786380"/>
            <a:ext cx="454660" cy="24511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6" grpId="0" bldLvl="0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图片 4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74" t="11587" r="72262" b="30506"/>
          <a:stretch>
            <a:fillRect/>
          </a:stretch>
        </p:blipFill>
        <p:spPr>
          <a:xfrm>
            <a:off x="1052830" y="2069465"/>
            <a:ext cx="1981835" cy="27197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3850005" y="2620645"/>
            <a:ext cx="481711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sz="3200" b="1">
                <a:solidFill>
                  <a:srgbClr val="C98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Winter comes, </a:t>
            </a:r>
            <a:br>
              <a:rPr lang="en-US" sz="3200" b="1">
                <a:solidFill>
                  <a:srgbClr val="C98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C98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Spring be far behind?</a:t>
            </a:r>
            <a:endParaRPr lang="en-US" sz="3200" b="1">
              <a:solidFill>
                <a:srgbClr val="C985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US" sz="2400" b="1">
                <a:solidFill>
                  <a:srgbClr val="000000"/>
                </a:solidFill>
                <a:latin typeface="Comic Sans MS" panose="030F0702030302020204" charset="0"/>
                <a:cs typeface="Comic Sans MS" panose="030F0702030302020204" charset="0"/>
              </a:rPr>
              <a:t>     </a:t>
            </a:r>
            <a:endParaRPr lang="en-US" sz="2400" b="1" i="1">
              <a:solidFill>
                <a:srgbClr val="0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16855" y="4326255"/>
            <a:ext cx="42970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985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— “Ode to the West Wind”</a:t>
            </a:r>
            <a:endParaRPr lang="en-US" sz="2000" b="1">
              <a:solidFill>
                <a:srgbClr val="C985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>
              <a:solidFill>
                <a:srgbClr val="C985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530" y="147955"/>
            <a:ext cx="8782685" cy="646430"/>
            <a:chOff x="284" y="388"/>
            <a:chExt cx="13831" cy="1018"/>
          </a:xfrm>
        </p:grpSpPr>
        <p:sp>
          <p:nvSpPr>
            <p:cNvPr id="26" name="文本框 25"/>
            <p:cNvSpPr txBox="1"/>
            <p:nvPr/>
          </p:nvSpPr>
          <p:spPr>
            <a:xfrm>
              <a:off x="1406" y="388"/>
              <a:ext cx="68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Types of 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+mn-ea"/>
                </a:rPr>
                <a:t>literature</a:t>
              </a:r>
              <a:r>
                <a:rPr lang="en-US" altLang="zh-CN" sz="3200" b="1" noProof="0">
                  <a:ln>
                    <a:solidFill>
                      <a:srgbClr val="FFC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charset="0"/>
                  <a:ea typeface="黑体" panose="02010609060101010101" charset="-122"/>
                  <a:cs typeface="Comic Sans MS" panose="030F0702030302020204" charset="0"/>
                  <a:sym typeface="Century Gothic" panose="020B0502020202020204" pitchFamily="34" charset="0"/>
                </a:rPr>
                <a:t> </a:t>
              </a:r>
              <a:endParaRPr lang="en-US" altLang="zh-CN" sz="3200" b="1" noProof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Century Gothic" panose="020B0502020202020204" pitchFamily="34" charset="0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284" y="1406"/>
              <a:ext cx="13831" cy="0"/>
            </a:xfrm>
            <a:prstGeom prst="line">
              <a:avLst/>
            </a:prstGeom>
            <a:ln w="19050" cmpd="sng">
              <a:solidFill>
                <a:srgbClr val="B795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椭圆 5"/>
          <p:cNvSpPr/>
          <p:nvPr/>
        </p:nvSpPr>
        <p:spPr>
          <a:xfrm>
            <a:off x="541497" y="347345"/>
            <a:ext cx="310515" cy="31051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3850005" y="2612390"/>
            <a:ext cx="481711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sz="3200" b="1">
                <a:solidFill>
                  <a:srgbClr val="C98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Winter comes, </a:t>
            </a:r>
            <a:br>
              <a:rPr lang="en-US" sz="3200" b="1">
                <a:solidFill>
                  <a:srgbClr val="C98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C985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Spring be far behind?</a:t>
            </a:r>
            <a:endParaRPr lang="en-US" sz="3200" b="1">
              <a:solidFill>
                <a:srgbClr val="C985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US" sz="2400" b="1">
                <a:solidFill>
                  <a:srgbClr val="000000"/>
                </a:solidFill>
                <a:latin typeface="Comic Sans MS" panose="030F0702030302020204" charset="0"/>
                <a:cs typeface="Comic Sans MS" panose="030F0702030302020204" charset="0"/>
              </a:rPr>
              <a:t>     </a:t>
            </a:r>
            <a:endParaRPr lang="en-US" sz="2400" b="1" i="1">
              <a:solidFill>
                <a:srgbClr val="0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16855" y="4318000"/>
            <a:ext cx="42970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9852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— “Ode to the West Wind”</a:t>
            </a:r>
            <a:endParaRPr lang="en-US" sz="2000" b="1">
              <a:solidFill>
                <a:srgbClr val="C985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>
              <a:solidFill>
                <a:srgbClr val="C985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50005" y="2612390"/>
            <a:ext cx="5763260" cy="2411730"/>
            <a:chOff x="6063" y="4127"/>
            <a:chExt cx="9076" cy="3798"/>
          </a:xfrm>
        </p:grpSpPr>
        <p:sp>
          <p:nvSpPr>
            <p:cNvPr id="5" name="文本框 4"/>
            <p:cNvSpPr txBox="1"/>
            <p:nvPr/>
          </p:nvSpPr>
          <p:spPr>
            <a:xfrm>
              <a:off x="6063" y="4127"/>
              <a:ext cx="7586" cy="22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sz="3200" b="1">
                  <a:solidFill>
                    <a:srgbClr val="C985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If Winter comes, </a:t>
              </a:r>
              <a:br>
                <a:rPr lang="en-US" sz="3200" b="1">
                  <a:solidFill>
                    <a:srgbClr val="C985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>
                  <a:solidFill>
                    <a:srgbClr val="C985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can Spring be far behind?</a:t>
              </a:r>
              <a:endParaRPr lang="en-US" sz="3200" b="1">
                <a:solidFill>
                  <a:srgbClr val="C985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buClrTx/>
                <a:buSzTx/>
                <a:buFontTx/>
              </a:pPr>
              <a:r>
                <a:rPr lang="en-US" sz="2400" b="1">
                  <a:solidFill>
                    <a:srgbClr val="000000"/>
                  </a:solidFill>
                  <a:latin typeface="Comic Sans MS" panose="030F0702030302020204" charset="0"/>
                  <a:cs typeface="Comic Sans MS" panose="030F0702030302020204" charset="0"/>
                </a:rPr>
                <a:t>     </a:t>
              </a:r>
              <a:endParaRPr lang="en-US" sz="2400" b="1" i="1">
                <a:solidFill>
                  <a:srgbClr val="000000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373" y="6813"/>
              <a:ext cx="676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985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— “Ode to the West Wind”</a:t>
              </a:r>
              <a:endParaRPr lang="en-US" sz="2000" b="1" dirty="0">
                <a:solidFill>
                  <a:srgbClr val="C985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altLang="en-US" sz="2000" b="1" dirty="0">
                <a:solidFill>
                  <a:srgbClr val="C985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4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  <p:bldP spid="4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23.xml><?xml version="1.0" encoding="utf-8"?>
<p:tagLst xmlns:p="http://schemas.openxmlformats.org/presentationml/2006/main">
  <p:tag name="KSO_WM_SPECIAL_SOURCE" val="bdnull"/>
</p:tagLst>
</file>

<file path=ppt/tags/tag124.xml><?xml version="1.0" encoding="utf-8"?>
<p:tagLst xmlns:p="http://schemas.openxmlformats.org/presentationml/2006/main">
  <p:tag name="KSO_WM_SPECIAL_SOURCE" val="bdnull"/>
</p:tagLst>
</file>

<file path=ppt/tags/tag12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2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2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31.xml><?xml version="1.0" encoding="utf-8"?>
<p:tagLst xmlns:p="http://schemas.openxmlformats.org/presentationml/2006/main">
  <p:tag name="KSO_WM_UNIT_PLACING_PICTURE_USER_VIEWPORT" val="{&quot;height&quot;:3389,&quot;width&quot;:4858}"/>
</p:tagLst>
</file>

<file path=ppt/tags/tag13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4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4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47.xml><?xml version="1.0" encoding="utf-8"?>
<p:tagLst xmlns:p="http://schemas.openxmlformats.org/presentationml/2006/main">
  <p:tag name="KSO_WM_SPECIAL_SOURCE" val="bdnull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D1313"/>
      </a:dk2>
      <a:lt2>
        <a:srgbClr val="FFFFFF"/>
      </a:lt2>
      <a:accent1>
        <a:srgbClr val="80D793"/>
      </a:accent1>
      <a:accent2>
        <a:srgbClr val="A0C678"/>
      </a:accent2>
      <a:accent3>
        <a:srgbClr val="BEBC6E"/>
      </a:accent3>
      <a:accent4>
        <a:srgbClr val="CEAD6D"/>
      </a:accent4>
      <a:accent5>
        <a:srgbClr val="D89E72"/>
      </a:accent5>
      <a:accent6>
        <a:srgbClr val="D79380"/>
      </a:accent6>
      <a:hlink>
        <a:srgbClr val="658BD5"/>
      </a:hlink>
      <a:folHlink>
        <a:srgbClr val="9F67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0D1313"/>
      </a:dk2>
      <a:lt2>
        <a:srgbClr val="FFFFFF"/>
      </a:lt2>
      <a:accent1>
        <a:srgbClr val="80D793"/>
      </a:accent1>
      <a:accent2>
        <a:srgbClr val="A0C678"/>
      </a:accent2>
      <a:accent3>
        <a:srgbClr val="BEBC6E"/>
      </a:accent3>
      <a:accent4>
        <a:srgbClr val="CEAD6D"/>
      </a:accent4>
      <a:accent5>
        <a:srgbClr val="D89E72"/>
      </a:accent5>
      <a:accent6>
        <a:srgbClr val="D79380"/>
      </a:accent6>
      <a:hlink>
        <a:srgbClr val="658BD5"/>
      </a:hlink>
      <a:folHlink>
        <a:srgbClr val="9F67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2681</Words>
  <Application>WPS 演示</Application>
  <PresentationFormat>全屏显示(4:3)</PresentationFormat>
  <Paragraphs>215</Paragraphs>
  <Slides>24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Times New Roman</vt:lpstr>
      <vt:lpstr>楷体</vt:lpstr>
      <vt:lpstr>Comic Sans MS</vt:lpstr>
      <vt:lpstr>黑体</vt:lpstr>
      <vt:lpstr>Century Gothic</vt:lpstr>
      <vt:lpstr>Arial Unicode MS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hipa</dc:creator>
  <cp:lastModifiedBy>DING Jing</cp:lastModifiedBy>
  <cp:revision>83</cp:revision>
  <cp:lastPrinted>2020-12-03T07:30:00Z</cp:lastPrinted>
  <dcterms:created xsi:type="dcterms:W3CDTF">2019-08-27T03:11:00Z</dcterms:created>
  <dcterms:modified xsi:type="dcterms:W3CDTF">2020-12-11T02:52:57Z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2052-11.1.0.10000</vt:lpwstr>
  </property>
</Properties>
</file>