
<file path=[Content_Types].xml><?xml version="1.0" encoding="utf-8"?>
<Types xmlns="http://schemas.openxmlformats.org/package/2006/content-types">
  <Default Extension="jpeg" ContentType="image/jpeg"/>
  <Default Extension="vml" ContentType="application/vnd.openxmlformats-officedocument.vmlDrawing"/>
  <Default Extension="bin" ContentType="application/vnd.openxmlformats-officedocument.oleObject"/>
  <Default Extension="wmf" ContentType="image/x-wmf"/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56" r:id="rId3"/>
    <p:sldId id="283" r:id="rId4"/>
    <p:sldId id="280" r:id="rId5"/>
    <p:sldId id="257" r:id="rId6"/>
    <p:sldId id="269" r:id="rId7"/>
    <p:sldId id="286" r:id="rId9"/>
    <p:sldId id="270" r:id="rId10"/>
    <p:sldId id="290" r:id="rId11"/>
    <p:sldId id="271" r:id="rId12"/>
    <p:sldId id="259" r:id="rId13"/>
    <p:sldId id="260" r:id="rId14"/>
    <p:sldId id="279" r:id="rId15"/>
    <p:sldId id="263" r:id="rId16"/>
    <p:sldId id="273" r:id="rId17"/>
    <p:sldId id="274" r:id="rId18"/>
    <p:sldId id="262" r:id="rId19"/>
    <p:sldId id="285" r:id="rId20"/>
    <p:sldId id="277" r:id="rId21"/>
    <p:sldId id="275" r:id="rId22"/>
    <p:sldId id="278" r:id="rId23"/>
    <p:sldId id="291" r:id="rId24"/>
    <p:sldId id="276" r:id="rId25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66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2792"/>
    <p:restoredTop sz="94612"/>
  </p:normalViewPr>
  <p:slideViewPr>
    <p:cSldViewPr showGuides="1">
      <p:cViewPr>
        <p:scale>
          <a:sx n="66" d="100"/>
          <a:sy n="66" d="100"/>
        </p:scale>
        <p:origin x="-186" y="-3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53250" name="页眉占位符 53249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endParaRPr lang="zh-CN" altLang="en-US" sz="1200" dirty="0"/>
          </a:p>
        </p:txBody>
      </p:sp>
      <p:sp>
        <p:nvSpPr>
          <p:cNvPr id="53251" name="日期占位符 53250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algn="r"/>
            <a:endParaRPr lang="zh-CN" altLang="en-US" sz="1200" dirty="0"/>
          </a:p>
        </p:txBody>
      </p:sp>
      <p:sp>
        <p:nvSpPr>
          <p:cNvPr id="53252" name="幻灯片图像占位符 53251"/>
          <p:cNvSpPr>
            <a:spLocks noRo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53253" name="文本占位符 53252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3254" name="页脚占位符 53253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/>
            <a:endParaRPr lang="zh-CN" altLang="en-US" sz="1200" dirty="0"/>
          </a:p>
        </p:txBody>
      </p:sp>
      <p:sp>
        <p:nvSpPr>
          <p:cNvPr id="53255" name="灯片编号占位符 53254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lvl="0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灯片编号占位符 1"/>
          <p:cNvSpPr/>
          <p:nvPr>
            <p:ph type="sldNum" sz="quarter" idx="2"/>
          </p:nvPr>
        </p:nvSpPr>
        <p:spPr/>
        <p:txBody>
          <a:bodyPr/>
          <a:p>
            <a:pPr lvl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  <p:sp>
        <p:nvSpPr>
          <p:cNvPr id="54274" name="幻灯片图像占位符 54273"/>
          <p:cNvSpPr>
            <a:spLocks noRot="1" noTextEdit="1"/>
          </p:cNvSpPr>
          <p:nvPr>
            <p:ph type="sldImg"/>
          </p:nvPr>
        </p:nvSpPr>
        <p:spPr>
          <a:ln/>
        </p:spPr>
      </p:sp>
      <p:sp>
        <p:nvSpPr>
          <p:cNvPr id="54275" name="文本占位符 5427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p>
            <a:pPr lvl="0"/>
            <a:r>
              <a:rPr lang="zh-CN" altLang="en-US" dirty="0"/>
              <a:t>祖籍江西省</a:t>
            </a:r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PhAnim="0">
  <p:cSld name="标题幻灯片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8914" name="标题 38913"/>
          <p:cNvSpPr>
            <a:spLocks noGrp="1" noRot="1"/>
          </p:cNvSpPr>
          <p:nvPr>
            <p:ph type="ctrTitle"/>
          </p:nvPr>
        </p:nvSpPr>
        <p:spPr>
          <a:xfrm>
            <a:off x="3962400" y="1066800"/>
            <a:ext cx="4648200" cy="19812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lvl="0">
              <a:buClrTx/>
              <a:buSzTx/>
              <a:buFontTx/>
              <a:defRPr/>
            </a:lvl1pPr>
          </a:lstStyle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8915" name="副标题 38914"/>
          <p:cNvSpPr>
            <a:spLocks noGrp="1" noRot="1"/>
          </p:cNvSpPr>
          <p:nvPr>
            <p:ph type="subTitle" idx="1"/>
          </p:nvPr>
        </p:nvSpPr>
        <p:spPr>
          <a:xfrm>
            <a:off x="3962400" y="3657600"/>
            <a:ext cx="4572000" cy="16764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marL="0" lvl="0" indent="0" algn="ctr">
              <a:buClr>
                <a:schemeClr val="hlink"/>
              </a:buClr>
              <a:buSzPct val="70000"/>
              <a:buFont typeface="Wingdings" panose="05000000000000000000" pitchFamily="2" charset="2"/>
              <a:buNone/>
              <a:defRPr/>
            </a:lvl1pPr>
            <a:lvl2pPr marL="457200" lvl="1" indent="0" algn="ctr">
              <a:buClr>
                <a:schemeClr val="accent2"/>
              </a:buClr>
              <a:buSzPct val="85000"/>
              <a:buFont typeface="Wingdings" panose="05000000000000000000" pitchFamily="2" charset="2"/>
              <a:buNone/>
              <a:defRPr/>
            </a:lvl2pPr>
            <a:lvl3pPr marL="914400" lvl="2" indent="0" algn="ctr">
              <a:buClr>
                <a:schemeClr val="hlink"/>
              </a:buClr>
              <a:buSzPct val="80000"/>
              <a:buFont typeface="Wingdings" panose="05000000000000000000" pitchFamily="2" charset="2"/>
              <a:buNone/>
              <a:defRPr/>
            </a:lvl3pPr>
            <a:lvl4pPr marL="1371600" lvl="3" indent="0" algn="ctr">
              <a:buClr>
                <a:schemeClr val="accent2"/>
              </a:buClr>
              <a:buSzPct val="90000"/>
              <a:buFont typeface="Wingdings" panose="05000000000000000000" pitchFamily="2" charset="2"/>
              <a:buNone/>
              <a:defRPr/>
            </a:lvl4pPr>
            <a:lvl5pPr marL="1828800" lvl="4" indent="0" algn="ctr">
              <a:buClr>
                <a:schemeClr val="hlink"/>
              </a:buClr>
              <a:buSzPct val="85000"/>
              <a:buFont typeface="Wingdings" panose="05000000000000000000" pitchFamily="2" charset="2"/>
              <a:buNone/>
              <a:defRPr/>
            </a:lvl5pPr>
          </a:lstStyle>
          <a:p>
            <a:pPr lvl="0"/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38916" name="日期占位符 38915"/>
          <p:cNvSpPr>
            <a:spLocks noGrp="1"/>
          </p:cNvSpPr>
          <p:nvPr>
            <p:ph type="dt" sz="half" idx="2"/>
          </p:nvPr>
        </p:nvSpPr>
        <p:spPr>
          <a:xfrm>
            <a:off x="301625" y="6076950"/>
            <a:ext cx="2289175" cy="4762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>
              <a:defRPr sz="1400"/>
            </a:lvl1pPr>
          </a:lstStyle>
          <a:p>
            <a:fld id="{BB962C8B-B14F-4D97-AF65-F5344CB8AC3E}" type="datetime1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8917" name="页脚占位符 38916"/>
          <p:cNvSpPr>
            <a:spLocks noGrp="1"/>
          </p:cNvSpPr>
          <p:nvPr>
            <p:ph type="ftr" sz="quarter" idx="3"/>
          </p:nvPr>
        </p:nvSpPr>
        <p:spPr>
          <a:xfrm>
            <a:off x="3124200" y="6076950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algn="ctr">
              <a:defRPr sz="1400"/>
            </a:lvl1pPr>
          </a:lstStyle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8918" name="灯片编号占位符 38917"/>
          <p:cNvSpPr>
            <a:spLocks noGrp="1"/>
          </p:cNvSpPr>
          <p:nvPr>
            <p:ph type="sldNum" sz="quarter" idx="4"/>
          </p:nvPr>
        </p:nvSpPr>
        <p:spPr>
          <a:xfrm>
            <a:off x="6553200" y="6076950"/>
            <a:ext cx="2289175" cy="4762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algn="r">
              <a:defRPr sz="1400"/>
            </a:lvl1pPr>
          </a:lstStyle>
          <a:p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709569" y="685800"/>
            <a:ext cx="2135981" cy="51816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01625" y="685800"/>
            <a:ext cx="6284119" cy="51816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04800" y="1981200"/>
            <a:ext cx="4184968" cy="38862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60583" y="1981200"/>
            <a:ext cx="4184968" cy="38862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2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7890" name="标题 37889"/>
          <p:cNvSpPr>
            <a:spLocks noGrp="1" noRot="1"/>
          </p:cNvSpPr>
          <p:nvPr>
            <p:ph type="title"/>
          </p:nvPr>
        </p:nvSpPr>
        <p:spPr>
          <a:xfrm>
            <a:off x="301625" y="685800"/>
            <a:ext cx="854075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7891" name="文本占位符 37890"/>
          <p:cNvSpPr>
            <a:spLocks noGrp="1" noRot="1"/>
          </p:cNvSpPr>
          <p:nvPr>
            <p:ph type="body" idx="1"/>
          </p:nvPr>
        </p:nvSpPr>
        <p:spPr>
          <a:xfrm>
            <a:off x="304800" y="1981200"/>
            <a:ext cx="8540750" cy="3886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7892" name="日期占位符 37891"/>
          <p:cNvSpPr>
            <a:spLocks noGrp="1"/>
          </p:cNvSpPr>
          <p:nvPr>
            <p:ph type="dt" sz="half" idx="2"/>
          </p:nvPr>
        </p:nvSpPr>
        <p:spPr>
          <a:xfrm>
            <a:off x="301625" y="6019800"/>
            <a:ext cx="2289175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/>
            <a:fld id="{BB962C8B-B14F-4D97-AF65-F5344CB8AC3E}" type="datetime1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7893" name="页脚占位符 37892"/>
          <p:cNvSpPr>
            <a:spLocks noGrp="1"/>
          </p:cNvSpPr>
          <p:nvPr>
            <p:ph type="ftr" sz="quarter" idx="3"/>
          </p:nvPr>
        </p:nvSpPr>
        <p:spPr>
          <a:xfrm>
            <a:off x="3124200" y="6019800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7894" name="灯片编号占位符 37893"/>
          <p:cNvSpPr>
            <a:spLocks noGrp="1"/>
          </p:cNvSpPr>
          <p:nvPr>
            <p:ph type="sldNum" sz="quarter" idx="4"/>
          </p:nvPr>
        </p:nvSpPr>
        <p:spPr>
          <a:xfrm>
            <a:off x="6553200" y="6019800"/>
            <a:ext cx="2289175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v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Wingdings" panose="05000000000000000000" pitchFamily="2" charset="2"/>
        <a:buChar char="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v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anose="05000000000000000000" pitchFamily="2" charset="2"/>
        <a:buChar char="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SzPct val="85000"/>
        <a:buFont typeface="Wingdings" panose="05000000000000000000" pitchFamily="2" charset="2"/>
        <a:buChar char="v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SzPct val="85000"/>
        <a:buFont typeface="Wingdings" panose="05000000000000000000" pitchFamily="2" charset="2"/>
        <a:buChar char="v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SzPct val="85000"/>
        <a:buFont typeface="Wingdings" panose="05000000000000000000" pitchFamily="2" charset="2"/>
        <a:buChar char="v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SzPct val="85000"/>
        <a:buFont typeface="Wingdings" panose="05000000000000000000" pitchFamily="2" charset="2"/>
        <a:buChar char="v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SzPct val="85000"/>
        <a:buFont typeface="Wingdings" panose="05000000000000000000" pitchFamily="2" charset="2"/>
        <a:buChar char="v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1.v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5.jpeg"/><Relationship Id="rId2" Type="http://schemas.openxmlformats.org/officeDocument/2006/relationships/image" Target="../media/image4.emf"/><Relationship Id="rId1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9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0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jpe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2.v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7.wmf"/><Relationship Id="rId2" Type="http://schemas.openxmlformats.org/officeDocument/2006/relationships/oleObject" Target="../embeddings/oleObject2.bin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3.v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0.wmf"/><Relationship Id="rId3" Type="http://schemas.openxmlformats.org/officeDocument/2006/relationships/oleObject" Target="../embeddings/oleObject4.bin"/><Relationship Id="rId2" Type="http://schemas.openxmlformats.org/officeDocument/2006/relationships/image" Target="../media/image9.wmf"/><Relationship Id="rId1" Type="http://schemas.openxmlformats.org/officeDocument/2006/relationships/oleObject" Target="../embeddings/oleObject3.bin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50" name="标题 2049"/>
          <p:cNvSpPr>
            <a:spLocks noGrp="1" noRot="1"/>
          </p:cNvSpPr>
          <p:nvPr>
            <p:ph type="ctrTitle"/>
          </p:nvPr>
        </p:nvSpPr>
        <p:spPr>
          <a:xfrm>
            <a:off x="1828800" y="260350"/>
            <a:ext cx="7315200" cy="2447925"/>
          </a:xfrm>
          <a:ln/>
        </p:spPr>
        <p:txBody>
          <a:bodyPr anchor="ctr"/>
          <a:p>
            <a:pPr defTabSz="914400">
              <a:buSzTx/>
            </a:pPr>
            <a:r>
              <a:rPr lang="zh-CN" altLang="en-US" sz="5400" b="1" kern="1200" baseline="0">
                <a:solidFill>
                  <a:srgbClr val="FF33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喜看稻菽千重浪</a:t>
            </a:r>
            <a:br>
              <a:rPr lang="zh-CN" altLang="en-US" sz="5400" b="1" kern="1200" baseline="0">
                <a:solidFill>
                  <a:srgbClr val="FF33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</a:br>
            <a:r>
              <a:rPr lang="en-US" altLang="zh-CN" sz="5400" b="1" kern="1200" baseline="0">
                <a:solidFill>
                  <a:srgbClr val="FF33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—</a:t>
            </a:r>
            <a:r>
              <a:rPr lang="zh-CN" altLang="en-US" sz="2800" b="1" kern="1200" baseline="0" dirty="0">
                <a:solidFill>
                  <a:srgbClr val="FF33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记首届国家最高科技奖获得者袁隆平</a:t>
            </a:r>
            <a:endParaRPr lang="zh-CN" altLang="en-US" sz="2800" b="1" kern="1200" baseline="0" dirty="0">
              <a:solidFill>
                <a:srgbClr val="FF3300"/>
              </a:solidFill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2052" name="图片 2051" descr="袁隆平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35375" y="2905125"/>
            <a:ext cx="5257800" cy="36195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1986" name="标题 41985"/>
          <p:cNvSpPr>
            <a:spLocks noGrp="1" noRot="1"/>
          </p:cNvSpPr>
          <p:nvPr>
            <p:ph type="title"/>
          </p:nvPr>
        </p:nvSpPr>
        <p:spPr>
          <a:xfrm>
            <a:off x="0" y="0"/>
            <a:ext cx="9144000" cy="1143000"/>
          </a:xfrm>
          <a:ln/>
        </p:spPr>
        <p:txBody>
          <a:bodyPr anchor="ctr"/>
          <a:p>
            <a:r>
              <a:rPr lang="zh-CN" altLang="en-US" sz="4800" b="1" dirty="0">
                <a:solidFill>
                  <a:srgbClr val="006600"/>
                </a:solidFill>
                <a:effectLst>
                  <a:outerShdw blurRad="38100" dist="38100" dir="2700000">
                    <a:srgbClr val="000000"/>
                  </a:outerShdw>
                </a:effectLst>
              </a:rPr>
              <a:t>相  关  知  识</a:t>
            </a:r>
            <a:endParaRPr lang="zh-CN" altLang="en-US" sz="4800" b="1" dirty="0">
              <a:solidFill>
                <a:srgbClr val="006600"/>
              </a:solidFill>
              <a:effectLst>
                <a:outerShdw blurRad="38100" dist="38100" dir="2700000">
                  <a:srgbClr val="000000"/>
                </a:outerShdw>
              </a:effectLst>
            </a:endParaRPr>
          </a:p>
        </p:txBody>
      </p:sp>
      <p:sp>
        <p:nvSpPr>
          <p:cNvPr id="41987" name="文本占位符 41986"/>
          <p:cNvSpPr>
            <a:spLocks noGrp="1" noRot="1"/>
          </p:cNvSpPr>
          <p:nvPr>
            <p:ph type="body" idx="1"/>
          </p:nvPr>
        </p:nvSpPr>
        <p:spPr>
          <a:xfrm>
            <a:off x="0" y="1196975"/>
            <a:ext cx="8936038" cy="5661025"/>
          </a:xfrm>
          <a:ln/>
        </p:spPr>
        <p:txBody>
          <a:bodyPr/>
          <a:p>
            <a:r>
              <a:rPr lang="zh-CN" altLang="en-US" b="1" dirty="0"/>
              <a:t>籼：早熟而无粘性的稻子。</a:t>
            </a:r>
            <a:endParaRPr lang="zh-CN" altLang="en-US" b="1" dirty="0"/>
          </a:p>
          <a:p>
            <a:r>
              <a:rPr lang="zh-CN" altLang="en-US" b="1" dirty="0"/>
              <a:t>强优势杂交水稻：我国科技工作者袁隆平、李必湖、张先程等人培育而成。以其根系发达，分蘖性强，茎秆粗壮，穗大粒多，米质优良，适应性强，抗逆性强的优点，经过几年的试种和推广，已经产生了巨大的经济效益。杂交水稻是我国农业方面的一项重大发明，它突破了“水稻是自花授粉作物，杂交没有优势”的观点，找到了新的杂交方法，为大幅度提高水稻主量开辟了新的途径，居于世界领先水平。</a:t>
            </a:r>
            <a:endParaRPr lang="zh-CN" alt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charRg st="0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41987">
                                            <p:txEl>
                                              <p:charRg st="0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charRg st="13" end="19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41987">
                                            <p:txEl>
                                              <p:charRg st="13" end="19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/>
      <p:bldP spid="4198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3011" name="文本占位符 43010"/>
          <p:cNvSpPr>
            <a:spLocks noGrp="1" noRot="1"/>
          </p:cNvSpPr>
          <p:nvPr>
            <p:ph type="body" idx="1"/>
          </p:nvPr>
        </p:nvSpPr>
        <p:spPr>
          <a:xfrm>
            <a:off x="179388" y="836613"/>
            <a:ext cx="8540750" cy="5616575"/>
          </a:xfrm>
          <a:ln/>
        </p:spPr>
        <p:txBody>
          <a:bodyPr/>
          <a:p>
            <a:r>
              <a:rPr lang="zh-CN" altLang="en-US" sz="3600" b="1" dirty="0"/>
              <a:t>杂种优势：就是把两个遗传基础不同的品种或类型，一个作母本，一个作父本进行有性杂交，所产生的第一代杂种，在生长势、适应性等方面胜过母本和父本，这种“青出于蓝而胜于蓝”的现象，称为杂种优势。</a:t>
            </a:r>
            <a:endParaRPr lang="zh-CN" altLang="en-US" sz="3600" b="1" dirty="0"/>
          </a:p>
          <a:p>
            <a:r>
              <a:rPr lang="zh-CN" altLang="en-US" sz="3600" b="1" dirty="0"/>
              <a:t>水稻的三系：雄性不育系、</a:t>
            </a:r>
            <a:endParaRPr lang="zh-CN" altLang="en-US" sz="3600" b="1" dirty="0"/>
          </a:p>
          <a:p>
            <a:pPr>
              <a:buNone/>
            </a:pPr>
            <a:r>
              <a:rPr lang="zh-CN" altLang="en-US" sz="3600" b="1" dirty="0"/>
              <a:t>                         雄性不育保持系、</a:t>
            </a:r>
            <a:endParaRPr lang="zh-CN" altLang="en-US" sz="3600" b="1" dirty="0"/>
          </a:p>
          <a:p>
            <a:pPr>
              <a:buNone/>
            </a:pPr>
            <a:r>
              <a:rPr lang="zh-CN" altLang="en-US" sz="3600" b="1" dirty="0"/>
              <a:t>                         雄性不育恢复系、</a:t>
            </a:r>
            <a:endParaRPr lang="zh-CN" altLang="en-US" sz="3600" b="1" dirty="0"/>
          </a:p>
        </p:txBody>
      </p:sp>
      <p:sp>
        <p:nvSpPr>
          <p:cNvPr id="43012" name="左大括号 43011"/>
          <p:cNvSpPr/>
          <p:nvPr/>
        </p:nvSpPr>
        <p:spPr>
          <a:xfrm>
            <a:off x="3132138" y="4581525"/>
            <a:ext cx="215900" cy="1296988"/>
          </a:xfrm>
          <a:prstGeom prst="leftBrace">
            <a:avLst>
              <a:gd name="adj1" fmla="val 50061"/>
              <a:gd name="adj2" fmla="val 50000"/>
            </a:avLst>
          </a:prstGeom>
          <a:noFill/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43014" name="文本框 43013"/>
          <p:cNvSpPr txBox="1"/>
          <p:nvPr/>
        </p:nvSpPr>
        <p:spPr>
          <a:xfrm>
            <a:off x="1187450" y="3429000"/>
            <a:ext cx="184150" cy="36671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endParaRPr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charRg st="0" end="9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3011">
                                            <p:txEl>
                                              <p:charRg st="0" end="9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charRg st="94" end="10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3011">
                                            <p:txEl>
                                              <p:charRg st="94" end="10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charRg st="107" end="14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3011">
                                            <p:txEl>
                                              <p:charRg st="107" end="14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charRg st="141" end="17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3011">
                                            <p:txEl>
                                              <p:charRg st="141" end="17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5540" name="图片 65539" descr="123285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750" y="512763"/>
            <a:ext cx="8208963" cy="60483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6084" name="图片 46083" descr="农民老头袁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508625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6087" name="文本框 46086"/>
          <p:cNvSpPr txBox="1"/>
          <p:nvPr/>
        </p:nvSpPr>
        <p:spPr>
          <a:xfrm>
            <a:off x="6732588" y="404813"/>
            <a:ext cx="1098550" cy="6261100"/>
          </a:xfrm>
          <a:prstGeom prst="rect">
            <a:avLst/>
          </a:prstGeom>
          <a:noFill/>
          <a:ln w="9525">
            <a:noFill/>
          </a:ln>
        </p:spPr>
        <p:txBody>
          <a:bodyPr vert="eaVert">
            <a:spAutoFit/>
          </a:bodyPr>
          <a:p>
            <a:r>
              <a:rPr lang="zh-CN" altLang="en-US" sz="6000" b="1" dirty="0">
                <a:solidFill>
                  <a:srgbClr val="0066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ea typeface="华文行楷" panose="02010800040101010101" pitchFamily="2" charset="-122"/>
              </a:rPr>
              <a:t>农民老头袁隆平</a:t>
            </a:r>
            <a:endParaRPr lang="zh-CN" altLang="en-US" sz="6000" b="1" dirty="0">
              <a:solidFill>
                <a:srgbClr val="006600"/>
              </a:solidFill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  <a:ea typeface="华文行楷" panose="02010800040101010101" pitchFamily="2" charset="-122"/>
            </a:endParaRPr>
          </a:p>
        </p:txBody>
      </p:sp>
      <p:sp>
        <p:nvSpPr>
          <p:cNvPr id="46088" name="文本框 46087"/>
          <p:cNvSpPr txBox="1"/>
          <p:nvPr/>
        </p:nvSpPr>
        <p:spPr>
          <a:xfrm>
            <a:off x="7924800" y="609600"/>
            <a:ext cx="671513" cy="3810000"/>
          </a:xfrm>
          <a:prstGeom prst="rect">
            <a:avLst/>
          </a:prstGeom>
          <a:noFill/>
          <a:ln w="9525">
            <a:noFill/>
          </a:ln>
        </p:spPr>
        <p:txBody>
          <a:bodyPr vert="eaVert">
            <a:spAutoFit/>
          </a:bodyPr>
          <a:p>
            <a:pPr>
              <a:spcBef>
                <a:spcPct val="50000"/>
              </a:spcBef>
            </a:pPr>
            <a:r>
              <a:rPr lang="zh-CN" altLang="en-US" sz="3200" dirty="0">
                <a:latin typeface="Arial" panose="020B0604020202020204" pitchFamily="34" charset="0"/>
              </a:rPr>
              <a:t>创设情境</a:t>
            </a:r>
            <a:r>
              <a:rPr lang="en-US" altLang="zh-CN" sz="3200" dirty="0">
                <a:latin typeface="Arial" panose="020B0604020202020204" pitchFamily="34" charset="0"/>
              </a:rPr>
              <a:t>,</a:t>
            </a:r>
            <a:r>
              <a:rPr lang="zh-CN" altLang="en-US" sz="3200" dirty="0">
                <a:latin typeface="Arial" panose="020B0604020202020204" pitchFamily="34" charset="0"/>
              </a:rPr>
              <a:t>体会形象</a:t>
            </a:r>
            <a:endParaRPr lang="zh-CN" altLang="en-US" sz="32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9394" name="标题 59393"/>
          <p:cNvSpPr>
            <a:spLocks noGrp="1" noRot="1"/>
          </p:cNvSpPr>
          <p:nvPr>
            <p:ph type="title"/>
          </p:nvPr>
        </p:nvSpPr>
        <p:spPr>
          <a:xfrm>
            <a:off x="301625" y="404813"/>
            <a:ext cx="8540750" cy="1008062"/>
          </a:xfrm>
          <a:ln/>
        </p:spPr>
        <p:txBody>
          <a:bodyPr anchor="ctr"/>
          <a:p>
            <a:r>
              <a:rPr lang="en-US" altLang="zh-CN" b="1" dirty="0"/>
              <a:t> </a:t>
            </a:r>
            <a:r>
              <a:rPr lang="zh-CN" altLang="en-US" b="1" dirty="0"/>
              <a:t>随之而来的一系列的荣誉： </a:t>
            </a:r>
            <a:endParaRPr lang="zh-CN" altLang="en-US" b="1" dirty="0"/>
          </a:p>
        </p:txBody>
      </p:sp>
      <p:sp>
        <p:nvSpPr>
          <p:cNvPr id="59395" name="文本占位符 59394"/>
          <p:cNvSpPr>
            <a:spLocks noGrp="1" noRot="1"/>
          </p:cNvSpPr>
          <p:nvPr>
            <p:ph type="body" idx="1"/>
          </p:nvPr>
        </p:nvSpPr>
        <p:spPr>
          <a:xfrm>
            <a:off x="304800" y="1628775"/>
            <a:ext cx="8540750" cy="4608513"/>
          </a:xfrm>
          <a:ln/>
        </p:spPr>
        <p:txBody>
          <a:bodyPr/>
          <a:p>
            <a:pPr>
              <a:lnSpc>
                <a:spcPct val="90000"/>
              </a:lnSpc>
            </a:pPr>
            <a:r>
              <a:rPr lang="zh-CN" altLang="en-US" sz="2800" b="1" dirty="0"/>
              <a:t>一九七九年，杂交水稻作为中国第一个农业技术专利转让美国。</a:t>
            </a:r>
            <a:endParaRPr lang="zh-CN" altLang="en-US" sz="2800" b="1" dirty="0"/>
          </a:p>
          <a:p>
            <a:pPr>
              <a:lnSpc>
                <a:spcPct val="90000"/>
              </a:lnSpc>
            </a:pPr>
            <a:r>
              <a:rPr lang="zh-CN" altLang="en-US" sz="2800" b="1" dirty="0"/>
              <a:t>一九七九年获全国劳动模范称号。 </a:t>
            </a:r>
            <a:endParaRPr lang="zh-CN" altLang="en-US" sz="2800" b="1" dirty="0"/>
          </a:p>
          <a:p>
            <a:pPr>
              <a:lnSpc>
                <a:spcPct val="90000"/>
              </a:lnSpc>
            </a:pPr>
            <a:r>
              <a:rPr lang="en-US" altLang="zh-CN" sz="2800" b="1" dirty="0"/>
              <a:t> </a:t>
            </a:r>
            <a:r>
              <a:rPr lang="zh-CN" altLang="en-US" sz="2800" b="1" dirty="0"/>
              <a:t>一九八一年获新中国建国以来第一个国家特等发明奖。 </a:t>
            </a:r>
            <a:endParaRPr lang="zh-CN" altLang="en-US" sz="2800" b="1" dirty="0"/>
          </a:p>
          <a:p>
            <a:pPr>
              <a:lnSpc>
                <a:spcPct val="90000"/>
              </a:lnSpc>
            </a:pPr>
            <a:r>
              <a:rPr lang="zh-CN" altLang="en-US" sz="2800" b="1" dirty="0"/>
              <a:t>一九八五年获联合国世界知识产权组织“杰出发明家”</a:t>
            </a:r>
            <a:r>
              <a:rPr lang="en-US" altLang="zh-CN" sz="2800" b="1" dirty="0"/>
              <a:t> </a:t>
            </a:r>
            <a:r>
              <a:rPr lang="zh-CN" altLang="en-US" sz="2800" b="1" dirty="0"/>
              <a:t>金质奖章。</a:t>
            </a:r>
            <a:endParaRPr lang="zh-CN" altLang="en-US" sz="2800" b="1" dirty="0"/>
          </a:p>
          <a:p>
            <a:pPr>
              <a:lnSpc>
                <a:spcPct val="90000"/>
              </a:lnSpc>
            </a:pPr>
            <a:r>
              <a:rPr lang="zh-CN" altLang="en-US" sz="2800" b="1" dirty="0"/>
              <a:t>一九八七年获联合国教科文组织颁发的“科学奖”。</a:t>
            </a:r>
            <a:endParaRPr lang="zh-CN" altLang="en-US" sz="2800" b="1" dirty="0"/>
          </a:p>
          <a:p>
            <a:pPr>
              <a:lnSpc>
                <a:spcPct val="90000"/>
              </a:lnSpc>
            </a:pPr>
            <a:r>
              <a:rPr lang="zh-CN" altLang="en-US" sz="2800" b="1" dirty="0"/>
              <a:t>九八八年获英国朗克基金会“朗克基金奖”。</a:t>
            </a:r>
            <a:endParaRPr lang="zh-CN" altLang="en-US" sz="2800" b="1" dirty="0"/>
          </a:p>
          <a:p>
            <a:pPr>
              <a:lnSpc>
                <a:spcPct val="90000"/>
              </a:lnSpc>
            </a:pPr>
            <a:r>
              <a:rPr lang="zh-CN" altLang="en-US" sz="2800" b="1" dirty="0"/>
              <a:t>一九八九年被国务院授予全国先进工作者称号。</a:t>
            </a:r>
            <a:endParaRPr lang="zh-CN" altLang="en-US" sz="2800" b="1" dirty="0"/>
          </a:p>
          <a:p>
            <a:pPr>
              <a:lnSpc>
                <a:spcPct val="90000"/>
              </a:lnSpc>
            </a:pPr>
            <a:endParaRPr lang="zh-CN" altLang="en-US" sz="2800" b="1" dirty="0"/>
          </a:p>
          <a:p>
            <a:pPr>
              <a:lnSpc>
                <a:spcPct val="90000"/>
              </a:lnSpc>
            </a:pPr>
            <a:endParaRPr lang="zh-CN" altLang="en-US" sz="2800" b="1" dirty="0"/>
          </a:p>
          <a:p>
            <a:pPr>
              <a:lnSpc>
                <a:spcPct val="90000"/>
              </a:lnSpc>
            </a:pPr>
            <a:endParaRPr lang="zh-CN" altLang="en-US" sz="2800"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0419" name="文本占位符 60418"/>
          <p:cNvSpPr>
            <a:spLocks noGrp="1" noRot="1"/>
          </p:cNvSpPr>
          <p:nvPr>
            <p:ph type="body" idx="1"/>
          </p:nvPr>
        </p:nvSpPr>
        <p:spPr>
          <a:xfrm>
            <a:off x="250825" y="188913"/>
            <a:ext cx="8540750" cy="6119812"/>
          </a:xfrm>
          <a:ln/>
        </p:spPr>
        <p:txBody>
          <a:bodyPr/>
          <a:p>
            <a:pPr>
              <a:lnSpc>
                <a:spcPct val="80000"/>
              </a:lnSpc>
              <a:buNone/>
            </a:pPr>
            <a:endParaRPr lang="en-US" altLang="zh-CN" sz="2400" b="1" dirty="0"/>
          </a:p>
          <a:p>
            <a:pPr>
              <a:lnSpc>
                <a:spcPct val="80000"/>
              </a:lnSpc>
            </a:pPr>
            <a:r>
              <a:rPr lang="zh-CN" altLang="en-US" sz="2400" b="1" dirty="0"/>
              <a:t>一九九一年受聘联合国粮农组织国际首席顾问。</a:t>
            </a:r>
            <a:endParaRPr lang="zh-CN" altLang="en-US" sz="2400" b="1" dirty="0"/>
          </a:p>
          <a:p>
            <a:pPr>
              <a:lnSpc>
                <a:spcPct val="80000"/>
              </a:lnSpc>
            </a:pPr>
            <a:r>
              <a:rPr lang="zh-CN" altLang="en-US" sz="2400" b="1" dirty="0"/>
              <a:t>一九九三获得美国菲因斯特拯救饥饿奖。</a:t>
            </a:r>
            <a:endParaRPr lang="zh-CN" altLang="en-US" sz="2400" b="1" dirty="0"/>
          </a:p>
          <a:p>
            <a:pPr>
              <a:lnSpc>
                <a:spcPct val="80000"/>
              </a:lnSpc>
            </a:pPr>
            <a:r>
              <a:rPr lang="zh-CN" altLang="en-US" sz="2400" b="1" dirty="0"/>
              <a:t>一九九五年被选为中国工程院院士；获联合国粮农组织颁发的“粮食安全保障荣誉奖章”。</a:t>
            </a:r>
            <a:endParaRPr lang="zh-CN" altLang="en-US" sz="2400" b="1" dirty="0"/>
          </a:p>
          <a:p>
            <a:pPr>
              <a:lnSpc>
                <a:spcPct val="80000"/>
              </a:lnSpc>
            </a:pPr>
            <a:r>
              <a:rPr lang="zh-CN" altLang="en-US" sz="2400" b="1" dirty="0"/>
              <a:t>一九九六获首届“日经亚洲技术开发大奖”。</a:t>
            </a:r>
            <a:endParaRPr lang="zh-CN" altLang="en-US" sz="2400" b="1" dirty="0"/>
          </a:p>
          <a:p>
            <a:pPr>
              <a:lnSpc>
                <a:spcPct val="80000"/>
              </a:lnSpc>
            </a:pPr>
            <a:r>
              <a:rPr lang="zh-CN" altLang="en-US" sz="2400" b="1" dirty="0"/>
              <a:t>一九九七年在墨西哥获得“先驱科学家”荣誉称号。</a:t>
            </a:r>
            <a:endParaRPr lang="zh-CN" altLang="en-US" sz="2400" b="1" dirty="0"/>
          </a:p>
          <a:p>
            <a:pPr>
              <a:lnSpc>
                <a:spcPct val="80000"/>
              </a:lnSpc>
            </a:pPr>
            <a:r>
              <a:rPr lang="zh-CN" altLang="en-US" sz="2400" b="1" dirty="0"/>
              <a:t>一九九八年获“日本越光国际水稻奖”。 </a:t>
            </a:r>
            <a:endParaRPr lang="zh-CN" altLang="en-US" sz="2400" b="1" dirty="0"/>
          </a:p>
          <a:p>
            <a:pPr>
              <a:lnSpc>
                <a:spcPct val="80000"/>
              </a:lnSpc>
            </a:pPr>
            <a:r>
              <a:rPr lang="en-US" altLang="zh-CN" sz="2400" b="1" dirty="0"/>
              <a:t> </a:t>
            </a:r>
            <a:r>
              <a:rPr lang="zh-CN" altLang="en-US" sz="2400" b="1" dirty="0"/>
              <a:t>一九九九年经国际小天体命名委员会批准，中国科学院北京天文台施密特ＣＣＤ小行星项目组发现的一颗小行星为被命名为“袁隆平星”。 </a:t>
            </a:r>
            <a:r>
              <a:rPr lang="en-US" altLang="zh-CN" sz="2400" b="1" dirty="0"/>
              <a:t> </a:t>
            </a:r>
            <a:endParaRPr lang="en-US" altLang="zh-CN" sz="2400" b="1" dirty="0"/>
          </a:p>
          <a:p>
            <a:pPr>
              <a:lnSpc>
                <a:spcPct val="80000"/>
              </a:lnSpc>
            </a:pPr>
            <a:r>
              <a:rPr lang="en-US" altLang="zh-CN" sz="2400" b="1" dirty="0"/>
              <a:t> </a:t>
            </a:r>
            <a:r>
              <a:rPr lang="zh-CN" altLang="en-US" sz="2400" b="1" dirty="0"/>
              <a:t>二０００年五月三十一日以袁隆平名字命名的袁隆平</a:t>
            </a:r>
            <a:r>
              <a:rPr lang="en-US" altLang="zh-CN" sz="2400" b="1" dirty="0"/>
              <a:t> </a:t>
            </a:r>
            <a:r>
              <a:rPr lang="zh-CN" altLang="en-US" sz="2400" b="1" dirty="0"/>
              <a:t>农业高科技股份有限公司股票“隆平高科”在深交所上网定价发行。这是中国证券市场首次以科学家名字命名上市公司和股票。</a:t>
            </a:r>
            <a:endParaRPr lang="zh-CN" altLang="en-US" sz="2400" b="1" dirty="0"/>
          </a:p>
          <a:p>
            <a:pPr>
              <a:lnSpc>
                <a:spcPct val="80000"/>
              </a:lnSpc>
            </a:pPr>
            <a:r>
              <a:rPr lang="en-US" altLang="zh-CN" sz="2400" b="1" dirty="0"/>
              <a:t> </a:t>
            </a:r>
            <a:r>
              <a:rPr lang="zh-CN" altLang="en-US" sz="2400" b="1" dirty="0"/>
              <a:t>二０００年八月以袁隆平名字命名的高等院校“袁隆平科技学院”在湖南成立，袁隆平出任名誉院长。这是中国首家以科学家姓名命名的高等院校。 </a:t>
            </a:r>
            <a:br>
              <a:rPr lang="zh-CN" altLang="en-US" sz="2400" b="1" dirty="0"/>
            </a:br>
            <a:br>
              <a:rPr lang="zh-CN" altLang="en-US" sz="2400" b="1" dirty="0"/>
            </a:br>
            <a:r>
              <a:rPr lang="zh-CN" altLang="en-US" sz="2400" b="1" dirty="0"/>
              <a:t> </a:t>
            </a:r>
            <a:br>
              <a:rPr lang="zh-CN" altLang="en-US" sz="2400" b="1" dirty="0"/>
            </a:br>
            <a:br>
              <a:rPr lang="zh-CN" altLang="en-US" sz="2400" b="1" dirty="0"/>
            </a:br>
            <a:br>
              <a:rPr lang="zh-CN" altLang="en-US" sz="2400" b="1" dirty="0"/>
            </a:br>
            <a:br>
              <a:rPr lang="zh-CN" altLang="en-US" sz="2400" b="1" dirty="0"/>
            </a:br>
            <a:endParaRPr lang="zh-CN" altLang="en-US" sz="2400" b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5060" name="图片 45059" descr="超级水稻亩产800公斤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268413"/>
            <a:ext cx="8820150" cy="52784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5061" name="矩形 45060"/>
          <p:cNvSpPr/>
          <p:nvPr/>
        </p:nvSpPr>
        <p:spPr>
          <a:xfrm>
            <a:off x="0" y="404813"/>
            <a:ext cx="8281988" cy="1570037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83315"/>
              </a:avLst>
            </a:prstTxWarp>
            <a:normAutofit/>
            <a:scene3d>
              <a:camera prst="legacyPerspectiveFront">
                <a:rot lat="20520000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p>
            <a:pPr algn="ctr"/>
            <a:r>
              <a:rPr lang="zh-CN" altLang="en-US" sz="3600"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  <a:tileRect/>
                </a:gradFill>
                <a:latin typeface="宋体" panose="02010600030101010101" pitchFamily="2" charset="-122"/>
                <a:ea typeface="宋体" panose="02010600030101010101" pitchFamily="2" charset="-122"/>
              </a:rPr>
              <a:t>亩产超过800公斤</a:t>
            </a:r>
            <a:endParaRPr lang="zh-CN" altLang="en-US" sz="3600"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  <a:tileRect/>
              </a:gra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50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506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1682" name="图片 71681" descr="12"/>
          <p:cNvPicPr/>
          <p:nvPr/>
        </p:nvPicPr>
        <p:blipFill>
          <a:blip r:embed="rId1"/>
          <a:stretch>
            <a:fillRect/>
          </a:stretch>
        </p:blipFill>
        <p:spPr>
          <a:xfrm>
            <a:off x="762000" y="3733800"/>
            <a:ext cx="3384550" cy="2305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683" name="图片 71682" descr="1235"/>
          <p:cNvPicPr/>
          <p:nvPr/>
        </p:nvPicPr>
        <p:blipFill>
          <a:blip r:embed="rId2"/>
          <a:stretch>
            <a:fillRect/>
          </a:stretch>
        </p:blipFill>
        <p:spPr>
          <a:xfrm>
            <a:off x="685800" y="762000"/>
            <a:ext cx="3529013" cy="2298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684" name="文本框 71683"/>
          <p:cNvSpPr txBox="1"/>
          <p:nvPr/>
        </p:nvSpPr>
        <p:spPr>
          <a:xfrm>
            <a:off x="4800600" y="2659063"/>
            <a:ext cx="2133600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endParaRPr dirty="0">
              <a:latin typeface="Arial" panose="020B0604020202020204" pitchFamily="34" charset="0"/>
            </a:endParaRPr>
          </a:p>
        </p:txBody>
      </p:sp>
      <p:pic>
        <p:nvPicPr>
          <p:cNvPr id="71685" name="图片 71684" descr="联合国教科文组织科学奖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533400"/>
            <a:ext cx="4183063" cy="548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686" name="文本框 71685"/>
          <p:cNvSpPr txBox="1"/>
          <p:nvPr/>
        </p:nvSpPr>
        <p:spPr>
          <a:xfrm>
            <a:off x="1143000" y="754063"/>
            <a:ext cx="2133600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endParaRPr dirty="0">
              <a:latin typeface="Arial" panose="020B0604020202020204" pitchFamily="34" charset="0"/>
            </a:endParaRPr>
          </a:p>
        </p:txBody>
      </p:sp>
      <p:sp>
        <p:nvSpPr>
          <p:cNvPr id="71689" name="文本框 71688"/>
          <p:cNvSpPr txBox="1"/>
          <p:nvPr/>
        </p:nvSpPr>
        <p:spPr>
          <a:xfrm>
            <a:off x="685800" y="3276600"/>
            <a:ext cx="34290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b="1" dirty="0">
                <a:latin typeface="Arial" panose="020B0604020202020204" pitchFamily="34" charset="0"/>
              </a:rPr>
              <a:t>获</a:t>
            </a:r>
            <a:r>
              <a:rPr lang="en-US" altLang="zh-CN" b="1" dirty="0">
                <a:latin typeface="Arial" panose="020B0604020202020204" pitchFamily="34" charset="0"/>
              </a:rPr>
              <a:t>2000</a:t>
            </a:r>
            <a:r>
              <a:rPr lang="zh-CN" altLang="en-US" b="1" dirty="0">
                <a:latin typeface="Arial" panose="020B0604020202020204" pitchFamily="34" charset="0"/>
              </a:rPr>
              <a:t>年国家最高科学技术奖</a:t>
            </a:r>
            <a:endParaRPr lang="zh-CN" altLang="en-US" b="1">
              <a:latin typeface="Arial" panose="020B0604020202020204" pitchFamily="34" charset="0"/>
            </a:endParaRPr>
          </a:p>
        </p:txBody>
      </p:sp>
      <p:sp>
        <p:nvSpPr>
          <p:cNvPr id="71690" name="文本框 71689"/>
          <p:cNvSpPr txBox="1"/>
          <p:nvPr/>
        </p:nvSpPr>
        <p:spPr>
          <a:xfrm>
            <a:off x="457200" y="6096000"/>
            <a:ext cx="3886200" cy="7794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b="1" dirty="0">
                <a:latin typeface="Arial" panose="020B0604020202020204" pitchFamily="34" charset="0"/>
              </a:rPr>
              <a:t>中国水稻专家袁隆平获世界粮食奖</a:t>
            </a:r>
            <a:r>
              <a:rPr lang="zh-CN" altLang="en-US" dirty="0">
                <a:latin typeface="Arial" panose="020B0604020202020204" pitchFamily="34" charset="0"/>
              </a:rPr>
              <a:t> </a:t>
            </a:r>
            <a:endParaRPr lang="zh-CN" altLang="en-US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71692" name="文本框 71691"/>
          <p:cNvSpPr txBox="1"/>
          <p:nvPr/>
        </p:nvSpPr>
        <p:spPr>
          <a:xfrm>
            <a:off x="5715000" y="6096000"/>
            <a:ext cx="31242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b="1" dirty="0">
                <a:latin typeface="Arial" panose="020B0604020202020204" pitchFamily="34" charset="0"/>
              </a:rPr>
              <a:t>获以色列沃尔夫农业奖</a:t>
            </a:r>
            <a:endParaRPr lang="zh-CN" altLang="en-US" b="1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71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5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3492" name="图片 63491" descr="人大代表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9388" y="476250"/>
            <a:ext cx="7561262" cy="57102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3493" name="文本框 63492"/>
          <p:cNvSpPr txBox="1"/>
          <p:nvPr/>
        </p:nvSpPr>
        <p:spPr>
          <a:xfrm>
            <a:off x="7812088" y="1196975"/>
            <a:ext cx="915987" cy="4292600"/>
          </a:xfrm>
          <a:prstGeom prst="rect">
            <a:avLst/>
          </a:prstGeom>
          <a:noFill/>
          <a:ln w="9525">
            <a:noFill/>
          </a:ln>
        </p:spPr>
        <p:txBody>
          <a:bodyPr vert="eaVert" wrap="none" anchor="t">
            <a:spAutoFit/>
          </a:bodyPr>
          <a:p>
            <a:r>
              <a:rPr lang="zh-CN" altLang="en-US" sz="4800" b="1" dirty="0">
                <a:solidFill>
                  <a:srgbClr val="0066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ea typeface="隶书" panose="02010509060101010101" pitchFamily="49" charset="-122"/>
              </a:rPr>
              <a:t>被选为人大代表</a:t>
            </a:r>
            <a:endParaRPr lang="zh-CN" altLang="en-US" sz="4800" b="1" dirty="0">
              <a:solidFill>
                <a:srgbClr val="006600"/>
              </a:solidFill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  <a:ea typeface="隶书" panose="02010509060101010101" pitchFamily="49" charset="-122"/>
            </a:endParaRPr>
          </a:p>
        </p:txBody>
      </p:sp>
    </p:spTree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43" name="文本占位符 61442"/>
          <p:cNvSpPr>
            <a:spLocks noGrp="1" noRot="1"/>
          </p:cNvSpPr>
          <p:nvPr>
            <p:ph type="body" idx="1"/>
          </p:nvPr>
        </p:nvSpPr>
        <p:spPr>
          <a:xfrm>
            <a:off x="323850" y="1052513"/>
            <a:ext cx="8540750" cy="5329237"/>
          </a:xfrm>
          <a:ln/>
        </p:spPr>
        <p:txBody>
          <a:bodyPr/>
          <a:p>
            <a:r>
              <a:rPr lang="zh-CN" altLang="en-US" sz="3600" b="1" dirty="0">
                <a:solidFill>
                  <a:srgbClr val="006600"/>
                </a:solidFill>
              </a:rPr>
              <a:t>面对千亿身价，袁隆平一笑置之。</a:t>
            </a:r>
            <a:endParaRPr lang="zh-CN" altLang="en-US" sz="3600" b="1" dirty="0">
              <a:solidFill>
                <a:srgbClr val="006600"/>
              </a:solidFill>
            </a:endParaRPr>
          </a:p>
          <a:p>
            <a:r>
              <a:rPr lang="zh-CN" altLang="en-US" sz="3600" b="1" dirty="0">
                <a:solidFill>
                  <a:srgbClr val="006600"/>
                </a:solidFill>
              </a:rPr>
              <a:t>他说：“人的身上，最值钱的 东西，是脑袋里的知识。我这么个糟老头子，才一米六高，六十公 斤重，连骨头卖了都值不了几个钱。我一个月工资</a:t>
            </a:r>
            <a:r>
              <a:rPr lang="en-US" altLang="zh-CN" sz="3600" b="1" dirty="0">
                <a:solidFill>
                  <a:srgbClr val="006600"/>
                </a:solidFill>
              </a:rPr>
              <a:t>1600</a:t>
            </a:r>
            <a:r>
              <a:rPr lang="zh-CN" altLang="en-US" sz="3600" b="1" dirty="0">
                <a:solidFill>
                  <a:srgbClr val="006600"/>
                </a:solidFill>
              </a:rPr>
              <a:t>多元，外加院士补助、其它津贴、顾问讲学费、稿费，掐指一算，也有几千元，够 花了。” </a:t>
            </a:r>
            <a:endParaRPr lang="zh-CN" altLang="en-US" sz="3600" b="1" dirty="0">
              <a:solidFill>
                <a:srgbClr val="0066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9634" name="文本框 69633"/>
          <p:cNvSpPr txBox="1"/>
          <p:nvPr/>
        </p:nvSpPr>
        <p:spPr>
          <a:xfrm>
            <a:off x="2133600" y="2209800"/>
            <a:ext cx="48006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endParaRPr dirty="0">
              <a:latin typeface="Arial" panose="020B0604020202020204" pitchFamily="34" charset="0"/>
            </a:endParaRPr>
          </a:p>
        </p:txBody>
      </p:sp>
      <p:graphicFrame>
        <p:nvGraphicFramePr>
          <p:cNvPr id="69635" name="对象 69634"/>
          <p:cNvGraphicFramePr/>
          <p:nvPr/>
        </p:nvGraphicFramePr>
        <p:xfrm>
          <a:off x="-45720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1" imgW="5418455" imgH="4075430" progId="PowerPoint.Slide.8">
                  <p:embed/>
                </p:oleObj>
              </mc:Choice>
              <mc:Fallback>
                <p:oleObj name="" r:id="rId1" imgW="5418455" imgH="4075430" progId="PowerPoint.Slide.8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-457200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9636" name="图片 69635" descr="pic_2386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04800" y="228600"/>
            <a:ext cx="2514600" cy="61928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9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4516" name="图片 64515" descr="袁隆平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80063" y="4005263"/>
            <a:ext cx="3333750" cy="25050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4517" name="文本框 64516"/>
          <p:cNvSpPr txBox="1"/>
          <p:nvPr/>
        </p:nvSpPr>
        <p:spPr>
          <a:xfrm>
            <a:off x="323850" y="2133600"/>
            <a:ext cx="6311900" cy="44831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endParaRPr lang="en-US" altLang="zh-CN" sz="4800" b="1" dirty="0">
              <a:latin typeface="Arial" panose="020B0604020202020204" pitchFamily="34" charset="0"/>
            </a:endParaRPr>
          </a:p>
          <a:p>
            <a:r>
              <a:rPr lang="zh-CN" altLang="en-US" sz="4800" b="1" dirty="0">
                <a:latin typeface="Arial" panose="020B0604020202020204" pitchFamily="34" charset="0"/>
              </a:rPr>
              <a:t>我培养灵感有四个字，</a:t>
            </a:r>
            <a:endParaRPr lang="zh-CN" altLang="en-US" sz="4800" b="1" dirty="0">
              <a:latin typeface="Arial" panose="020B0604020202020204" pitchFamily="34" charset="0"/>
            </a:endParaRPr>
          </a:p>
          <a:p>
            <a:endParaRPr lang="zh-CN" altLang="en-US" sz="4800" b="1" dirty="0">
              <a:latin typeface="Arial" panose="020B0604020202020204" pitchFamily="34" charset="0"/>
            </a:endParaRPr>
          </a:p>
          <a:p>
            <a:r>
              <a:rPr lang="zh-CN" altLang="en-US" sz="4800" b="1" dirty="0">
                <a:latin typeface="Arial" panose="020B0604020202020204" pitchFamily="34" charset="0"/>
              </a:rPr>
              <a:t>这就是知识</a:t>
            </a:r>
            <a:r>
              <a:rPr lang="en-US" altLang="zh-CN" sz="4800" b="1" dirty="0">
                <a:latin typeface="Arial" panose="020B0604020202020204" pitchFamily="34" charset="0"/>
              </a:rPr>
              <a:t>+</a:t>
            </a:r>
            <a:r>
              <a:rPr lang="zh-CN" altLang="en-US" sz="4800" b="1" dirty="0">
                <a:latin typeface="Arial" panose="020B0604020202020204" pitchFamily="34" charset="0"/>
              </a:rPr>
              <a:t>汗水。</a:t>
            </a:r>
            <a:br>
              <a:rPr lang="zh-CN" altLang="en-US" sz="4800" b="1">
                <a:latin typeface="Arial" panose="020B0604020202020204" pitchFamily="34" charset="0"/>
              </a:rPr>
            </a:br>
            <a:br>
              <a:rPr lang="zh-CN" altLang="en-US" sz="4800" b="1">
                <a:latin typeface="Arial" panose="020B0604020202020204" pitchFamily="34" charset="0"/>
              </a:rPr>
            </a:br>
            <a:endParaRPr lang="zh-CN" altLang="en-US" sz="4800" b="1">
              <a:latin typeface="Arial" panose="020B0604020202020204" pitchFamily="34" charset="0"/>
            </a:endParaRPr>
          </a:p>
        </p:txBody>
      </p:sp>
      <p:sp>
        <p:nvSpPr>
          <p:cNvPr id="64518" name="文本框 64517"/>
          <p:cNvSpPr txBox="1"/>
          <p:nvPr/>
        </p:nvSpPr>
        <p:spPr>
          <a:xfrm>
            <a:off x="1311275" y="501650"/>
            <a:ext cx="6645275" cy="14335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8800" b="1" dirty="0">
                <a:solidFill>
                  <a:srgbClr val="006600"/>
                </a:solidFill>
                <a:latin typeface="Arial" panose="020B0604020202020204" pitchFamily="34" charset="0"/>
                <a:ea typeface="隶书" panose="02010509060101010101" pitchFamily="49" charset="-122"/>
              </a:rPr>
              <a:t>成功的启示</a:t>
            </a:r>
            <a:endParaRPr lang="zh-CN" altLang="en-US" sz="8800" b="1" dirty="0">
              <a:solidFill>
                <a:srgbClr val="006600"/>
              </a:solidFill>
              <a:latin typeface="Arial" panose="020B0604020202020204" pitchFamily="34" charset="0"/>
              <a:ea typeface="隶书" panose="020105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45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.000000"/>
                                          </p:val>
                                        </p:tav>
                                        <p:tav tm="69900">
                                          <p:val>
                                            <p:fltVal val="45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4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4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4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.000000"/>
                                          </p:val>
                                        </p:tav>
                                        <p:tav tm="69900">
                                          <p:val>
                                            <p:fltVal val="45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7" grpId="0"/>
      <p:bldP spid="6451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8850" name="文本框 78849"/>
          <p:cNvSpPr txBox="1"/>
          <p:nvPr/>
        </p:nvSpPr>
        <p:spPr>
          <a:xfrm>
            <a:off x="2362200" y="2057400"/>
            <a:ext cx="41148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endParaRPr dirty="0">
              <a:latin typeface="Arial" panose="020B0604020202020204" pitchFamily="34" charset="0"/>
            </a:endParaRPr>
          </a:p>
        </p:txBody>
      </p:sp>
      <p:pic>
        <p:nvPicPr>
          <p:cNvPr id="78852" name="图片 78851" descr="图片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188" y="555625"/>
            <a:ext cx="8174037" cy="57451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2468" name="图片 62467" descr="20031125_downz_0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52400" y="0"/>
            <a:ext cx="9753600" cy="7315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2469" name="矩形 62468"/>
          <p:cNvSpPr/>
          <p:nvPr/>
        </p:nvSpPr>
        <p:spPr>
          <a:xfrm rot="-53410">
            <a:off x="2368550" y="2741613"/>
            <a:ext cx="4322763" cy="758825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91231"/>
              </a:avLst>
            </a:prstTxWarp>
            <a:normAutofit/>
            <a:scene3d>
              <a:camera prst="legacyPerspectiveFront">
                <a:rot lat="20520000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p>
            <a:pPr algn="ctr"/>
            <a:r>
              <a:rPr lang="zh-CN" altLang="en-US" sz="8000"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  <a:tileRect/>
                </a:gradFill>
                <a:latin typeface="方正姚体" panose="02010601030101010101" charset="-122"/>
                <a:ea typeface="方正姚体" panose="02010601030101010101" charset="-122"/>
              </a:rPr>
              <a:t>再见</a:t>
            </a:r>
            <a:endParaRPr lang="zh-CN" altLang="en-US" sz="8000"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  <a:tileRect/>
              </a:gradFill>
              <a:latin typeface="方正姚体" panose="02010601030101010101" charset="-122"/>
              <a:ea typeface="方正姚体" panose="0201060103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62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624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6246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62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62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6564" name="图片 66563" descr="袁隆平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3400" y="4267200"/>
            <a:ext cx="8280400" cy="2174875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66565" name="对象 66564"/>
          <p:cNvGraphicFramePr/>
          <p:nvPr/>
        </p:nvGraphicFramePr>
        <p:xfrm>
          <a:off x="1066800" y="457200"/>
          <a:ext cx="7239000" cy="381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" r:id="rId2" imgW="4572000" imgH="3429000" progId="PowerPoint.Slide.8">
                  <p:embed/>
                </p:oleObj>
              </mc:Choice>
              <mc:Fallback>
                <p:oleObj name="" r:id="rId2" imgW="4572000" imgH="3429000" progId="PowerPoint.Slide.8">
                  <p:embed/>
                  <p:pic>
                    <p:nvPicPr>
                      <p:cNvPr id="0" name="图片 3076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066800" y="457200"/>
                        <a:ext cx="7239000" cy="38100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8" name="标题 39937"/>
          <p:cNvSpPr>
            <a:spLocks noGrp="1" noRot="1"/>
          </p:cNvSpPr>
          <p:nvPr>
            <p:ph type="title"/>
          </p:nvPr>
        </p:nvSpPr>
        <p:spPr>
          <a:ln/>
        </p:spPr>
        <p:txBody>
          <a:bodyPr anchor="ctr"/>
          <a:p>
            <a:r>
              <a:rPr lang="zh-CN" altLang="en-US" sz="6000" b="1" dirty="0"/>
              <a:t>当代神农氏</a:t>
            </a:r>
            <a:endParaRPr lang="zh-CN" altLang="en-US" sz="6000" b="1" dirty="0"/>
          </a:p>
        </p:txBody>
      </p:sp>
      <p:sp>
        <p:nvSpPr>
          <p:cNvPr id="39939" name="文本占位符 39938"/>
          <p:cNvSpPr>
            <a:spLocks noGrp="1" noRot="1"/>
          </p:cNvSpPr>
          <p:nvPr>
            <p:ph type="body" idx="1"/>
          </p:nvPr>
        </p:nvSpPr>
        <p:spPr>
          <a:ln/>
        </p:spPr>
        <p:txBody>
          <a:bodyPr/>
          <a:p>
            <a:pPr>
              <a:lnSpc>
                <a:spcPct val="90000"/>
              </a:lnSpc>
            </a:pPr>
            <a:r>
              <a:rPr lang="en-US" altLang="zh-CN" b="1" dirty="0">
                <a:solidFill>
                  <a:srgbClr val="0000FF"/>
                </a:solidFill>
              </a:rPr>
              <a:t>  </a:t>
            </a:r>
            <a:r>
              <a:rPr lang="zh-CN" altLang="en-US" b="1" dirty="0">
                <a:solidFill>
                  <a:srgbClr val="0000FF"/>
                </a:solidFill>
              </a:rPr>
              <a:t>中国农民说，吃饭靠“两平”，一靠邓小平（责任制），二靠袁隆平（杂交稻）。</a:t>
            </a:r>
            <a:endParaRPr lang="zh-CN" altLang="en-US" b="1" dirty="0">
              <a:solidFill>
                <a:srgbClr val="0000FF"/>
              </a:solidFill>
            </a:endParaRPr>
          </a:p>
          <a:p>
            <a:pPr>
              <a:lnSpc>
                <a:spcPct val="90000"/>
              </a:lnSpc>
            </a:pPr>
            <a:r>
              <a:rPr lang="zh-CN" altLang="en-US" b="1" dirty="0">
                <a:solidFill>
                  <a:srgbClr val="0000FF"/>
                </a:solidFill>
              </a:rPr>
              <a:t>西方世界称，杂交稻是“东方魔稻”。他的成果不仅在很大程度上解决了中国人的吃饭问题，而且也被认为是解决下个世纪世界性饥饿问题的法宝。国际上甚至把杂交稻当作中国继四大发明之后的第五大发明，誉为“第二次绿色革命”。</a:t>
            </a:r>
            <a:endParaRPr lang="zh-CN" altLang="en-US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.000000"/>
                                          </p:val>
                                        </p:tav>
                                        <p:tav tm="69900">
                                          <p:val>
                                            <p:fltVal val="45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charRg st="0" end="3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charRg st="0" end="3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charRg st="0" end="3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charRg st="0" end="3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charRg st="0" end="39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charRg st="39" end="14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charRg st="39" end="14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charRg st="39" end="14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charRg st="39" end="14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charRg st="39" end="14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2226" name="标题 52225"/>
          <p:cNvSpPr>
            <a:spLocks noGrp="1" noRot="1"/>
          </p:cNvSpPr>
          <p:nvPr>
            <p:ph type="title"/>
          </p:nvPr>
        </p:nvSpPr>
        <p:spPr>
          <a:xfrm>
            <a:off x="323850" y="765175"/>
            <a:ext cx="6357938" cy="1143000"/>
          </a:xfrm>
          <a:ln/>
        </p:spPr>
        <p:txBody>
          <a:bodyPr anchor="ctr"/>
          <a:p>
            <a:r>
              <a:rPr lang="zh-CN" altLang="en-US" sz="6600" b="1" dirty="0">
                <a:effectLst>
                  <a:outerShdw blurRad="38100" dist="38100" dir="2700000">
                    <a:srgbClr val="000000"/>
                  </a:outerShdw>
                </a:effectLst>
                <a:ea typeface="华文行楷" panose="02010800040101010101" pitchFamily="2" charset="-122"/>
              </a:rPr>
              <a:t>人  物  简  介</a:t>
            </a:r>
            <a:endParaRPr lang="zh-CN" altLang="en-US" sz="6600" b="1" dirty="0">
              <a:effectLst>
                <a:outerShdw blurRad="38100" dist="38100" dir="2700000">
                  <a:srgbClr val="000000"/>
                </a:outerShdw>
              </a:effectLst>
              <a:ea typeface="华文行楷" panose="02010800040101010101" pitchFamily="2" charset="-122"/>
            </a:endParaRPr>
          </a:p>
        </p:txBody>
      </p:sp>
      <p:sp>
        <p:nvSpPr>
          <p:cNvPr id="52227" name="文本占位符 52226"/>
          <p:cNvSpPr>
            <a:spLocks noGrp="1" noRot="1"/>
          </p:cNvSpPr>
          <p:nvPr>
            <p:ph type="body" idx="1"/>
          </p:nvPr>
        </p:nvSpPr>
        <p:spPr>
          <a:xfrm>
            <a:off x="250825" y="2492375"/>
            <a:ext cx="8540750" cy="3968750"/>
          </a:xfrm>
          <a:ln/>
        </p:spPr>
        <p:txBody>
          <a:bodyPr/>
          <a:p>
            <a:r>
              <a:rPr lang="zh-CN" altLang="en-US" sz="3600" b="1" dirty="0"/>
              <a:t>袁隆平</a:t>
            </a:r>
            <a:r>
              <a:rPr lang="en-US" altLang="zh-CN" sz="3600" b="1" dirty="0"/>
              <a:t>,</a:t>
            </a:r>
            <a:r>
              <a:rPr lang="zh-CN" altLang="en-US" sz="3600" b="1" dirty="0"/>
              <a:t>祖籍江西德安</a:t>
            </a:r>
            <a:r>
              <a:rPr lang="en-US" altLang="zh-CN" sz="3600" b="1" dirty="0"/>
              <a:t>,1930</a:t>
            </a:r>
            <a:r>
              <a:rPr lang="zh-CN" altLang="en-US" sz="3600" b="1" dirty="0"/>
              <a:t>年农历七月出生于北平。</a:t>
            </a:r>
            <a:r>
              <a:rPr lang="en-US" altLang="zh-CN" sz="3600" b="1" dirty="0"/>
              <a:t>1953</a:t>
            </a:r>
            <a:r>
              <a:rPr lang="zh-CN" altLang="en-US" sz="3600" b="1" dirty="0"/>
              <a:t>年毕业于西南农学院，８月毕业后分配到湖南省安江农校任教，在长达１９年的教学生涯中，袁隆平一面教学，一面从事生产实践、选择课题进行科学研究，开始走上了作物育种之路。</a:t>
            </a:r>
            <a:endParaRPr lang="zh-CN" altLang="en-US" sz="3600" b="1" dirty="0"/>
          </a:p>
        </p:txBody>
      </p:sp>
      <p:pic>
        <p:nvPicPr>
          <p:cNvPr id="52228" name="图片 52227" descr="袁隆平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88125" y="0"/>
            <a:ext cx="2232025" cy="25654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7" decel="1000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7" decel="100000"/>
                                        <p:tgtEl>
                                          <p:spTgt spid="5222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28" accel="100000" fill="hold">
                                          <p:stCondLst>
                                            <p:cond delay="767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7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28" accel="100000" fill="hold">
                                          <p:stCondLst>
                                            <p:cond delay="767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7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28" accel="100000" fill="hold">
                                          <p:stCondLst>
                                            <p:cond delay="767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charRg st="0" end="1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charRg st="0" end="1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charRg st="0" end="1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.000000"/>
                                          </p:val>
                                        </p:tav>
                                        <p:tav tm="69900">
                                          <p:val>
                                            <p:fltVal val="45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charRg st="0" end="1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charRg st="0" end="1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charRg st="0" end="1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6" grpId="0"/>
      <p:bldP spid="5222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2706" name="文本框 72705"/>
          <p:cNvSpPr txBox="1"/>
          <p:nvPr/>
        </p:nvSpPr>
        <p:spPr>
          <a:xfrm>
            <a:off x="2057400" y="2286000"/>
            <a:ext cx="51816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endParaRPr dirty="0">
              <a:latin typeface="Arial" panose="020B0604020202020204" pitchFamily="34" charset="0"/>
            </a:endParaRPr>
          </a:p>
        </p:txBody>
      </p:sp>
      <p:graphicFrame>
        <p:nvGraphicFramePr>
          <p:cNvPr id="72707" name="对象 72706"/>
          <p:cNvGraphicFramePr/>
          <p:nvPr/>
        </p:nvGraphicFramePr>
        <p:xfrm>
          <a:off x="0" y="0"/>
          <a:ext cx="8991600" cy="350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" r:id="rId1" imgW="4572000" imgH="3429000" progId="PowerPoint.Slide.8">
                  <p:embed/>
                </p:oleObj>
              </mc:Choice>
              <mc:Fallback>
                <p:oleObj name="" r:id="rId1" imgW="4572000" imgH="3429000" progId="PowerPoint.Slide.8">
                  <p:embed/>
                  <p:pic>
                    <p:nvPicPr>
                      <p:cNvPr id="0" name="图片 3077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8991600" cy="35052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708" name="文本框 72707"/>
          <p:cNvSpPr txBox="1"/>
          <p:nvPr/>
        </p:nvSpPr>
        <p:spPr>
          <a:xfrm>
            <a:off x="5508625" y="5257800"/>
            <a:ext cx="2797175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endParaRPr dirty="0">
              <a:latin typeface="Arial" panose="020B0604020202020204" pitchFamily="34" charset="0"/>
            </a:endParaRPr>
          </a:p>
        </p:txBody>
      </p:sp>
      <p:sp>
        <p:nvSpPr>
          <p:cNvPr id="72709" name="文本框 72708"/>
          <p:cNvSpPr txBox="1"/>
          <p:nvPr/>
        </p:nvSpPr>
        <p:spPr>
          <a:xfrm>
            <a:off x="6019800" y="5021263"/>
            <a:ext cx="1828800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endParaRPr dirty="0">
              <a:latin typeface="Arial" panose="020B0604020202020204" pitchFamily="34" charset="0"/>
            </a:endParaRPr>
          </a:p>
        </p:txBody>
      </p:sp>
      <p:graphicFrame>
        <p:nvGraphicFramePr>
          <p:cNvPr id="72710" name="对象 72709"/>
          <p:cNvGraphicFramePr/>
          <p:nvPr/>
        </p:nvGraphicFramePr>
        <p:xfrm>
          <a:off x="304800" y="3048000"/>
          <a:ext cx="8610600" cy="327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" r:id="rId3" imgW="4572000" imgH="3429000" progId="PowerPoint.Slide.8">
                  <p:embed/>
                </p:oleObj>
              </mc:Choice>
              <mc:Fallback>
                <p:oleObj name="" r:id="rId3" imgW="4572000" imgH="3429000" progId="PowerPoint.Slide.8">
                  <p:embed/>
                  <p:pic>
                    <p:nvPicPr>
                      <p:cNvPr id="0" name="图片 307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4800" y="3048000"/>
                        <a:ext cx="8610600" cy="32766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6322" name="标题 56321"/>
          <p:cNvSpPr>
            <a:spLocks noGrp="1" noRot="1"/>
          </p:cNvSpPr>
          <p:nvPr>
            <p:ph type="title"/>
          </p:nvPr>
        </p:nvSpPr>
        <p:spPr>
          <a:xfrm>
            <a:off x="468313" y="404813"/>
            <a:ext cx="8374062" cy="1655762"/>
          </a:xfrm>
          <a:ln/>
        </p:spPr>
        <p:txBody>
          <a:bodyPr anchor="ctr"/>
          <a:p>
            <a:r>
              <a:rPr lang="zh-CN" altLang="en-US" sz="4800" b="1" dirty="0">
                <a:effectLst>
                  <a:outerShdw blurRad="38100" dist="38100" dir="2700000">
                    <a:srgbClr val="000000"/>
                  </a:outerShdw>
                </a:effectLst>
                <a:ea typeface="隶书" panose="02010509060101010101" pitchFamily="49" charset="-122"/>
              </a:rPr>
              <a:t>思考：是什么事促使袁隆平决心从事水稻研究的？</a:t>
            </a:r>
            <a:endParaRPr lang="zh-CN" altLang="en-US" sz="4800" b="1" dirty="0">
              <a:effectLst>
                <a:outerShdw blurRad="38100" dist="38100" dir="2700000">
                  <a:srgbClr val="000000"/>
                </a:outerShdw>
              </a:effectLst>
              <a:ea typeface="隶书" panose="02010509060101010101" pitchFamily="49" charset="-122"/>
            </a:endParaRPr>
          </a:p>
        </p:txBody>
      </p:sp>
      <p:sp>
        <p:nvSpPr>
          <p:cNvPr id="56323" name="文本占位符 56322"/>
          <p:cNvSpPr>
            <a:spLocks noGrp="1" noRot="1"/>
          </p:cNvSpPr>
          <p:nvPr>
            <p:ph type="body" idx="1"/>
          </p:nvPr>
        </p:nvSpPr>
        <p:spPr>
          <a:xfrm>
            <a:off x="323850" y="2895600"/>
            <a:ext cx="8540750" cy="3773488"/>
          </a:xfrm>
          <a:ln/>
        </p:spPr>
        <p:txBody>
          <a:bodyPr/>
          <a:p>
            <a:r>
              <a:rPr lang="zh-CN" altLang="en-US" b="1" dirty="0"/>
              <a:t>当时农民的贫穷是袁隆平决心从事杂交水稻研究的思想基础，表现出袁隆平具有强烈的责任感和使命感，及将自己的事业与国家和人民的需要紧密联系在一起的优秀品质。</a:t>
            </a:r>
            <a:endParaRPr lang="zh-CN" altLang="en-US" b="1"/>
          </a:p>
        </p:txBody>
      </p:sp>
      <p:sp>
        <p:nvSpPr>
          <p:cNvPr id="56324" name="笑脸 56323"/>
          <p:cNvSpPr/>
          <p:nvPr/>
        </p:nvSpPr>
        <p:spPr>
          <a:xfrm>
            <a:off x="1371600" y="5029200"/>
            <a:ext cx="844550" cy="928688"/>
          </a:xfrm>
          <a:prstGeom prst="smileyFace">
            <a:avLst>
              <a:gd name="adj" fmla="val 4653"/>
            </a:avLst>
          </a:prstGeom>
          <a:solidFill>
            <a:srgbClr val="FF0000"/>
          </a:solidFill>
          <a:ln w="9525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2" grpId="0"/>
      <p:bldP spid="563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7826" name="文本框 77825"/>
          <p:cNvSpPr txBox="1"/>
          <p:nvPr/>
        </p:nvSpPr>
        <p:spPr>
          <a:xfrm>
            <a:off x="1981200" y="1981200"/>
            <a:ext cx="45720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endParaRPr dirty="0">
              <a:latin typeface="Arial" panose="020B0604020202020204" pitchFamily="34" charset="0"/>
            </a:endParaRPr>
          </a:p>
        </p:txBody>
      </p:sp>
      <p:pic>
        <p:nvPicPr>
          <p:cNvPr id="77828" name="图片 77827" descr="图片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5650" y="496888"/>
            <a:ext cx="7931150" cy="56689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7346" name="标题 57345"/>
          <p:cNvSpPr>
            <a:spLocks noGrp="1" noRot="1"/>
          </p:cNvSpPr>
          <p:nvPr>
            <p:ph type="title"/>
          </p:nvPr>
        </p:nvSpPr>
        <p:spPr>
          <a:ln/>
        </p:spPr>
        <p:txBody>
          <a:bodyPr anchor="ctr"/>
          <a:p>
            <a:r>
              <a:rPr lang="zh-CN" altLang="en-US" sz="6600" b="1" dirty="0">
                <a:ea typeface="隶书" panose="02010509060101010101" pitchFamily="49" charset="-122"/>
              </a:rPr>
              <a:t>水稻研究的重大意义</a:t>
            </a:r>
            <a:endParaRPr lang="zh-CN" altLang="en-US" sz="6600" b="1" dirty="0">
              <a:ea typeface="隶书" panose="02010509060101010101" pitchFamily="49" charset="-122"/>
            </a:endParaRPr>
          </a:p>
        </p:txBody>
      </p:sp>
      <p:sp>
        <p:nvSpPr>
          <p:cNvPr id="57347" name="文本占位符 57346"/>
          <p:cNvSpPr>
            <a:spLocks noGrp="1" noRot="1"/>
          </p:cNvSpPr>
          <p:nvPr>
            <p:ph type="body" idx="1"/>
          </p:nvPr>
        </p:nvSpPr>
        <p:spPr>
          <a:xfrm>
            <a:off x="323850" y="2565400"/>
            <a:ext cx="8540750" cy="3886200"/>
          </a:xfrm>
          <a:ln/>
        </p:spPr>
        <p:txBody>
          <a:bodyPr/>
          <a:p>
            <a:r>
              <a:rPr lang="zh-CN" altLang="en-US" b="1" dirty="0"/>
              <a:t>我国是世界上最大的产稻国之一，水稻种植面积为总播种面积的</a:t>
            </a:r>
            <a:r>
              <a:rPr lang="en-US" altLang="zh-CN" b="1" dirty="0"/>
              <a:t>1/3</a:t>
            </a:r>
            <a:r>
              <a:rPr lang="zh-CN" altLang="en-US" b="1" dirty="0"/>
              <a:t>，水稻产量占粮食总产量的</a:t>
            </a:r>
            <a:r>
              <a:rPr lang="en-US" altLang="zh-CN" b="1" dirty="0"/>
              <a:t>40%</a:t>
            </a:r>
            <a:r>
              <a:rPr lang="zh-CN" altLang="en-US" b="1" dirty="0"/>
              <a:t>。</a:t>
            </a:r>
            <a:endParaRPr lang="zh-CN" altLang="en-US" b="1" dirty="0"/>
          </a:p>
          <a:p>
            <a:r>
              <a:rPr lang="zh-CN" altLang="en-US" b="1" dirty="0"/>
              <a:t>从国际上看，全世界约有</a:t>
            </a:r>
            <a:r>
              <a:rPr lang="en-US" altLang="zh-CN" b="1" dirty="0"/>
              <a:t>1/2</a:t>
            </a:r>
            <a:r>
              <a:rPr lang="zh-CN" altLang="en-US" b="1" dirty="0"/>
              <a:t>的人以大米为主要粮食，有</a:t>
            </a:r>
            <a:r>
              <a:rPr lang="en-US" altLang="zh-CN" b="1" dirty="0"/>
              <a:t>90</a:t>
            </a:r>
            <a:r>
              <a:rPr lang="zh-CN" altLang="en-US" b="1" dirty="0"/>
              <a:t>多个国家种植水稻</a:t>
            </a:r>
            <a:r>
              <a:rPr lang="en-US" altLang="zh-CN" b="1">
                <a:latin typeface="Arial" panose="020B0604020202020204" pitchFamily="34" charset="0"/>
              </a:rPr>
              <a:t>——</a:t>
            </a:r>
            <a:r>
              <a:rPr lang="zh-CN" altLang="en-US" b="1" dirty="0"/>
              <a:t>世界意义。</a:t>
            </a:r>
            <a:endParaRPr lang="zh-CN" alt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573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5734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charRg st="0" end="4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charRg st="0" end="4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charRg st="0" end="4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.000000"/>
                                          </p:val>
                                        </p:tav>
                                        <p:tav tm="69900">
                                          <p:val>
                                            <p:fltVal val="45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charRg st="0" end="4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charRg st="0" end="4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charRg st="0" end="4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charRg st="48" end="9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charRg st="48" end="9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charRg st="48" end="9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.000000"/>
                                          </p:val>
                                        </p:tav>
                                        <p:tav tm="69900">
                                          <p:val>
                                            <p:fltVal val="45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charRg st="48" end="9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charRg st="48" end="9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charRg st="48" end="9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6" grpId="0"/>
    </p:bldLst>
  </p:timing>
</p:sld>
</file>

<file path=ppt/theme/theme1.xml><?xml version="1.0" encoding="utf-8"?>
<a:theme xmlns:a="http://schemas.openxmlformats.org/drawingml/2006/main" name="古瓶荷花">
  <a:themeElements>
    <a:clrScheme name="">
      <a:dk1>
        <a:srgbClr val="0033CC"/>
      </a:dk1>
      <a:lt1>
        <a:srgbClr val="FFFFFF"/>
      </a:lt1>
      <a:dk2>
        <a:srgbClr val="007572"/>
      </a:dk2>
      <a:lt2>
        <a:srgbClr val="C0C0C0"/>
      </a:lt2>
      <a:accent1>
        <a:srgbClr val="CCECFF"/>
      </a:accent1>
      <a:accent2>
        <a:srgbClr val="3399FF"/>
      </a:accent2>
      <a:accent3>
        <a:srgbClr val="FFFFFF"/>
      </a:accent3>
      <a:accent4>
        <a:srgbClr val="002AAF"/>
      </a:accent4>
      <a:accent5>
        <a:srgbClr val="E2F4FF"/>
      </a:accent5>
      <a:accent6>
        <a:srgbClr val="2D89E5"/>
      </a:accent6>
      <a:hlink>
        <a:srgbClr val="CC0066"/>
      </a:hlink>
      <a:folHlink>
        <a:srgbClr val="7D7DA9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33CC"/>
        </a:dk1>
        <a:lt1>
          <a:srgbClr val="FFFFFF"/>
        </a:lt1>
        <a:dk2>
          <a:srgbClr val="007572"/>
        </a:dk2>
        <a:lt2>
          <a:srgbClr val="C0C0C0"/>
        </a:lt2>
        <a:accent1>
          <a:srgbClr val="CCECFF"/>
        </a:accent1>
        <a:accent2>
          <a:srgbClr val="3399FF"/>
        </a:accent2>
        <a:accent3>
          <a:srgbClr val="FFFFFF"/>
        </a:accent3>
        <a:accent4>
          <a:srgbClr val="002AAF"/>
        </a:accent4>
        <a:accent5>
          <a:srgbClr val="E2F4FF"/>
        </a:accent5>
        <a:accent6>
          <a:srgbClr val="2D89E5"/>
        </a:accent6>
        <a:hlink>
          <a:srgbClr val="CC0066"/>
        </a:hlink>
        <a:folHlink>
          <a:srgbClr val="7D7DA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7A77"/>
        </a:dk1>
        <a:lt1>
          <a:srgbClr val="EFF6EE"/>
        </a:lt1>
        <a:dk2>
          <a:srgbClr val="0066CC"/>
        </a:dk2>
        <a:lt2>
          <a:srgbClr val="C0C0C0"/>
        </a:lt2>
        <a:accent1>
          <a:srgbClr val="E7EEE6"/>
        </a:accent1>
        <a:accent2>
          <a:srgbClr val="FF9933"/>
        </a:accent2>
        <a:accent3>
          <a:srgbClr val="F5FAF5"/>
        </a:accent3>
        <a:accent4>
          <a:srgbClr val="006866"/>
        </a:accent4>
        <a:accent5>
          <a:srgbClr val="F1F5F0"/>
        </a:accent5>
        <a:accent6>
          <a:srgbClr val="E5892D"/>
        </a:accent6>
        <a:hlink>
          <a:srgbClr val="636395"/>
        </a:hlink>
        <a:folHlink>
          <a:srgbClr val="CC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CCFFCC"/>
        </a:lt1>
        <a:dk2>
          <a:srgbClr val="E88A00"/>
        </a:dk2>
        <a:lt2>
          <a:srgbClr val="C0C0C0"/>
        </a:lt2>
        <a:accent1>
          <a:srgbClr val="CCECFF"/>
        </a:accent1>
        <a:accent2>
          <a:srgbClr val="336600"/>
        </a:accent2>
        <a:accent3>
          <a:srgbClr val="E2FFE2"/>
        </a:accent3>
        <a:accent4>
          <a:srgbClr val="000000"/>
        </a:accent4>
        <a:accent5>
          <a:srgbClr val="E2F4FF"/>
        </a:accent5>
        <a:accent6>
          <a:srgbClr val="2D5B00"/>
        </a:accent6>
        <a:hlink>
          <a:srgbClr val="3333CC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CC"/>
        </a:lt1>
        <a:dk2>
          <a:srgbClr val="CC3300"/>
        </a:dk2>
        <a:lt2>
          <a:srgbClr val="C0C0C0"/>
        </a:lt2>
        <a:accent1>
          <a:srgbClr val="FFFFCC"/>
        </a:accent1>
        <a:accent2>
          <a:srgbClr val="339933"/>
        </a:accent2>
        <a:accent3>
          <a:srgbClr val="FFFFE2"/>
        </a:accent3>
        <a:accent4>
          <a:srgbClr val="000000"/>
        </a:accent4>
        <a:accent5>
          <a:srgbClr val="FFFFE2"/>
        </a:accent5>
        <a:accent6>
          <a:srgbClr val="2D892D"/>
        </a:accent6>
        <a:hlink>
          <a:srgbClr val="0066FF"/>
        </a:hlink>
        <a:folHlink>
          <a:srgbClr val="6F6F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636395"/>
        </a:dk1>
        <a:lt1>
          <a:srgbClr val="FFE2C5"/>
        </a:lt1>
        <a:dk2>
          <a:srgbClr val="000000"/>
        </a:dk2>
        <a:lt2>
          <a:srgbClr val="C0C0C0"/>
        </a:lt2>
        <a:accent1>
          <a:srgbClr val="FFE1E1"/>
        </a:accent1>
        <a:accent2>
          <a:srgbClr val="FF9933"/>
        </a:accent2>
        <a:accent3>
          <a:srgbClr val="FFEEDE"/>
        </a:accent3>
        <a:accent4>
          <a:srgbClr val="545480"/>
        </a:accent4>
        <a:accent5>
          <a:srgbClr val="FFEDED"/>
        </a:accent5>
        <a:accent6>
          <a:srgbClr val="E5892D"/>
        </a:accent6>
        <a:hlink>
          <a:srgbClr val="008080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626292"/>
        </a:dk1>
        <a:lt1>
          <a:srgbClr val="CCECFF"/>
        </a:lt1>
        <a:dk2>
          <a:srgbClr val="3333CC"/>
        </a:dk2>
        <a:lt2>
          <a:srgbClr val="C0C0C0"/>
        </a:lt2>
        <a:accent1>
          <a:srgbClr val="D9F1FF"/>
        </a:accent1>
        <a:accent2>
          <a:srgbClr val="FF9900"/>
        </a:accent2>
        <a:accent3>
          <a:srgbClr val="E2F4FF"/>
        </a:accent3>
        <a:accent4>
          <a:srgbClr val="53537D"/>
        </a:accent4>
        <a:accent5>
          <a:srgbClr val="E9F7FF"/>
        </a:accent5>
        <a:accent6>
          <a:srgbClr val="E58900"/>
        </a:accent6>
        <a:hlink>
          <a:srgbClr val="CC0066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66CC"/>
        </a:dk1>
        <a:lt1>
          <a:srgbClr val="FFE1E1"/>
        </a:lt1>
        <a:dk2>
          <a:srgbClr val="006600"/>
        </a:dk2>
        <a:lt2>
          <a:srgbClr val="C0C0C0"/>
        </a:lt2>
        <a:accent1>
          <a:srgbClr val="FFFFCC"/>
        </a:accent1>
        <a:accent2>
          <a:srgbClr val="009999"/>
        </a:accent2>
        <a:accent3>
          <a:srgbClr val="FFEDED"/>
        </a:accent3>
        <a:accent4>
          <a:srgbClr val="0057AF"/>
        </a:accent4>
        <a:accent5>
          <a:srgbClr val="FFFFE2"/>
        </a:accent5>
        <a:accent6>
          <a:srgbClr val="008989"/>
        </a:accent6>
        <a:hlink>
          <a:srgbClr val="EC0000"/>
        </a:hlink>
        <a:folHlink>
          <a:srgbClr val="00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292929"/>
        </a:dk1>
        <a:lt1>
          <a:srgbClr val="DDDDDD"/>
        </a:lt1>
        <a:dk2>
          <a:srgbClr val="0066CC"/>
        </a:dk2>
        <a:lt2>
          <a:srgbClr val="B2B2B2"/>
        </a:lt2>
        <a:accent1>
          <a:srgbClr val="CACADC"/>
        </a:accent1>
        <a:accent2>
          <a:srgbClr val="FFCC00"/>
        </a:accent2>
        <a:accent3>
          <a:srgbClr val="EBEBEB"/>
        </a:accent3>
        <a:accent4>
          <a:srgbClr val="222222"/>
        </a:accent4>
        <a:accent5>
          <a:srgbClr val="E1E1EA"/>
        </a:accent5>
        <a:accent6>
          <a:srgbClr val="E5B700"/>
        </a:accent6>
        <a:hlink>
          <a:srgbClr val="008080"/>
        </a:hlink>
        <a:folHlink>
          <a:srgbClr val="7D7DA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CDESIGNK</Template>
  <TotalTime>0</TotalTime>
  <Words>1629</Words>
  <Application>WPS 演示</Application>
  <PresentationFormat/>
  <Paragraphs>79</Paragraphs>
  <Slides>22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4</vt:i4>
      </vt:variant>
      <vt:variant>
        <vt:lpstr>幻灯片标题</vt:lpstr>
      </vt:variant>
      <vt:variant>
        <vt:i4>22</vt:i4>
      </vt:variant>
    </vt:vector>
  </HeadingPairs>
  <TitlesOfParts>
    <vt:vector size="35" baseType="lpstr">
      <vt:lpstr>Arial</vt:lpstr>
      <vt:lpstr>宋体</vt:lpstr>
      <vt:lpstr>Wingdings</vt:lpstr>
      <vt:lpstr>华文行楷</vt:lpstr>
      <vt:lpstr>隶书</vt:lpstr>
      <vt:lpstr>微软雅黑</vt:lpstr>
      <vt:lpstr>Arial Unicode MS</vt:lpstr>
      <vt:lpstr>方正姚体</vt:lpstr>
      <vt:lpstr>古瓶荷花</vt:lpstr>
      <vt:lpstr>PowerPoint.Slide.8</vt:lpstr>
      <vt:lpstr>PowerPoint.Slide.8</vt:lpstr>
      <vt:lpstr>PowerPoint.Slide.8</vt:lpstr>
      <vt:lpstr>PowerPoint.Slide.8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杂交水稻之父—袁隆平</dc:title>
  <dc:creator>刘</dc:creator>
  <cp:lastModifiedBy>娜</cp:lastModifiedBy>
  <cp:revision>19</cp:revision>
  <dcterms:created xsi:type="dcterms:W3CDTF">2004-07-04T07:04:35Z</dcterms:created>
  <dcterms:modified xsi:type="dcterms:W3CDTF">2020-10-28T00:33:38Z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2052-11.1.0.9929</vt:lpwstr>
  </property>
</Properties>
</file>