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77" r:id="rId3"/>
    <p:sldId id="278" r:id="rId4"/>
    <p:sldId id="279" r:id="rId5"/>
    <p:sldId id="281" r:id="rId6"/>
    <p:sldId id="280" r:id="rId7"/>
    <p:sldId id="282" r:id="rId8"/>
    <p:sldId id="285" r:id="rId9"/>
    <p:sldId id="284" r:id="rId10"/>
    <p:sldId id="283" r:id="rId11"/>
    <p:sldId id="258" r:id="rId12"/>
    <p:sldId id="269" r:id="rId13"/>
    <p:sldId id="266" r:id="rId14"/>
    <p:sldId id="261" r:id="rId15"/>
    <p:sldId id="268" r:id="rId16"/>
    <p:sldId id="272" r:id="rId17"/>
    <p:sldId id="275" r:id="rId18"/>
    <p:sldId id="263" r:id="rId19"/>
    <p:sldId id="270" r:id="rId20"/>
    <p:sldId id="262" r:id="rId21"/>
    <p:sldId id="265" r:id="rId22"/>
    <p:sldId id="259" r:id="rId23"/>
    <p:sldId id="271" r:id="rId24"/>
    <p:sldId id="260" r:id="rId25"/>
    <p:sldId id="264" r:id="rId26"/>
    <p:sldId id="274" r:id="rId27"/>
    <p:sldId id="27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C5C"/>
    <a:srgbClr val="E0C68E"/>
    <a:srgbClr val="608C7D"/>
    <a:srgbClr val="576335"/>
    <a:srgbClr val="564E49"/>
    <a:srgbClr val="F5F5F4"/>
    <a:srgbClr val="F7F7F7"/>
    <a:srgbClr val="F5F5F5"/>
    <a:srgbClr val="C9C9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8" y="-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package" Target="../embeddings/Microsoft_Office_Excel____1.xlsx"/><Relationship Id="rId1" Type="http://schemas.openxmlformats.org/officeDocument/2006/relationships/themeOverride" Target="../theme/themeOverrid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Office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4920;%20&#22312;%20&#28165;&#26032;&#31616;&#32422;&#27169;&#26495;.pp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1" i="0" u="none" strike="noStrike" kern="1200" spc="0" baseline="0">
                <a:solidFill>
                  <a:srgbClr val="608C7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>
                <a:solidFill>
                  <a:srgbClr val="608C7D"/>
                </a:solidFill>
              </a:rPr>
              <a:t>图表标题</a:t>
            </a:r>
          </a:p>
        </c:rich>
      </c:tx>
      <c:layout>
        <c:manualLayout>
          <c:xMode val="edge"/>
          <c:yMode val="edge"/>
          <c:x val="0.28961286560859906"/>
          <c:y val="6.0798650168728915E-2"/>
        </c:manualLayout>
      </c:layout>
      <c:spPr>
        <a:noFill/>
        <a:ln>
          <a:noFill/>
        </a:ln>
        <a:effectLst/>
      </c:spPr>
    </c:title>
    <c:plotArea>
      <c:layout/>
      <c:radarChart>
        <c:radarStyle val="fill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2B5B5"/>
            </a:solidFill>
            <a:ln w="28575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</c:dPt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3CDBD"/>
            </a:solidFill>
            <a:ln w="28575" cap="rnd">
              <a:solidFill>
                <a:srgbClr val="FFDB6B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9D1AE"/>
            </a:solidFill>
            <a:ln w="28575" cap="rnd">
              <a:solidFill>
                <a:srgbClr val="70AD47">
                  <a:lumMod val="75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axId val="219937792"/>
        <c:axId val="221356800"/>
      </c:radarChart>
      <c:catAx>
        <c:axId val="2199377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200" b="0" i="0" u="none" strike="noStrike" kern="1200" baseline="0">
                <a:solidFill>
                  <a:srgbClr val="608C7D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endParaRPr lang="zh-CN"/>
          </a:p>
        </c:txPr>
        <c:crossAx val="221356800"/>
        <c:crosses val="autoZero"/>
        <c:auto val="1"/>
        <c:lblAlgn val="ctr"/>
        <c:lblOffset val="100"/>
      </c:catAx>
      <c:valAx>
        <c:axId val="2213568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7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华文细黑" panose="02010600040101010101" charset="-122"/>
              </a:defRPr>
            </a:pPr>
            <a:endParaRPr lang="zh-CN"/>
          </a:p>
        </c:txPr>
        <c:crossAx val="2199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2B4CD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BB9A6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9D715B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gapWidth val="219"/>
        <c:overlap val="-27"/>
        <c:axId val="225650176"/>
        <c:axId val="225744768"/>
      </c:barChart>
      <c:catAx>
        <c:axId val="22565017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5744768"/>
        <c:crosses val="autoZero"/>
        <c:auto val="1"/>
        <c:lblAlgn val="ctr"/>
        <c:lblOffset val="100"/>
      </c:catAx>
      <c:valAx>
        <c:axId val="225744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2565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areaChart>
        <c:grouping val="standard"/>
        <c:ser>
          <c:idx val="0"/>
          <c:order val="0"/>
          <c:tx>
            <c:strRef>
              <c:f>'[工作表 在 清新简约模板.ppt]Sheet1'!$B$1</c:f>
              <c:strCache>
                <c:ptCount val="1"/>
                <c:pt idx="0">
                  <c:v>One</c:v>
                </c:pt>
              </c:strCache>
            </c:strRef>
          </c:tx>
          <c:spPr>
            <a:noFill/>
            <a:ln w="76200">
              <a:solidFill>
                <a:srgbClr val="564E49"/>
              </a:solidFill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'[工作表 在 清新简约模板.ppt]Sheet1'!$C$1</c:f>
              <c:strCache>
                <c:ptCount val="1"/>
                <c:pt idx="0">
                  <c:v>Two</c:v>
                </c:pt>
              </c:strCache>
            </c:strRef>
          </c:tx>
          <c:spPr>
            <a:noFill/>
            <a:ln w="76200">
              <a:solidFill>
                <a:srgbClr val="608C7D"/>
              </a:solidFill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清新简约模板.ppt]Sheet1'!$C$2:$C$6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'[工作表 在 清新简约模板.ppt]Sheet1'!$D$1</c:f>
              <c:strCache>
                <c:ptCount val="1"/>
                <c:pt idx="0">
                  <c:v>Three</c:v>
                </c:pt>
              </c:strCache>
            </c:strRef>
          </c:tx>
          <c:spPr>
            <a:noFill/>
            <a:ln w="76200">
              <a:solidFill>
                <a:srgbClr val="608C7D"/>
              </a:solidFill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dLbls/>
        <c:axId val="153233280"/>
        <c:axId val="153234816"/>
      </c:areaChart>
      <c:catAx>
        <c:axId val="153233280"/>
        <c:scaling>
          <c:orientation val="minMax"/>
        </c:scaling>
        <c:delete val="1"/>
        <c:axPos val="b"/>
        <c:tickLblPos val="nextTo"/>
        <c:crossAx val="153234816"/>
        <c:crosses val="autoZero"/>
        <c:auto val="1"/>
        <c:lblAlgn val="ctr"/>
        <c:lblOffset val="100"/>
      </c:catAx>
      <c:valAx>
        <c:axId val="153234816"/>
        <c:scaling>
          <c:orientation val="minMax"/>
        </c:scaling>
        <c:delete val="1"/>
        <c:axPos val="l"/>
        <c:numFmt formatCode="General" sourceLinked="1"/>
        <c:tickLblPos val="nextTo"/>
        <c:crossAx val="153233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</c:chart>
  <c:spPr>
    <a:noFill/>
    <a:ln w="6350"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effectLst/>
          </c:spPr>
          <c:dPt>
            <c:idx val="0"/>
            <c:spPr>
              <a:solidFill>
                <a:srgbClr val="ABBC5C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/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E0C68E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/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effectLst/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608C7D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2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/>
        <c:firstSliceAng val="0"/>
        <c:holeSize val="69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>
      <a:glow rad="63500">
        <a:srgbClr val="DD6572">
          <a:alpha val="40000"/>
        </a:srgbClr>
      </a:glow>
    </a:effectLst>
  </c:spPr>
  <c:txPr>
    <a:bodyPr/>
    <a:lstStyle/>
    <a:p>
      <a:pPr>
        <a:defRPr lang="zh-CN"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图片 12" descr="已用 (2)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t="69819" r="71120"/>
          <a:stretch>
            <a:fillRect/>
          </a:stretch>
        </p:blipFill>
        <p:spPr>
          <a:xfrm flipH="1">
            <a:off x="9044305" y="5015865"/>
            <a:ext cx="3154680" cy="1848485"/>
          </a:xfrm>
          <a:prstGeom prst="rect">
            <a:avLst/>
          </a:prstGeom>
        </p:spPr>
      </p:pic>
      <p:pic>
        <p:nvPicPr>
          <p:cNvPr id="7" name="图片 6" descr="已用 (2)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rcRect t="69819" r="71120"/>
          <a:stretch>
            <a:fillRect/>
          </a:stretch>
        </p:blipFill>
        <p:spPr>
          <a:xfrm flipV="1">
            <a:off x="-33655" y="-1905"/>
            <a:ext cx="3154680" cy="1848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已用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0" y="0"/>
            <a:ext cx="12274550" cy="68630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5518" y="1477108"/>
            <a:ext cx="8308829" cy="2105233"/>
            <a:chOff x="4311" y="2137"/>
            <a:chExt cx="9940" cy="3590"/>
          </a:xfrm>
        </p:grpSpPr>
        <p:grpSp>
          <p:nvGrpSpPr>
            <p:cNvPr id="6" name="组合 5"/>
            <p:cNvGrpSpPr/>
            <p:nvPr/>
          </p:nvGrpSpPr>
          <p:grpSpPr>
            <a:xfrm>
              <a:off x="4311" y="2735"/>
              <a:ext cx="9940" cy="2992"/>
              <a:chOff x="4311" y="2540"/>
              <a:chExt cx="9940" cy="299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936" y="4080"/>
                <a:ext cx="9315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5400" dirty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311" y="2540"/>
                <a:ext cx="9329" cy="1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zh-CN" altLang="en-US" sz="6000" b="1" dirty="0" smtClean="0">
                    <a:solidFill>
                      <a:srgbClr val="FF0000"/>
                    </a:solidFill>
                  </a:rPr>
                  <a:t>写对句子，写好句子</a:t>
                </a:r>
                <a:endParaRPr lang="zh-CN" altLang="en-US" sz="6000" b="1" dirty="0">
                  <a:solidFill>
                    <a:srgbClr val="FF0000"/>
                  </a:solidFill>
                  <a:latin typeface="华文宋体" panose="02010600040101010101" charset="-122"/>
                  <a:ea typeface="华文宋体" panose="02010600040101010101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7382" y="2137"/>
              <a:ext cx="3643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8800" dirty="0">
                <a:solidFill>
                  <a:srgbClr val="608C7D"/>
                </a:solidFill>
                <a:latin typeface="Vladimir Script" panose="03050402040407070305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319395" y="4293235"/>
            <a:ext cx="15621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endParaRPr lang="zh-CN" altLang="en-US" sz="1400" b="1" dirty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/>
          <p:cNvSpPr txBox="1"/>
          <p:nvPr/>
        </p:nvSpPr>
        <p:spPr>
          <a:xfrm>
            <a:off x="2611120" y="1672590"/>
            <a:ext cx="24447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</a:rPr>
              <a:t>目录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2766060" y="2673985"/>
            <a:ext cx="2289810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000" dirty="0" smtClean="0">
                <a:solidFill>
                  <a:srgbClr val="564E49"/>
                </a:solidFill>
                <a:latin typeface="Microsoft JhengHei UI Light" panose="020B0304030504040204" charset="-120"/>
                <a:ea typeface="Microsoft JhengHei UI Light" panose="020B0304030504040204" charset="-120"/>
              </a:rPr>
              <a:t>Summer a lot of things began to trivial for example, I hide in behind the morning in a hurry to eat text, breathed life back to the story.</a:t>
            </a:r>
          </a:p>
        </p:txBody>
      </p:sp>
      <p:sp>
        <p:nvSpPr>
          <p:cNvPr id="26" name="TextBox 5"/>
          <p:cNvSpPr txBox="1"/>
          <p:nvPr/>
        </p:nvSpPr>
        <p:spPr>
          <a:xfrm>
            <a:off x="5953597" y="2673985"/>
            <a:ext cx="59817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一、点击输入标题名称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6805271" y="2673985"/>
            <a:ext cx="59817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、点击输入标题名称</a:t>
            </a:r>
          </a:p>
        </p:txBody>
      </p:sp>
      <p:sp>
        <p:nvSpPr>
          <p:cNvPr id="29" name="TextBox 10"/>
          <p:cNvSpPr txBox="1"/>
          <p:nvPr/>
        </p:nvSpPr>
        <p:spPr>
          <a:xfrm>
            <a:off x="7655784" y="2673985"/>
            <a:ext cx="59817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、点击输入标题名称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8506297" y="2673985"/>
            <a:ext cx="598170" cy="2377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四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</a:rPr>
              <a:t>、点击输入标题名称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21405" y="2094230"/>
            <a:ext cx="5455285" cy="2318385"/>
            <a:chOff x="5991" y="3298"/>
            <a:chExt cx="8591" cy="3651"/>
          </a:xfrm>
        </p:grpSpPr>
        <p:pic>
          <p:nvPicPr>
            <p:cNvPr id="25" name="图片 24" descr="已用 (2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rcRect l="20144" t="4523" r="69146" b="61483"/>
            <a:stretch>
              <a:fillRect/>
            </a:stretch>
          </p:blipFill>
          <p:spPr>
            <a:xfrm rot="300000">
              <a:off x="5991" y="3298"/>
              <a:ext cx="2056" cy="3651"/>
            </a:xfrm>
            <a:prstGeom prst="rect">
              <a:avLst/>
            </a:prstGeom>
          </p:spPr>
        </p:pic>
        <p:sp>
          <p:nvSpPr>
            <p:cNvPr id="23" name="MH_Entry_1"/>
            <p:cNvSpPr txBox="1"/>
            <p:nvPr/>
          </p:nvSpPr>
          <p:spPr>
            <a:xfrm>
              <a:off x="7176" y="4256"/>
              <a:ext cx="7405" cy="56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一、点击输入标题名称</a:t>
              </a:r>
              <a:endParaRPr lang="zh-CN" altLang="en-US" sz="3600" spc="2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64" y="4972"/>
              <a:ext cx="75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</a:rPr>
                <a:t>Click to enter the title name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文本框 110"/>
          <p:cNvSpPr txBox="1"/>
          <p:nvPr/>
        </p:nvSpPr>
        <p:spPr>
          <a:xfrm>
            <a:off x="1115060" y="1228090"/>
            <a:ext cx="996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 sz="4000" dirty="0" smtClean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395" y="3057525"/>
            <a:ext cx="2606675" cy="2731770"/>
          </a:xfrm>
          <a:prstGeom prst="rect">
            <a:avLst/>
          </a:prstGeom>
          <a:solidFill>
            <a:schemeClr val="bg1"/>
          </a:solidFill>
          <a:ln w="28575">
            <a:solidFill>
              <a:srgbClr val="E0C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78705" y="3057525"/>
            <a:ext cx="2606675" cy="2731770"/>
          </a:xfrm>
          <a:prstGeom prst="rect">
            <a:avLst/>
          </a:prstGeom>
          <a:solidFill>
            <a:schemeClr val="bg1"/>
          </a:solidFill>
          <a:ln w="28575">
            <a:solidFill>
              <a:srgbClr val="E0C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48650" y="3057525"/>
            <a:ext cx="2606675" cy="2731770"/>
          </a:xfrm>
          <a:prstGeom prst="rect">
            <a:avLst/>
          </a:prstGeom>
          <a:solidFill>
            <a:schemeClr val="bg1"/>
          </a:solidFill>
          <a:ln w="28575">
            <a:solidFill>
              <a:srgbClr val="E0C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77365" y="4338320"/>
            <a:ext cx="207200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564E49"/>
                </a:solidFill>
                <a:uFillTx/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Click here to change the content, can be modified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46040" y="4338320"/>
            <a:ext cx="207200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564E49"/>
                </a:solidFill>
                <a:uFillTx/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Click here to change the content, can be modified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92185" y="4338320"/>
            <a:ext cx="2072005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rgbClr val="564E49"/>
                </a:solidFill>
                <a:uFillTx/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Click here to change the content, can be modified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67205" y="1873250"/>
            <a:ext cx="8657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608C7D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To complete this work, the role and task of everyone in the team</a:t>
            </a:r>
            <a:r>
              <a:rPr lang="en-US" altLang="zh-CN" sz="1400">
                <a:solidFill>
                  <a:srgbClr val="608C7D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,Everyone's role is essential, and it is an important part of the goal.</a:t>
            </a:r>
          </a:p>
          <a:p>
            <a:pPr algn="ctr"/>
            <a:endParaRPr lang="en-US" altLang="zh-CN" sz="1400">
              <a:solidFill>
                <a:srgbClr val="608C7D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sp>
        <p:nvSpPr>
          <p:cNvPr id="16" name="Freeform 158"/>
          <p:cNvSpPr>
            <a:spLocks noEditPoints="1"/>
          </p:cNvSpPr>
          <p:nvPr/>
        </p:nvSpPr>
        <p:spPr bwMode="auto">
          <a:xfrm>
            <a:off x="2577148" y="3340100"/>
            <a:ext cx="471170" cy="404495"/>
          </a:xfrm>
          <a:custGeom>
            <a:avLst/>
            <a:gdLst/>
            <a:ahLst/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608C7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17" name="Freeform 154"/>
          <p:cNvSpPr>
            <a:spLocks noEditPoints="1"/>
          </p:cNvSpPr>
          <p:nvPr/>
        </p:nvSpPr>
        <p:spPr bwMode="auto">
          <a:xfrm>
            <a:off x="9355138" y="3329305"/>
            <a:ext cx="393700" cy="426085"/>
          </a:xfrm>
          <a:custGeom>
            <a:avLst/>
            <a:gdLst/>
            <a:ahLst/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3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rgbClr val="608C7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  <p:sp>
        <p:nvSpPr>
          <p:cNvPr id="20" name="Freeform 107"/>
          <p:cNvSpPr>
            <a:spLocks noEditPoints="1"/>
          </p:cNvSpPr>
          <p:nvPr/>
        </p:nvSpPr>
        <p:spPr bwMode="auto">
          <a:xfrm>
            <a:off x="5982653" y="3340100"/>
            <a:ext cx="398780" cy="404495"/>
          </a:xfrm>
          <a:custGeom>
            <a:avLst/>
            <a:gdLst/>
            <a:ahLst/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rgbClr val="608C7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031240"/>
            <a:endParaRPr lang="en-US" sz="20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776605" y="1281430"/>
          <a:ext cx="57277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932295" y="1900555"/>
            <a:ext cx="4126230" cy="2296160"/>
            <a:chOff x="11141" y="3009"/>
            <a:chExt cx="6498" cy="3616"/>
          </a:xfrm>
        </p:grpSpPr>
        <p:sp>
          <p:nvSpPr>
            <p:cNvPr id="7" name="文本框 6"/>
            <p:cNvSpPr txBox="1"/>
            <p:nvPr/>
          </p:nvSpPr>
          <p:spPr>
            <a:xfrm>
              <a:off x="11141" y="3864"/>
              <a:ext cx="6498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Summer a lot of things began to trivial for example, I hide in behind the morning in a hurry to eat text, breathed life back to the story.</a:t>
              </a:r>
              <a:endParaRPr lang="zh-CN" altLang="en-US">
                <a:solidFill>
                  <a:srgbClr val="369CA2"/>
                </a:solidFill>
                <a:latin typeface="方正悠黑简体" panose="02000000000000000000" charset="-122"/>
                <a:ea typeface="方正悠黑简体" panose="02000000000000000000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141" y="3009"/>
              <a:ext cx="322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608C7D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>
                <a:solidFill>
                  <a:srgbClr val="564E49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21405" y="2094230"/>
            <a:ext cx="5455285" cy="2318385"/>
            <a:chOff x="5991" y="3298"/>
            <a:chExt cx="8591" cy="3651"/>
          </a:xfrm>
        </p:grpSpPr>
        <p:pic>
          <p:nvPicPr>
            <p:cNvPr id="25" name="图片 24" descr="已用 (2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rcRect l="20144" t="4523" r="69146" b="61483"/>
            <a:stretch>
              <a:fillRect/>
            </a:stretch>
          </p:blipFill>
          <p:spPr>
            <a:xfrm rot="300000">
              <a:off x="5991" y="3298"/>
              <a:ext cx="2056" cy="3651"/>
            </a:xfrm>
            <a:prstGeom prst="rect">
              <a:avLst/>
            </a:prstGeom>
          </p:spPr>
        </p:pic>
        <p:sp>
          <p:nvSpPr>
            <p:cNvPr id="23" name="MH_Entry_1"/>
            <p:cNvSpPr txBox="1"/>
            <p:nvPr/>
          </p:nvSpPr>
          <p:spPr>
            <a:xfrm>
              <a:off x="7176" y="4256"/>
              <a:ext cx="7405" cy="56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二、点击输入标题名称</a:t>
              </a:r>
              <a:endParaRPr lang="zh-CN" altLang="en-US" sz="3600" spc="2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64" y="4972"/>
              <a:ext cx="75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</a:rPr>
                <a:t>Click to enter the title name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57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839720" y="2171065"/>
            <a:ext cx="3759200" cy="3114675"/>
          </a:xfrm>
          <a:effectLst>
            <a:reflection stA="45000" endPos="11000" dist="50800" dir="5400000" sy="-100000" algn="bl" rotWithShape="0"/>
          </a:effectLst>
        </p:spPr>
      </p:pic>
      <p:pic>
        <p:nvPicPr>
          <p:cNvPr id="4" name="图片占位符 3"/>
          <p:cNvPicPr>
            <a:picLocks noGrp="1"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90015" y="1518603"/>
            <a:ext cx="3856355" cy="2764155"/>
          </a:xfrm>
          <a:prstGeom prst="rect">
            <a:avLst/>
          </a:prstGeom>
          <a:effectLst/>
        </p:spPr>
      </p:pic>
      <p:sp>
        <p:nvSpPr>
          <p:cNvPr id="49" name="Rectangle 48"/>
          <p:cNvSpPr/>
          <p:nvPr/>
        </p:nvSpPr>
        <p:spPr>
          <a:xfrm>
            <a:off x="1390333" y="1518603"/>
            <a:ext cx="3855720" cy="2764155"/>
          </a:xfrm>
          <a:prstGeom prst="rect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56180" y="2608898"/>
            <a:ext cx="1724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Click to enter the title name</a:t>
            </a:r>
            <a:endParaRPr lang="zh-CN" altLang="en-US" sz="1600" b="1" spc="100" dirty="0">
              <a:solidFill>
                <a:schemeClr val="tx1">
                  <a:lumMod val="65000"/>
                  <a:lumOff val="35000"/>
                </a:schemeClr>
              </a:solidFill>
              <a:latin typeface="华文宋体" panose="02010600040101010101" charset="-122"/>
              <a:ea typeface="华文宋体" panose="02010600040101010101" charset="-122"/>
              <a:cs typeface="Montserrat" charset="0"/>
              <a:sym typeface="+mn-e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97075" y="2559050"/>
            <a:ext cx="2642235" cy="6832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523A2C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135495" y="2413635"/>
            <a:ext cx="4126230" cy="2296160"/>
            <a:chOff x="11141" y="3009"/>
            <a:chExt cx="6498" cy="3616"/>
          </a:xfrm>
        </p:grpSpPr>
        <p:sp>
          <p:nvSpPr>
            <p:cNvPr id="34" name="文本框 33"/>
            <p:cNvSpPr txBox="1"/>
            <p:nvPr/>
          </p:nvSpPr>
          <p:spPr>
            <a:xfrm>
              <a:off x="11141" y="3864"/>
              <a:ext cx="6498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Summer a lot of things began to trivial for example, I hide in behind the morning in a hurry to eat text, breathed life back to the story.</a:t>
              </a:r>
              <a:endParaRPr lang="zh-CN" altLang="en-US">
                <a:solidFill>
                  <a:srgbClr val="369CA2"/>
                </a:solidFill>
                <a:latin typeface="方正悠黑简体" panose="02000000000000000000" charset="-122"/>
                <a:ea typeface="方正悠黑简体" panose="02000000000000000000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41" y="3009"/>
              <a:ext cx="322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608C7D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>
                <a:solidFill>
                  <a:srgbClr val="564E49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1616075" y="1536065"/>
            <a:ext cx="9473501" cy="3861731"/>
            <a:chOff x="1657" y="2067"/>
            <a:chExt cx="16598" cy="6766"/>
          </a:xfrm>
        </p:grpSpPr>
        <p:grpSp>
          <p:nvGrpSpPr>
            <p:cNvPr id="4" name="Group 1"/>
            <p:cNvGrpSpPr/>
            <p:nvPr/>
          </p:nvGrpSpPr>
          <p:grpSpPr>
            <a:xfrm>
              <a:off x="4423" y="3426"/>
              <a:ext cx="9101" cy="4138"/>
              <a:chOff x="3345973" y="2694618"/>
              <a:chExt cx="5547900" cy="2522288"/>
            </a:xfrm>
          </p:grpSpPr>
          <p:sp>
            <p:nvSpPr>
              <p:cNvPr id="5" name="Shape 1918"/>
              <p:cNvSpPr/>
              <p:nvPr/>
            </p:nvSpPr>
            <p:spPr>
              <a:xfrm>
                <a:off x="3345973" y="3538210"/>
                <a:ext cx="1033993" cy="1034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6" name="Shape 1919"/>
              <p:cNvSpPr/>
              <p:nvPr/>
            </p:nvSpPr>
            <p:spPr>
              <a:xfrm>
                <a:off x="4405914" y="3108409"/>
                <a:ext cx="1498259" cy="1498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7" name="Shape 1920"/>
              <p:cNvSpPr/>
              <p:nvPr/>
            </p:nvSpPr>
            <p:spPr>
              <a:xfrm>
                <a:off x="5996192" y="3446848"/>
                <a:ext cx="1216710" cy="1216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8" name="Shape 1921"/>
              <p:cNvSpPr/>
              <p:nvPr/>
            </p:nvSpPr>
            <p:spPr>
              <a:xfrm>
                <a:off x="5797470" y="2694618"/>
                <a:ext cx="747531" cy="747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39" name="Shape 1922"/>
              <p:cNvSpPr/>
              <p:nvPr/>
            </p:nvSpPr>
            <p:spPr>
              <a:xfrm>
                <a:off x="6936848" y="4530710"/>
                <a:ext cx="686169" cy="6861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  <p:sp>
            <p:nvSpPr>
              <p:cNvPr id="40" name="Shape 1923"/>
              <p:cNvSpPr/>
              <p:nvPr/>
            </p:nvSpPr>
            <p:spPr>
              <a:xfrm>
                <a:off x="7317794" y="3125623"/>
                <a:ext cx="1576079" cy="15761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8" y="15372"/>
                    </a:moveTo>
                    <a:cubicBezTo>
                      <a:pt x="8371" y="15376"/>
                      <a:pt x="6391" y="13403"/>
                      <a:pt x="6387" y="10966"/>
                    </a:cubicBezTo>
                    <a:cubicBezTo>
                      <a:pt x="6383" y="8528"/>
                      <a:pt x="8355" y="6548"/>
                      <a:pt x="10793" y="6545"/>
                    </a:cubicBezTo>
                    <a:cubicBezTo>
                      <a:pt x="13231" y="6540"/>
                      <a:pt x="15211" y="8514"/>
                      <a:pt x="15215" y="10951"/>
                    </a:cubicBezTo>
                    <a:cubicBezTo>
                      <a:pt x="15219" y="13389"/>
                      <a:pt x="13246" y="15368"/>
                      <a:pt x="10808" y="15372"/>
                    </a:cubicBezTo>
                    <a:close/>
                    <a:moveTo>
                      <a:pt x="21600" y="11965"/>
                    </a:moveTo>
                    <a:cubicBezTo>
                      <a:pt x="21537" y="11178"/>
                      <a:pt x="21536" y="10387"/>
                      <a:pt x="21597" y="9600"/>
                    </a:cubicBezTo>
                    <a:cubicBezTo>
                      <a:pt x="20571" y="9522"/>
                      <a:pt x="19545" y="9442"/>
                      <a:pt x="18521" y="9364"/>
                    </a:cubicBezTo>
                    <a:cubicBezTo>
                      <a:pt x="18437" y="8954"/>
                      <a:pt x="18321" y="8557"/>
                      <a:pt x="18176" y="8175"/>
                    </a:cubicBezTo>
                    <a:cubicBezTo>
                      <a:pt x="19029" y="7586"/>
                      <a:pt x="19882" y="6998"/>
                      <a:pt x="20735" y="6409"/>
                    </a:cubicBezTo>
                    <a:cubicBezTo>
                      <a:pt x="20287" y="5760"/>
                      <a:pt x="19890" y="5075"/>
                      <a:pt x="19550" y="4363"/>
                    </a:cubicBezTo>
                    <a:cubicBezTo>
                      <a:pt x="18600" y="4819"/>
                      <a:pt x="17648" y="5274"/>
                      <a:pt x="16697" y="5729"/>
                    </a:cubicBezTo>
                    <a:cubicBezTo>
                      <a:pt x="16434" y="5433"/>
                      <a:pt x="16149" y="5156"/>
                      <a:pt x="15844" y="4902"/>
                    </a:cubicBezTo>
                    <a:cubicBezTo>
                      <a:pt x="16299" y="3945"/>
                      <a:pt x="16754" y="2988"/>
                      <a:pt x="17209" y="2030"/>
                    </a:cubicBezTo>
                    <a:cubicBezTo>
                      <a:pt x="16495" y="1691"/>
                      <a:pt x="15810" y="1297"/>
                      <a:pt x="15159" y="852"/>
                    </a:cubicBezTo>
                    <a:cubicBezTo>
                      <a:pt x="14555" y="1733"/>
                      <a:pt x="13951" y="2616"/>
                      <a:pt x="13346" y="3498"/>
                    </a:cubicBezTo>
                    <a:cubicBezTo>
                      <a:pt x="12982" y="3374"/>
                      <a:pt x="12608" y="3275"/>
                      <a:pt x="12222" y="3205"/>
                    </a:cubicBezTo>
                    <a:cubicBezTo>
                      <a:pt x="12136" y="2137"/>
                      <a:pt x="12050" y="1069"/>
                      <a:pt x="11965" y="0"/>
                    </a:cubicBezTo>
                    <a:cubicBezTo>
                      <a:pt x="11177" y="64"/>
                      <a:pt x="10386" y="66"/>
                      <a:pt x="9600" y="4"/>
                    </a:cubicBezTo>
                    <a:cubicBezTo>
                      <a:pt x="9518" y="1073"/>
                      <a:pt x="9435" y="2142"/>
                      <a:pt x="9353" y="3210"/>
                    </a:cubicBezTo>
                    <a:cubicBezTo>
                      <a:pt x="8968" y="3282"/>
                      <a:pt x="8593" y="3381"/>
                      <a:pt x="8229" y="3506"/>
                    </a:cubicBezTo>
                    <a:cubicBezTo>
                      <a:pt x="7622" y="2627"/>
                      <a:pt x="7015" y="1746"/>
                      <a:pt x="6409" y="866"/>
                    </a:cubicBezTo>
                    <a:cubicBezTo>
                      <a:pt x="5759" y="1314"/>
                      <a:pt x="5074" y="1710"/>
                      <a:pt x="4362" y="2052"/>
                    </a:cubicBezTo>
                    <a:cubicBezTo>
                      <a:pt x="4821" y="3008"/>
                      <a:pt x="5278" y="3964"/>
                      <a:pt x="5736" y="4920"/>
                    </a:cubicBezTo>
                    <a:cubicBezTo>
                      <a:pt x="5432" y="5175"/>
                      <a:pt x="5148" y="5452"/>
                      <a:pt x="4886" y="5749"/>
                    </a:cubicBezTo>
                    <a:cubicBezTo>
                      <a:pt x="3933" y="5298"/>
                      <a:pt x="2982" y="4845"/>
                      <a:pt x="2029" y="4393"/>
                    </a:cubicBezTo>
                    <a:cubicBezTo>
                      <a:pt x="1690" y="5105"/>
                      <a:pt x="1296" y="5792"/>
                      <a:pt x="850" y="6443"/>
                    </a:cubicBezTo>
                    <a:cubicBezTo>
                      <a:pt x="1705" y="7028"/>
                      <a:pt x="2560" y="7614"/>
                      <a:pt x="3416" y="8199"/>
                    </a:cubicBezTo>
                    <a:cubicBezTo>
                      <a:pt x="3273" y="8583"/>
                      <a:pt x="3157" y="8980"/>
                      <a:pt x="3075" y="9390"/>
                    </a:cubicBezTo>
                    <a:cubicBezTo>
                      <a:pt x="2050" y="9472"/>
                      <a:pt x="1025" y="9554"/>
                      <a:pt x="0" y="9636"/>
                    </a:cubicBezTo>
                    <a:cubicBezTo>
                      <a:pt x="63" y="10424"/>
                      <a:pt x="64" y="11214"/>
                      <a:pt x="4" y="12001"/>
                    </a:cubicBezTo>
                    <a:cubicBezTo>
                      <a:pt x="1010" y="12078"/>
                      <a:pt x="2016" y="12156"/>
                      <a:pt x="3022" y="12234"/>
                    </a:cubicBezTo>
                    <a:cubicBezTo>
                      <a:pt x="3092" y="12665"/>
                      <a:pt x="3197" y="13084"/>
                      <a:pt x="3334" y="13489"/>
                    </a:cubicBezTo>
                    <a:cubicBezTo>
                      <a:pt x="2512" y="14057"/>
                      <a:pt x="1688" y="14625"/>
                      <a:pt x="864" y="15192"/>
                    </a:cubicBezTo>
                    <a:cubicBezTo>
                      <a:pt x="1312" y="15843"/>
                      <a:pt x="1709" y="16526"/>
                      <a:pt x="2050" y="17238"/>
                    </a:cubicBezTo>
                    <a:cubicBezTo>
                      <a:pt x="2938" y="16813"/>
                      <a:pt x="3825" y="16388"/>
                      <a:pt x="4712" y="15963"/>
                    </a:cubicBezTo>
                    <a:cubicBezTo>
                      <a:pt x="4996" y="16310"/>
                      <a:pt x="5310" y="16631"/>
                      <a:pt x="5650" y="16924"/>
                    </a:cubicBezTo>
                    <a:cubicBezTo>
                      <a:pt x="5230" y="17807"/>
                      <a:pt x="4811" y="18689"/>
                      <a:pt x="4391" y="19572"/>
                    </a:cubicBezTo>
                    <a:cubicBezTo>
                      <a:pt x="5105" y="19910"/>
                      <a:pt x="5790" y="20305"/>
                      <a:pt x="6442" y="20750"/>
                    </a:cubicBezTo>
                    <a:cubicBezTo>
                      <a:pt x="6988" y="19952"/>
                      <a:pt x="7535" y="19156"/>
                      <a:pt x="8080" y="18358"/>
                    </a:cubicBezTo>
                    <a:cubicBezTo>
                      <a:pt x="8505" y="18514"/>
                      <a:pt x="8949" y="18635"/>
                      <a:pt x="9404" y="18717"/>
                    </a:cubicBezTo>
                    <a:cubicBezTo>
                      <a:pt x="9481" y="19678"/>
                      <a:pt x="9559" y="20639"/>
                      <a:pt x="9636" y="21600"/>
                    </a:cubicBezTo>
                    <a:cubicBezTo>
                      <a:pt x="10423" y="21537"/>
                      <a:pt x="11214" y="21536"/>
                      <a:pt x="12001" y="21597"/>
                    </a:cubicBezTo>
                    <a:cubicBezTo>
                      <a:pt x="12075" y="20635"/>
                      <a:pt x="12149" y="19673"/>
                      <a:pt x="12223" y="18712"/>
                    </a:cubicBezTo>
                    <a:cubicBezTo>
                      <a:pt x="12678" y="18628"/>
                      <a:pt x="13120" y="18506"/>
                      <a:pt x="13546" y="18349"/>
                    </a:cubicBezTo>
                    <a:cubicBezTo>
                      <a:pt x="14094" y="19145"/>
                      <a:pt x="14643" y="19940"/>
                      <a:pt x="15192" y="20736"/>
                    </a:cubicBezTo>
                    <a:cubicBezTo>
                      <a:pt x="15842" y="20287"/>
                      <a:pt x="16526" y="19891"/>
                      <a:pt x="17238" y="19550"/>
                    </a:cubicBezTo>
                    <a:cubicBezTo>
                      <a:pt x="16816" y="18668"/>
                      <a:pt x="16394" y="17788"/>
                      <a:pt x="15972" y="16907"/>
                    </a:cubicBezTo>
                    <a:cubicBezTo>
                      <a:pt x="16310" y="16613"/>
                      <a:pt x="16622" y="16290"/>
                      <a:pt x="16905" y="15942"/>
                    </a:cubicBezTo>
                    <a:cubicBezTo>
                      <a:pt x="17794" y="16365"/>
                      <a:pt x="18683" y="16787"/>
                      <a:pt x="19572" y="17208"/>
                    </a:cubicBezTo>
                    <a:cubicBezTo>
                      <a:pt x="19910" y="16495"/>
                      <a:pt x="20304" y="15810"/>
                      <a:pt x="20750" y="15160"/>
                    </a:cubicBezTo>
                    <a:cubicBezTo>
                      <a:pt x="19926" y="14594"/>
                      <a:pt x="19100" y="14029"/>
                      <a:pt x="18275" y="13465"/>
                    </a:cubicBezTo>
                    <a:cubicBezTo>
                      <a:pt x="18411" y="13059"/>
                      <a:pt x="18514" y="12640"/>
                      <a:pt x="18584" y="12208"/>
                    </a:cubicBezTo>
                    <a:cubicBezTo>
                      <a:pt x="19589" y="12126"/>
                      <a:pt x="20595" y="12045"/>
                      <a:pt x="21600" y="11965"/>
                    </a:cubicBezTo>
                    <a:close/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0" dirty="0">
                  <a:latin typeface="微软雅黑" panose="020B0503020204020204" charset="-122"/>
                  <a:ea typeface="Helvetica Light"/>
                  <a:cs typeface="Helvetica Light"/>
                  <a:sym typeface="Helvetica Light"/>
                </a:endParaRPr>
              </a:p>
            </p:txBody>
          </p:sp>
        </p:grpSp>
        <p:sp>
          <p:nvSpPr>
            <p:cNvPr id="41" name="Shape 1931"/>
            <p:cNvSpPr/>
            <p:nvPr/>
          </p:nvSpPr>
          <p:spPr>
            <a:xfrm>
              <a:off x="2606" y="5386"/>
              <a:ext cx="2768" cy="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03" extrusionOk="0">
                  <a:moveTo>
                    <a:pt x="0" y="18203"/>
                  </a:moveTo>
                  <a:cubicBezTo>
                    <a:pt x="6036" y="1983"/>
                    <a:pt x="13236" y="-3397"/>
                    <a:pt x="21600" y="2063"/>
                  </a:cubicBezTo>
                </a:path>
              </a:pathLst>
            </a:custGeom>
            <a:ln w="25400">
              <a:solidFill>
                <a:srgbClr val="608C7D"/>
              </a:solidFill>
              <a:miter lim="400000"/>
              <a:headEnd type="triangle"/>
              <a:tailEnd type="oval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sz="10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Shape 1932"/>
            <p:cNvSpPr/>
            <p:nvPr/>
          </p:nvSpPr>
          <p:spPr>
            <a:xfrm>
              <a:off x="7122" y="2651"/>
              <a:ext cx="414" cy="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7" h="21600" extrusionOk="0">
                  <a:moveTo>
                    <a:pt x="0" y="0"/>
                  </a:moveTo>
                  <a:cubicBezTo>
                    <a:pt x="19121" y="3557"/>
                    <a:pt x="21600" y="10757"/>
                    <a:pt x="7438" y="21600"/>
                  </a:cubicBezTo>
                </a:path>
              </a:pathLst>
            </a:custGeom>
            <a:ln w="25400">
              <a:solidFill>
                <a:srgbClr val="E0C68E"/>
              </a:solidFill>
              <a:miter lim="400000"/>
              <a:headEnd type="triangle"/>
              <a:tailEnd type="oval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sz="10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Shape 1934"/>
            <p:cNvSpPr/>
            <p:nvPr/>
          </p:nvSpPr>
          <p:spPr>
            <a:xfrm>
              <a:off x="8470" y="5569"/>
              <a:ext cx="1201" cy="1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67" y="19821"/>
                    <a:pt x="16867" y="12621"/>
                    <a:pt x="21600" y="0"/>
                  </a:cubicBezTo>
                </a:path>
              </a:pathLst>
            </a:custGeom>
            <a:ln w="25400">
              <a:solidFill>
                <a:srgbClr val="608C7D"/>
              </a:solidFill>
              <a:miter lim="400000"/>
              <a:headEnd type="triangle"/>
              <a:tailEnd type="oval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sz="10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Shape 1925"/>
            <p:cNvSpPr/>
            <p:nvPr/>
          </p:nvSpPr>
          <p:spPr>
            <a:xfrm>
              <a:off x="4701" y="5088"/>
              <a:ext cx="1696" cy="1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608C7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 dirty="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6" name="Shape 1926"/>
            <p:cNvSpPr/>
            <p:nvPr/>
          </p:nvSpPr>
          <p:spPr>
            <a:xfrm>
              <a:off x="6440" y="4383"/>
              <a:ext cx="2458" cy="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E0C68E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 dirty="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7" name="Shape 1927"/>
            <p:cNvSpPr/>
            <p:nvPr/>
          </p:nvSpPr>
          <p:spPr>
            <a:xfrm>
              <a:off x="9049" y="4938"/>
              <a:ext cx="1996" cy="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608C7D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 dirty="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48" name="Shape 1928"/>
            <p:cNvSpPr/>
            <p:nvPr/>
          </p:nvSpPr>
          <p:spPr>
            <a:xfrm>
              <a:off x="8723" y="3704"/>
              <a:ext cx="1226" cy="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ABBC5C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 dirty="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0" name="Shape 1930"/>
            <p:cNvSpPr/>
            <p:nvPr/>
          </p:nvSpPr>
          <p:spPr>
            <a:xfrm>
              <a:off x="11217" y="4411"/>
              <a:ext cx="2585" cy="2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576335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 kern="0" dirty="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1" name="Shape 1935"/>
            <p:cNvSpPr/>
            <p:nvPr/>
          </p:nvSpPr>
          <p:spPr>
            <a:xfrm>
              <a:off x="12211" y="4938"/>
              <a:ext cx="1995" cy="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74" extrusionOk="0">
                  <a:moveTo>
                    <a:pt x="21600" y="16274"/>
                  </a:moveTo>
                  <a:cubicBezTo>
                    <a:pt x="15105" y="-3958"/>
                    <a:pt x="7905" y="-5326"/>
                    <a:pt x="0" y="12169"/>
                  </a:cubicBezTo>
                </a:path>
              </a:pathLst>
            </a:custGeom>
            <a:ln w="25400">
              <a:solidFill>
                <a:srgbClr val="576335"/>
              </a:solidFill>
              <a:miter lim="400000"/>
              <a:headEnd type="triangle"/>
              <a:tailEnd type="oval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sz="10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Shape 1936"/>
            <p:cNvSpPr/>
            <p:nvPr/>
          </p:nvSpPr>
          <p:spPr>
            <a:xfrm>
              <a:off x="9069" y="2839"/>
              <a:ext cx="837" cy="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7563" y="2893"/>
                    <a:pt x="363" y="10093"/>
                    <a:pt x="0" y="21600"/>
                  </a:cubicBezTo>
                </a:path>
              </a:pathLst>
            </a:custGeom>
            <a:ln w="25400">
              <a:solidFill>
                <a:srgbClr val="ABBC5C"/>
              </a:solidFill>
              <a:miter lim="400000"/>
              <a:headEnd type="triangle"/>
              <a:tailEnd type="oval"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sz="1000" kern="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657" y="6934"/>
              <a:ext cx="3717" cy="11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564E49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+mn-ea"/>
                </a:rPr>
                <a:t>Summer a lot of things began to trivial for example.</a:t>
              </a:r>
            </a:p>
          </p:txBody>
        </p:sp>
        <p:sp>
          <p:nvSpPr>
            <p:cNvPr id="67" name="MH_Entry_1"/>
            <p:cNvSpPr txBox="1"/>
            <p:nvPr/>
          </p:nvSpPr>
          <p:spPr>
            <a:xfrm>
              <a:off x="1788" y="6591"/>
              <a:ext cx="3178" cy="3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 sz="1600" spc="2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477" y="7703"/>
              <a:ext cx="3717" cy="11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564E49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+mn-ea"/>
                </a:rPr>
                <a:t>Summer a lot of things began to trivial for example.</a:t>
              </a:r>
            </a:p>
          </p:txBody>
        </p:sp>
        <p:sp>
          <p:nvSpPr>
            <p:cNvPr id="69" name="MH_Entry_1"/>
            <p:cNvSpPr txBox="1"/>
            <p:nvPr/>
          </p:nvSpPr>
          <p:spPr>
            <a:xfrm>
              <a:off x="7589" y="7360"/>
              <a:ext cx="3178" cy="3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 sz="1600" spc="2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413" y="2839"/>
              <a:ext cx="3717" cy="11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564E49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+mn-ea"/>
                </a:rPr>
                <a:t>Summer a lot of things began to trivial for example.</a:t>
              </a:r>
            </a:p>
          </p:txBody>
        </p:sp>
        <p:sp>
          <p:nvSpPr>
            <p:cNvPr id="71" name="MH_Entry_1"/>
            <p:cNvSpPr txBox="1"/>
            <p:nvPr/>
          </p:nvSpPr>
          <p:spPr>
            <a:xfrm>
              <a:off x="3558" y="2496"/>
              <a:ext cx="3178" cy="3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 sz="1600" spc="2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0314" y="2410"/>
              <a:ext cx="3717" cy="11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564E49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+mn-ea"/>
                </a:rPr>
                <a:t>Summer a lot of things began to trivial for example.</a:t>
              </a:r>
            </a:p>
          </p:txBody>
        </p:sp>
        <p:sp>
          <p:nvSpPr>
            <p:cNvPr id="73" name="MH_Entry_1"/>
            <p:cNvSpPr txBox="1"/>
            <p:nvPr/>
          </p:nvSpPr>
          <p:spPr>
            <a:xfrm>
              <a:off x="10474" y="2067"/>
              <a:ext cx="3178" cy="3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 sz="1600" spc="2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4538" y="5386"/>
              <a:ext cx="3717" cy="11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564E49"/>
                  </a:solidFill>
                  <a:latin typeface="Microsoft JhengHei UI Light" panose="020B0304030504040204" charset="-120"/>
                  <a:ea typeface="Microsoft JhengHei UI Light" panose="020B0304030504040204" charset="-120"/>
                  <a:sym typeface="+mn-ea"/>
                </a:rPr>
                <a:t>Summer a lot of things began to trivial for example.</a:t>
              </a:r>
            </a:p>
          </p:txBody>
        </p:sp>
        <p:sp>
          <p:nvSpPr>
            <p:cNvPr id="75" name="MH_Entry_1"/>
            <p:cNvSpPr txBox="1"/>
            <p:nvPr/>
          </p:nvSpPr>
          <p:spPr>
            <a:xfrm>
              <a:off x="14636" y="5043"/>
              <a:ext cx="3178" cy="34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 sz="1600" spc="2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图表 28"/>
          <p:cNvGraphicFramePr/>
          <p:nvPr/>
        </p:nvGraphicFramePr>
        <p:xfrm>
          <a:off x="1242060" y="1447800"/>
          <a:ext cx="5283835" cy="396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7216775" y="2281555"/>
            <a:ext cx="4126230" cy="2296160"/>
            <a:chOff x="11141" y="3009"/>
            <a:chExt cx="6498" cy="3616"/>
          </a:xfrm>
        </p:grpSpPr>
        <p:sp>
          <p:nvSpPr>
            <p:cNvPr id="34" name="文本框 33"/>
            <p:cNvSpPr txBox="1"/>
            <p:nvPr/>
          </p:nvSpPr>
          <p:spPr>
            <a:xfrm>
              <a:off x="11141" y="3864"/>
              <a:ext cx="6498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Summer a lot of things began to trivial for example, I hide in behind the morning in a hurry to eat text, breathed life back to the story.</a:t>
              </a:r>
              <a:endParaRPr lang="zh-CN" altLang="en-US">
                <a:solidFill>
                  <a:srgbClr val="369CA2"/>
                </a:solidFill>
                <a:latin typeface="方正悠黑简体" panose="02000000000000000000" charset="-122"/>
                <a:ea typeface="方正悠黑简体" panose="02000000000000000000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41" y="3009"/>
              <a:ext cx="322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608C7D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>
                <a:solidFill>
                  <a:srgbClr val="564E4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21405" y="2094230"/>
            <a:ext cx="5455285" cy="2318385"/>
            <a:chOff x="5991" y="3298"/>
            <a:chExt cx="8591" cy="3651"/>
          </a:xfrm>
        </p:grpSpPr>
        <p:pic>
          <p:nvPicPr>
            <p:cNvPr id="25" name="图片 24" descr="已用 (2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rcRect l="20144" t="4523" r="69146" b="61483"/>
            <a:stretch>
              <a:fillRect/>
            </a:stretch>
          </p:blipFill>
          <p:spPr>
            <a:xfrm rot="300000">
              <a:off x="5991" y="3298"/>
              <a:ext cx="2056" cy="3651"/>
            </a:xfrm>
            <a:prstGeom prst="rect">
              <a:avLst/>
            </a:prstGeom>
          </p:spPr>
        </p:pic>
        <p:sp>
          <p:nvSpPr>
            <p:cNvPr id="23" name="MH_Entry_1"/>
            <p:cNvSpPr txBox="1"/>
            <p:nvPr/>
          </p:nvSpPr>
          <p:spPr>
            <a:xfrm>
              <a:off x="7176" y="4256"/>
              <a:ext cx="7405" cy="56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三、点击输入标题名称</a:t>
              </a:r>
              <a:endParaRPr lang="zh-CN" altLang="en-US" sz="3600" spc="2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64" y="4972"/>
              <a:ext cx="75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</a:rPr>
                <a:t>Click to enter the title name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Correct sentences: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1 </a:t>
            </a:r>
            <a:r>
              <a:rPr lang="zh-CN" altLang="en-US" dirty="0" smtClean="0"/>
              <a:t>主谓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主系表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 </a:t>
            </a:r>
            <a:r>
              <a:rPr lang="zh-CN" altLang="en-US" dirty="0" smtClean="0"/>
              <a:t>主谓宾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 </a:t>
            </a:r>
            <a:r>
              <a:rPr lang="zh-CN" altLang="en-US" dirty="0" smtClean="0"/>
              <a:t>主谓双宾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5 </a:t>
            </a:r>
            <a:r>
              <a:rPr lang="zh-CN" altLang="en-US" dirty="0" smtClean="0"/>
              <a:t>主谓宾宾补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97"/>
          <p:cNvSpPr txBox="1"/>
          <p:nvPr/>
        </p:nvSpPr>
        <p:spPr>
          <a:xfrm>
            <a:off x="1411605" y="4792980"/>
            <a:ext cx="78847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Summer a lot of things began to trivial for example, I hide in behind the morning in a hurry to eat text, breathed life back to the story.</a:t>
            </a:r>
            <a:endParaRPr lang="zh-CN" altLang="en-US">
              <a:solidFill>
                <a:srgbClr val="369CA2"/>
              </a:solidFill>
              <a:latin typeface="方正悠黑简体" panose="02000000000000000000" charset="-122"/>
              <a:ea typeface="方正悠黑简体" panose="02000000000000000000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411605" y="4424680"/>
            <a:ext cx="2047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608C7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>
              <a:solidFill>
                <a:srgbClr val="564E49"/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472565" y="1350645"/>
            <a:ext cx="2606040" cy="2731770"/>
            <a:chOff x="2319" y="2127"/>
            <a:chExt cx="4104" cy="4302"/>
          </a:xfrm>
        </p:grpSpPr>
        <p:sp>
          <p:nvSpPr>
            <p:cNvPr id="86" name="矩形 85"/>
            <p:cNvSpPr/>
            <p:nvPr/>
          </p:nvSpPr>
          <p:spPr>
            <a:xfrm>
              <a:off x="2319" y="2127"/>
              <a:ext cx="4105" cy="43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0C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pic>
          <p:nvPicPr>
            <p:cNvPr id="100" name="图片 99" descr="9fedc16a8f0af523cc7324ee6fc4a90e1d887a64136b2-N49RY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3" y="2663"/>
              <a:ext cx="3577" cy="2432"/>
            </a:xfrm>
            <a:prstGeom prst="rect">
              <a:avLst/>
            </a:prstGeom>
          </p:spPr>
        </p:pic>
      </p:grpSp>
      <p:grpSp>
        <p:nvGrpSpPr>
          <p:cNvPr id="102" name="组合 101"/>
          <p:cNvGrpSpPr/>
          <p:nvPr/>
        </p:nvGrpSpPr>
        <p:grpSpPr>
          <a:xfrm>
            <a:off x="4802505" y="1350645"/>
            <a:ext cx="2606040" cy="2731770"/>
            <a:chOff x="2319" y="2127"/>
            <a:chExt cx="4104" cy="4302"/>
          </a:xfrm>
        </p:grpSpPr>
        <p:sp>
          <p:nvSpPr>
            <p:cNvPr id="103" name="矩形 102"/>
            <p:cNvSpPr/>
            <p:nvPr/>
          </p:nvSpPr>
          <p:spPr>
            <a:xfrm>
              <a:off x="2319" y="2127"/>
              <a:ext cx="4105" cy="43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0C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pic>
          <p:nvPicPr>
            <p:cNvPr id="104" name="图片 103" descr="9fedc16a8f0af523cc7324ee6fc4a90e1d887a64136b2-N49RY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3" y="2663"/>
              <a:ext cx="3577" cy="2432"/>
            </a:xfrm>
            <a:prstGeom prst="rect">
              <a:avLst/>
            </a:prstGeom>
          </p:spPr>
        </p:pic>
      </p:grpSp>
      <p:grpSp>
        <p:nvGrpSpPr>
          <p:cNvPr id="105" name="组合 104"/>
          <p:cNvGrpSpPr/>
          <p:nvPr/>
        </p:nvGrpSpPr>
        <p:grpSpPr>
          <a:xfrm>
            <a:off x="8132445" y="1350645"/>
            <a:ext cx="2606040" cy="2731770"/>
            <a:chOff x="2319" y="2127"/>
            <a:chExt cx="4104" cy="4302"/>
          </a:xfrm>
        </p:grpSpPr>
        <p:sp>
          <p:nvSpPr>
            <p:cNvPr id="106" name="矩形 105"/>
            <p:cNvSpPr/>
            <p:nvPr/>
          </p:nvSpPr>
          <p:spPr>
            <a:xfrm>
              <a:off x="2319" y="2127"/>
              <a:ext cx="4105" cy="43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0C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pic>
          <p:nvPicPr>
            <p:cNvPr id="107" name="图片 106" descr="9fedc16a8f0af523cc7324ee6fc4a90e1d887a64136b2-N49RY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3" y="2663"/>
              <a:ext cx="3577" cy="24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4257675" y="1856105"/>
            <a:ext cx="3371850" cy="3368675"/>
          </a:xfrm>
          <a:custGeom>
            <a:avLst/>
            <a:gdLst>
              <a:gd name="T0" fmla="*/ 870 w 935"/>
              <a:gd name="T1" fmla="*/ 608 h 935"/>
              <a:gd name="T2" fmla="*/ 870 w 935"/>
              <a:gd name="T3" fmla="*/ 608 h 935"/>
              <a:gd name="T4" fmla="*/ 806 w 935"/>
              <a:gd name="T5" fmla="*/ 468 h 935"/>
              <a:gd name="T6" fmla="*/ 870 w 935"/>
              <a:gd name="T7" fmla="*/ 327 h 935"/>
              <a:gd name="T8" fmla="*/ 870 w 935"/>
              <a:gd name="T9" fmla="*/ 327 h 935"/>
              <a:gd name="T10" fmla="*/ 935 w 935"/>
              <a:gd name="T11" fmla="*/ 186 h 935"/>
              <a:gd name="T12" fmla="*/ 750 w 935"/>
              <a:gd name="T13" fmla="*/ 0 h 935"/>
              <a:gd name="T14" fmla="*/ 608 w 935"/>
              <a:gd name="T15" fmla="*/ 65 h 935"/>
              <a:gd name="T16" fmla="*/ 608 w 935"/>
              <a:gd name="T17" fmla="*/ 65 h 935"/>
              <a:gd name="T18" fmla="*/ 468 w 935"/>
              <a:gd name="T19" fmla="*/ 129 h 935"/>
              <a:gd name="T20" fmla="*/ 328 w 935"/>
              <a:gd name="T21" fmla="*/ 65 h 935"/>
              <a:gd name="T22" fmla="*/ 328 w 935"/>
              <a:gd name="T23" fmla="*/ 65 h 935"/>
              <a:gd name="T24" fmla="*/ 186 w 935"/>
              <a:gd name="T25" fmla="*/ 0 h 935"/>
              <a:gd name="T26" fmla="*/ 0 w 935"/>
              <a:gd name="T27" fmla="*/ 186 h 935"/>
              <a:gd name="T28" fmla="*/ 66 w 935"/>
              <a:gd name="T29" fmla="*/ 327 h 935"/>
              <a:gd name="T30" fmla="*/ 66 w 935"/>
              <a:gd name="T31" fmla="*/ 327 h 935"/>
              <a:gd name="T32" fmla="*/ 130 w 935"/>
              <a:gd name="T33" fmla="*/ 468 h 935"/>
              <a:gd name="T34" fmla="*/ 66 w 935"/>
              <a:gd name="T35" fmla="*/ 608 h 935"/>
              <a:gd name="T36" fmla="*/ 66 w 935"/>
              <a:gd name="T37" fmla="*/ 608 h 935"/>
              <a:gd name="T38" fmla="*/ 0 w 935"/>
              <a:gd name="T39" fmla="*/ 749 h 935"/>
              <a:gd name="T40" fmla="*/ 186 w 935"/>
              <a:gd name="T41" fmla="*/ 935 h 935"/>
              <a:gd name="T42" fmla="*/ 328 w 935"/>
              <a:gd name="T43" fmla="*/ 870 h 935"/>
              <a:gd name="T44" fmla="*/ 328 w 935"/>
              <a:gd name="T45" fmla="*/ 870 h 935"/>
              <a:gd name="T46" fmla="*/ 468 w 935"/>
              <a:gd name="T47" fmla="*/ 806 h 935"/>
              <a:gd name="T48" fmla="*/ 608 w 935"/>
              <a:gd name="T49" fmla="*/ 870 h 935"/>
              <a:gd name="T50" fmla="*/ 608 w 935"/>
              <a:gd name="T51" fmla="*/ 870 h 935"/>
              <a:gd name="T52" fmla="*/ 750 w 935"/>
              <a:gd name="T53" fmla="*/ 935 h 935"/>
              <a:gd name="T54" fmla="*/ 935 w 935"/>
              <a:gd name="T55" fmla="*/ 749 h 935"/>
              <a:gd name="T56" fmla="*/ 870 w 935"/>
              <a:gd name="T57" fmla="*/ 608 h 935"/>
              <a:gd name="T58" fmla="*/ 468 w 935"/>
              <a:gd name="T59" fmla="*/ 681 h 935"/>
              <a:gd name="T60" fmla="*/ 255 w 935"/>
              <a:gd name="T61" fmla="*/ 468 h 935"/>
              <a:gd name="T62" fmla="*/ 468 w 935"/>
              <a:gd name="T63" fmla="*/ 255 h 935"/>
              <a:gd name="T64" fmla="*/ 681 w 935"/>
              <a:gd name="T65" fmla="*/ 468 h 935"/>
              <a:gd name="T66" fmla="*/ 468 w 935"/>
              <a:gd name="T67" fmla="*/ 681 h 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35" h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华文细黑" panose="0201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471285" y="2048510"/>
            <a:ext cx="977900" cy="972185"/>
            <a:chOff x="5039894" y="1650916"/>
            <a:chExt cx="887413" cy="882650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5039894" y="1650916"/>
              <a:ext cx="887413" cy="882650"/>
            </a:xfrm>
            <a:prstGeom prst="ellipse">
              <a:avLst/>
            </a:prstGeom>
            <a:solidFill>
              <a:srgbClr val="564E49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charset="-122"/>
              </a:endParaRPr>
            </a:p>
          </p:txBody>
        </p:sp>
        <p:sp>
          <p:nvSpPr>
            <p:cNvPr id="63" name="AutoShape 4"/>
            <p:cNvSpPr/>
            <p:nvPr/>
          </p:nvSpPr>
          <p:spPr bwMode="auto">
            <a:xfrm>
              <a:off x="5309768" y="1917616"/>
              <a:ext cx="347663" cy="349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charset="-122"/>
                <a:sym typeface="Gill Sans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1285" y="4077335"/>
            <a:ext cx="977900" cy="975995"/>
            <a:chOff x="5039894" y="3492416"/>
            <a:chExt cx="887413" cy="885825"/>
          </a:xfrm>
        </p:grpSpPr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5039894" y="3492416"/>
              <a:ext cx="887413" cy="885825"/>
            </a:xfrm>
            <a:prstGeom prst="ellipse">
              <a:avLst/>
            </a:pr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304213" y="3789278"/>
              <a:ext cx="358775" cy="292100"/>
              <a:chOff x="7550150" y="3613150"/>
              <a:chExt cx="358775" cy="292100"/>
            </a:xfrm>
          </p:grpSpPr>
          <p:sp>
            <p:nvSpPr>
              <p:cNvPr id="65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66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441190" y="4077335"/>
            <a:ext cx="974090" cy="975995"/>
            <a:chOff x="3196807" y="3492416"/>
            <a:chExt cx="884237" cy="885825"/>
          </a:xfrm>
        </p:grpSpPr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3196807" y="3492416"/>
              <a:ext cx="884237" cy="885825"/>
            </a:xfrm>
            <a:prstGeom prst="ellipse">
              <a:avLst/>
            </a:prstGeom>
            <a:solidFill>
              <a:srgbClr val="564E49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charset="-122"/>
              </a:endParaRPr>
            </a:p>
          </p:txBody>
        </p:sp>
        <p:sp>
          <p:nvSpPr>
            <p:cNvPr id="67" name="AutoShape 28"/>
            <p:cNvSpPr/>
            <p:nvPr/>
          </p:nvSpPr>
          <p:spPr bwMode="auto">
            <a:xfrm>
              <a:off x="3458744" y="3754801"/>
              <a:ext cx="360362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华文细黑" panose="02010600040101010101" charset="-122"/>
                <a:sym typeface="Gill Sans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41190" y="2048510"/>
            <a:ext cx="974090" cy="972185"/>
            <a:chOff x="3196807" y="1650916"/>
            <a:chExt cx="884237" cy="882650"/>
          </a:xfrm>
        </p:grpSpPr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196807" y="1650916"/>
              <a:ext cx="884237" cy="882650"/>
            </a:xfrm>
            <a:prstGeom prst="ellipse">
              <a:avLst/>
            </a:prstGeom>
            <a:solidFill>
              <a:srgbClr val="608C7D"/>
            </a:solidFill>
            <a:ln>
              <a:noFill/>
            </a:ln>
          </p:spPr>
          <p:txBody>
            <a:bodyPr/>
            <a:lstStyle/>
            <a:p>
              <a:pPr defTabSz="914400"/>
              <a:endParaRPr lang="zh-CN" altLang="en-US" sz="1800">
                <a:solidFill>
                  <a:prstClr val="black"/>
                </a:solidFill>
                <a:latin typeface="Calibri" panose="020F0502020204030204"/>
                <a:ea typeface="华文细黑" panose="02010600040101010101" charset="-122"/>
              </a:endParaRPr>
            </a:p>
          </p:txBody>
        </p:sp>
        <p:grpSp>
          <p:nvGrpSpPr>
            <p:cNvPr id="68" name="Group 112"/>
            <p:cNvGrpSpPr/>
            <p:nvPr/>
          </p:nvGrpSpPr>
          <p:grpSpPr>
            <a:xfrm>
              <a:off x="3459036" y="1926201"/>
              <a:ext cx="359779" cy="337063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69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  <p:sp>
            <p:nvSpPr>
              <p:cNvPr id="70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charset="-122"/>
                  <a:sym typeface="Gill Sans" charset="0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1598930" y="2177415"/>
            <a:ext cx="2360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564E49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Summer a lot of things began to trivial for example.</a:t>
            </a:r>
          </a:p>
        </p:txBody>
      </p:sp>
      <p:sp>
        <p:nvSpPr>
          <p:cNvPr id="13" name="MH_Entry_1"/>
          <p:cNvSpPr txBox="1"/>
          <p:nvPr/>
        </p:nvSpPr>
        <p:spPr>
          <a:xfrm>
            <a:off x="1941195" y="1959610"/>
            <a:ext cx="2018030" cy="2178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 sz="1600" spc="200" dirty="0" smtClean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98930" y="4408170"/>
            <a:ext cx="2360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564E49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Summer a lot of things began to trivial for example.</a:t>
            </a:r>
          </a:p>
        </p:txBody>
      </p:sp>
      <p:sp>
        <p:nvSpPr>
          <p:cNvPr id="16" name="MH_Entry_1"/>
          <p:cNvSpPr txBox="1"/>
          <p:nvPr/>
        </p:nvSpPr>
        <p:spPr>
          <a:xfrm>
            <a:off x="1941195" y="4190365"/>
            <a:ext cx="2018030" cy="2178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 sz="1600" spc="200" dirty="0" smtClean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10195" y="2177415"/>
            <a:ext cx="2360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564E49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Summer a lot of things began to trivial for example.</a:t>
            </a:r>
          </a:p>
        </p:txBody>
      </p:sp>
      <p:sp>
        <p:nvSpPr>
          <p:cNvPr id="27" name="MH_Entry_1"/>
          <p:cNvSpPr txBox="1"/>
          <p:nvPr/>
        </p:nvSpPr>
        <p:spPr>
          <a:xfrm>
            <a:off x="7910195" y="1959610"/>
            <a:ext cx="2018030" cy="2178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 sz="1600" spc="200" dirty="0" smtClean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10195" y="4408170"/>
            <a:ext cx="23602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 smtClean="0">
                <a:solidFill>
                  <a:srgbClr val="564E49"/>
                </a:solidFill>
                <a:latin typeface="Microsoft JhengHei UI Light" panose="020B0304030504040204" charset="-120"/>
                <a:ea typeface="Microsoft JhengHei UI Light" panose="020B0304030504040204" charset="-120"/>
                <a:sym typeface="+mn-ea"/>
              </a:rPr>
              <a:t>Summer a lot of things began to trivial for example.</a:t>
            </a:r>
          </a:p>
        </p:txBody>
      </p:sp>
      <p:sp>
        <p:nvSpPr>
          <p:cNvPr id="29" name="MH_Entry_1"/>
          <p:cNvSpPr txBox="1"/>
          <p:nvPr/>
        </p:nvSpPr>
        <p:spPr>
          <a:xfrm>
            <a:off x="7910195" y="4190365"/>
            <a:ext cx="2018030" cy="21780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 sz="1600" spc="200" dirty="0" smtClean="0">
              <a:solidFill>
                <a:srgbClr val="564E49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图表 1"/>
          <p:cNvGraphicFramePr/>
          <p:nvPr/>
        </p:nvGraphicFramePr>
        <p:xfrm>
          <a:off x="1345565" y="1678940"/>
          <a:ext cx="4015740" cy="305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6302375" y="2824480"/>
            <a:ext cx="41262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Summer a lot of things began to trivial for example, I hide in behind the morning in a hurry to eat text, breathed life back to the story.</a:t>
            </a:r>
            <a:endParaRPr lang="zh-CN" altLang="en-US">
              <a:solidFill>
                <a:srgbClr val="369CA2"/>
              </a:solidFill>
              <a:latin typeface="方正悠黑简体" panose="02000000000000000000" charset="-122"/>
              <a:ea typeface="方正悠黑简体" panose="02000000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302375" y="2281555"/>
            <a:ext cx="20472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608C7D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点击输入标题名称</a:t>
            </a:r>
            <a:endParaRPr lang="zh-CN" altLang="en-US">
              <a:solidFill>
                <a:srgbClr val="564E4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21405" y="2094230"/>
            <a:ext cx="5455285" cy="2318385"/>
            <a:chOff x="5991" y="3298"/>
            <a:chExt cx="8591" cy="3651"/>
          </a:xfrm>
        </p:grpSpPr>
        <p:pic>
          <p:nvPicPr>
            <p:cNvPr id="25" name="图片 24" descr="已用 (2)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>
                    <a:alpha val="100000"/>
                  </a:srgbClr>
                </a:clrFrom>
                <a:clrTo>
                  <a:srgbClr val="F7F7F7">
                    <a:alpha val="100000"/>
                    <a:alpha val="0"/>
                  </a:srgbClr>
                </a:clrTo>
              </a:clrChange>
            </a:blip>
            <a:srcRect l="20144" t="4523" r="69146" b="61483"/>
            <a:stretch>
              <a:fillRect/>
            </a:stretch>
          </p:blipFill>
          <p:spPr>
            <a:xfrm rot="300000">
              <a:off x="5991" y="3298"/>
              <a:ext cx="2056" cy="3651"/>
            </a:xfrm>
            <a:prstGeom prst="rect">
              <a:avLst/>
            </a:prstGeom>
          </p:spPr>
        </p:pic>
        <p:sp>
          <p:nvSpPr>
            <p:cNvPr id="23" name="MH_Entry_1"/>
            <p:cNvSpPr txBox="1"/>
            <p:nvPr/>
          </p:nvSpPr>
          <p:spPr>
            <a:xfrm>
              <a:off x="7176" y="4256"/>
              <a:ext cx="7405" cy="56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>
                <a:lnSpc>
                  <a:spcPct val="150000"/>
                </a:lnSpc>
              </a:pPr>
              <a:r>
                <a:rPr lang="zh-CN" altLang="en-US" sz="3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四、点击输入标题名称</a:t>
              </a:r>
              <a:endParaRPr lang="zh-CN" altLang="en-US" sz="3600" spc="2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anose="02010600040101010101" charset="-122"/>
                <a:ea typeface="华文宋体" panose="0201060004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064" y="4972"/>
              <a:ext cx="75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</a:rPr>
                <a:t>Click to enter the title name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704330" y="1462405"/>
            <a:ext cx="3698875" cy="3659505"/>
          </a:xfrm>
          <a:prstGeom prst="rect">
            <a:avLst/>
          </a:prstGeom>
          <a:solidFill>
            <a:schemeClr val="bg1"/>
          </a:solidFill>
          <a:ln w="19050">
            <a:solidFill>
              <a:srgbClr val="E0C68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440815" y="2280920"/>
            <a:ext cx="4126230" cy="2296160"/>
            <a:chOff x="11141" y="3009"/>
            <a:chExt cx="6498" cy="3616"/>
          </a:xfrm>
        </p:grpSpPr>
        <p:sp>
          <p:nvSpPr>
            <p:cNvPr id="13" name="文本框 12"/>
            <p:cNvSpPr txBox="1"/>
            <p:nvPr/>
          </p:nvSpPr>
          <p:spPr>
            <a:xfrm>
              <a:off x="11141" y="3864"/>
              <a:ext cx="6498" cy="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 smtClean="0">
                  <a:solidFill>
                    <a:srgbClr val="564E49"/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Summer a lot of things began to trivial for example, I hide in behind the morning in a hurry to eat text, breathed life back to the story.</a:t>
              </a:r>
              <a:endParaRPr lang="zh-CN" altLang="en-US">
                <a:solidFill>
                  <a:srgbClr val="369CA2"/>
                </a:solidFill>
                <a:latin typeface="方正悠黑简体" panose="02000000000000000000" charset="-122"/>
                <a:ea typeface="方正悠黑简体" panose="02000000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41" y="3009"/>
              <a:ext cx="322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608C7D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宋体" panose="02010600040101010101" charset="-122"/>
                  <a:ea typeface="华文宋体" panose="02010600040101010101" charset="-122"/>
                  <a:sym typeface="+mn-ea"/>
                </a:rPr>
                <a:t>点击输入标题名称</a:t>
              </a:r>
              <a:endParaRPr lang="zh-CN" altLang="en-US">
                <a:solidFill>
                  <a:srgbClr val="564E49"/>
                </a:solidFill>
              </a:endParaRPr>
            </a:p>
          </p:txBody>
        </p:sp>
      </p:grpSp>
      <p:pic>
        <p:nvPicPr>
          <p:cNvPr id="15" name="图片 14" descr="943e382de1e6fa740e046b6337e59e63184401441bd14f-TNqAiD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068" y="1987550"/>
            <a:ext cx="3327400" cy="260921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图表 25"/>
          <p:cNvGraphicFramePr/>
          <p:nvPr/>
        </p:nvGraphicFramePr>
        <p:xfrm>
          <a:off x="8355330" y="2242185"/>
          <a:ext cx="1710690" cy="135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5297805" y="2099310"/>
          <a:ext cx="2249805" cy="1643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图表 29"/>
          <p:cNvGraphicFramePr/>
          <p:nvPr/>
        </p:nvGraphicFramePr>
        <p:xfrm>
          <a:off x="1896110" y="1872615"/>
          <a:ext cx="2593975" cy="209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2748915" y="2679065"/>
            <a:ext cx="114617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608C7D"/>
                </a:solidFill>
                <a:latin typeface="华文宋体" panose="02010600040101010101" charset="-122"/>
                <a:ea typeface="华文宋体" panose="02010600040101010101" charset="-122"/>
              </a:rPr>
              <a:t>70%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981065" y="2677795"/>
            <a:ext cx="1158875" cy="483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E0C68E"/>
                </a:solidFill>
                <a:latin typeface="华文宋体" panose="02010600040101010101" charset="-122"/>
                <a:ea typeface="华文宋体" panose="02010600040101010101" charset="-122"/>
              </a:rPr>
              <a:t>50%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785225" y="2679065"/>
            <a:ext cx="1149985" cy="483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ABBC5C"/>
                </a:solidFill>
                <a:latin typeface="华文宋体" panose="02010600040101010101" charset="-122"/>
                <a:ea typeface="华文宋体" panose="02010600040101010101" charset="-122"/>
              </a:rPr>
              <a:t>30%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256790" y="4436745"/>
            <a:ext cx="80162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rgbClr val="564E49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Summer a lot of things began to trivial for example, I hide in behind the morning in a hurry to eat text, breathed life back to the story.</a:t>
            </a:r>
            <a:endParaRPr lang="zh-CN" altLang="en-US">
              <a:solidFill>
                <a:srgbClr val="369CA2"/>
              </a:solidFill>
              <a:latin typeface="方正悠黑简体" panose="02000000000000000000" charset="-122"/>
              <a:ea typeface="方正悠黑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2"/>
          <p:cNvSpPr/>
          <p:nvPr/>
        </p:nvSpPr>
        <p:spPr>
          <a:xfrm>
            <a:off x="5945505" y="2225675"/>
            <a:ext cx="5748338" cy="2566988"/>
          </a:xfrm>
          <a:prstGeom prst="rect">
            <a:avLst/>
          </a:prstGeom>
          <a:solidFill>
            <a:srgbClr val="608C7D">
              <a:alpha val="50000"/>
            </a:srgbClr>
          </a:solidFill>
          <a:ln w="9525">
            <a:noFill/>
          </a:ln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None/>
            </a:pPr>
            <a:endParaRPr lang="zh-CN" altLang="zh-CN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19"/>
          <p:cNvSpPr/>
          <p:nvPr/>
        </p:nvSpPr>
        <p:spPr>
          <a:xfrm>
            <a:off x="6281420" y="2852420"/>
            <a:ext cx="5077460" cy="1313815"/>
          </a:xfrm>
          <a:prstGeom prst="rect">
            <a:avLst/>
          </a:prstGeom>
          <a:noFill/>
          <a:ln w="9525">
            <a:noFill/>
          </a:ln>
        </p:spPr>
        <p:txBody>
          <a:bodyPr wrap="square" lIns="68573" tIns="34287" rIns="68573" bIns="34287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Summer a lot of things began to trivial for example, I hide in behind the morning in a hurry to eat text, breathed life back to the story.</a:t>
            </a:r>
            <a:endParaRPr kumimoji="0" lang="en-US" altLang="zh-CN" b="1" i="0" u="none" strike="noStrike" kern="1200" cap="none" spc="0" normalizeH="0" baseline="0" noProof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  <a:sym typeface="+mn-ea"/>
            </a:endParaRPr>
          </a:p>
        </p:txBody>
      </p:sp>
      <p:pic>
        <p:nvPicPr>
          <p:cNvPr id="17" name="图片 16" descr="517d712c46e4b31e30cc67060a6c5be18721ae41667b-rf1R2F_fw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70" y="1755775"/>
            <a:ext cx="3432175" cy="3898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93875" y="2586355"/>
            <a:ext cx="28098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lang="en-US" altLang="zh-CN" b="1" spc="500">
                <a:solidFill>
                  <a:srgbClr val="315B51"/>
                </a:solidFill>
                <a:uFillTx/>
                <a:latin typeface="Flyme" panose="020B0600000000000000" charset="-128"/>
                <a:ea typeface="Flyme" panose="020B0600000000000000" charset="-128"/>
                <a:sym typeface="+mn-ea"/>
              </a:rPr>
              <a:t>SUCCESSFUL PROJECT INTRODOUCTION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已用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1270"/>
            <a:ext cx="12274550" cy="686308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061970" y="1296035"/>
            <a:ext cx="6068060" cy="2677795"/>
            <a:chOff x="4816" y="2137"/>
            <a:chExt cx="9556" cy="4217"/>
          </a:xfrm>
        </p:grpSpPr>
        <p:grpSp>
          <p:nvGrpSpPr>
            <p:cNvPr id="6" name="组合 5"/>
            <p:cNvGrpSpPr/>
            <p:nvPr/>
          </p:nvGrpSpPr>
          <p:grpSpPr>
            <a:xfrm>
              <a:off x="4816" y="4275"/>
              <a:ext cx="9556" cy="2079"/>
              <a:chOff x="4816" y="4080"/>
              <a:chExt cx="9556" cy="2079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4936" y="4080"/>
                <a:ext cx="9315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5400">
                    <a:solidFill>
                      <a:srgbClr val="564E49"/>
                    </a:solidFill>
                    <a:latin typeface="华文宋体" panose="02010600040101010101" charset="-122"/>
                    <a:ea typeface="华文宋体" panose="02010600040101010101" charset="-122"/>
                    <a:sym typeface="+mn-ea"/>
                  </a:rPr>
                  <a:t>感谢你的聆听</a:t>
                </a: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4816" y="5676"/>
                <a:ext cx="9556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>
                    <a:solidFill>
                      <a:srgbClr val="564E49"/>
                    </a:solidFill>
                    <a:latin typeface="华文宋体" panose="02010600040101010101" charset="-122"/>
                    <a:ea typeface="华文宋体" panose="02010600040101010101" charset="-122"/>
                  </a:rPr>
                  <a:t>简约小清新风格总结计划教育教学毕业答辩</a:t>
                </a:r>
                <a:r>
                  <a:rPr lang="zh-CN" altLang="en-US" sz="1400">
                    <a:solidFill>
                      <a:srgbClr val="564E49"/>
                    </a:solidFill>
                    <a:latin typeface="华文宋体" panose="02010600040101010101" charset="-122"/>
                    <a:ea typeface="华文宋体" panose="02010600040101010101" charset="-122"/>
                    <a:sym typeface="+mn-ea"/>
                  </a:rPr>
                  <a:t>通用</a:t>
                </a:r>
                <a:r>
                  <a:rPr lang="en-US" altLang="zh-CN" sz="1400">
                    <a:solidFill>
                      <a:srgbClr val="564E49"/>
                    </a:solidFill>
                    <a:latin typeface="华文宋体" panose="02010600040101010101" charset="-122"/>
                    <a:ea typeface="华文宋体" panose="02010600040101010101" charset="-122"/>
                  </a:rPr>
                  <a:t>PPT</a:t>
                </a:r>
                <a:r>
                  <a:rPr lang="zh-CN" altLang="en-US" sz="1400">
                    <a:solidFill>
                      <a:srgbClr val="564E49"/>
                    </a:solidFill>
                    <a:latin typeface="华文宋体" panose="02010600040101010101" charset="-122"/>
                    <a:ea typeface="华文宋体" panose="02010600040101010101" charset="-122"/>
                  </a:rPr>
                  <a:t>模板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7189" y="2137"/>
              <a:ext cx="4810" cy="2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rgbClr val="608C7D"/>
                  </a:solidFill>
                  <a:latin typeface="Vladimir Script" panose="03050402040407070305" charset="0"/>
                </a:rPr>
                <a:t>thanks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Splendid sentences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1 there be : </a:t>
            </a:r>
            <a:r>
              <a:rPr lang="en-US" altLang="zh-CN" dirty="0" smtClean="0"/>
              <a:t>(will be ; is going to be ;  has/have been; must have been ;used to be ; seems to be ; happens to be )</a:t>
            </a:r>
          </a:p>
          <a:p>
            <a:pPr>
              <a:buNone/>
            </a:pPr>
            <a:r>
              <a:rPr lang="en-US" altLang="zh-CN" dirty="0" smtClean="0"/>
              <a:t>1 </a:t>
            </a:r>
            <a:r>
              <a:rPr lang="zh-CN" altLang="en-US" dirty="0" smtClean="0"/>
              <a:t>翻译：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有些人认为他说的是错的。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There are some people </a:t>
            </a:r>
            <a:r>
              <a:rPr lang="en-US" altLang="zh-CN" u="sng" dirty="0" smtClean="0"/>
              <a:t>                   </a:t>
            </a:r>
            <a:r>
              <a:rPr lang="en-US" altLang="zh-CN" dirty="0" smtClean="0"/>
              <a:t> .</a:t>
            </a:r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改错：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There are some people don’t believe in science.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94592"/>
            <a:ext cx="10515600" cy="5482371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2 </a:t>
            </a:r>
            <a:r>
              <a:rPr lang="zh-CN" altLang="en-US" dirty="0" smtClean="0">
                <a:solidFill>
                  <a:srgbClr val="FF0000"/>
                </a:solidFill>
              </a:rPr>
              <a:t>： 被动句式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翻译：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 </a:t>
            </a:r>
            <a:r>
              <a:rPr lang="zh-CN" altLang="en-US" dirty="0" smtClean="0"/>
              <a:t>我们学校建于</a:t>
            </a:r>
            <a:r>
              <a:rPr lang="en-US" altLang="zh-CN" dirty="0" smtClean="0"/>
              <a:t>1990</a:t>
            </a:r>
            <a:r>
              <a:rPr lang="zh-CN" altLang="en-US" dirty="0" smtClean="0"/>
              <a:t>年。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他们建议更多的旅游应该被组织起来。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en-US" dirty="0" smtClean="0">
                <a:solidFill>
                  <a:srgbClr val="FF0000"/>
                </a:solidFill>
              </a:rPr>
              <a:t>： 并列句句型（运用连词）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1  </a:t>
            </a:r>
            <a:r>
              <a:rPr lang="en-US" altLang="zh-CN" dirty="0" smtClean="0"/>
              <a:t>I am delighted to go to school,</a:t>
            </a:r>
            <a:r>
              <a:rPr lang="en-US" altLang="zh-CN" u="sng" dirty="0" smtClean="0"/>
              <a:t>           </a:t>
            </a:r>
            <a:r>
              <a:rPr lang="en-US" altLang="zh-CN" dirty="0" smtClean="0"/>
              <a:t> the teacher has been especially good to me .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太阳从东方升起，从西边落下。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 </a:t>
            </a:r>
            <a:r>
              <a:rPr lang="zh-CN" altLang="en-US" dirty="0" smtClean="0"/>
              <a:t>要么你离开这所房子，要么我叫警察。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6 </a:t>
            </a:r>
            <a:r>
              <a:rPr lang="zh-CN" altLang="en-US" dirty="0" smtClean="0">
                <a:solidFill>
                  <a:srgbClr val="FF0000"/>
                </a:solidFill>
              </a:rPr>
              <a:t>： 倒装句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常见：</a:t>
            </a:r>
            <a:r>
              <a:rPr lang="en-US" altLang="zh-CN" dirty="0" smtClean="0"/>
              <a:t>only</a:t>
            </a:r>
            <a:r>
              <a:rPr lang="zh-CN" altLang="en-US" dirty="0" smtClean="0"/>
              <a:t>位于句首</a:t>
            </a:r>
            <a:r>
              <a:rPr lang="en-US" altLang="zh-CN" dirty="0" smtClean="0"/>
              <a:t>+</a:t>
            </a:r>
            <a:r>
              <a:rPr lang="zh-CN" altLang="en-US" dirty="0" smtClean="0"/>
              <a:t>介词</a:t>
            </a:r>
            <a:r>
              <a:rPr lang="zh-CN" altLang="en-US" dirty="0" smtClean="0"/>
              <a:t>短语或状语从句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否定倒装。</a:t>
            </a:r>
            <a:r>
              <a:rPr lang="en-US" altLang="zh-CN" dirty="0" smtClean="0"/>
              <a:t>Never</a:t>
            </a:r>
            <a:r>
              <a:rPr lang="zh-CN" altLang="en-US" dirty="0" smtClean="0"/>
              <a:t>，</a:t>
            </a:r>
            <a:r>
              <a:rPr lang="en-US" altLang="zh-CN" dirty="0" smtClean="0"/>
              <a:t>little, not only ….but also…., as</a:t>
            </a:r>
          </a:p>
          <a:p>
            <a:pPr>
              <a:buNone/>
            </a:pPr>
            <a:r>
              <a:rPr lang="en-US" altLang="zh-CN" dirty="0" smtClean="0"/>
              <a:t> </a:t>
            </a:r>
            <a:r>
              <a:rPr lang="en-US" altLang="zh-CN" dirty="0" smtClean="0"/>
              <a:t>             </a:t>
            </a:r>
            <a:r>
              <a:rPr lang="zh-CN" altLang="en-US" dirty="0" smtClean="0"/>
              <a:t>地点状语置于句首。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改写：</a:t>
            </a:r>
            <a:r>
              <a:rPr lang="en-US" altLang="zh-CN" dirty="0" smtClean="0"/>
              <a:t>I have never heard such nonsense in all my life.</a:t>
            </a:r>
          </a:p>
          <a:p>
            <a:pPr>
              <a:buNone/>
            </a:pPr>
            <a:r>
              <a:rPr lang="en-US" altLang="zh-CN" dirty="0" smtClean="0"/>
              <a:t>I not only enrich my work experience but I also make some money.</a:t>
            </a:r>
          </a:p>
          <a:p>
            <a:pPr>
              <a:buNone/>
            </a:pPr>
            <a:r>
              <a:rPr lang="en-US" altLang="zh-CN" dirty="0" smtClean="0"/>
              <a:t>Though I was terrified, I didn’t regret my decision to go abroad.</a:t>
            </a:r>
          </a:p>
          <a:p>
            <a:pPr>
              <a:buNone/>
            </a:pPr>
            <a:r>
              <a:rPr lang="zh-CN" altLang="en-US" dirty="0" smtClean="0"/>
              <a:t>翻译：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 </a:t>
            </a:r>
            <a:r>
              <a:rPr lang="zh-CN" altLang="en-US" dirty="0" smtClean="0"/>
              <a:t>只有用这种方式我们才能成功。</a:t>
            </a:r>
            <a:r>
              <a:rPr lang="en-US" altLang="zh-CN" dirty="0" smtClean="0"/>
              <a:t>only</a:t>
            </a:r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他不但在学校里教英语，还写小说。</a:t>
            </a:r>
            <a:r>
              <a:rPr lang="en-US" altLang="zh-CN" dirty="0" smtClean="0"/>
              <a:t>Not only…but also…</a:t>
            </a:r>
          </a:p>
          <a:p>
            <a:pPr>
              <a:buNone/>
            </a:pPr>
            <a:r>
              <a:rPr lang="en-US" altLang="zh-CN" dirty="0" smtClean="0"/>
              <a:t>3 </a:t>
            </a:r>
            <a:r>
              <a:rPr lang="zh-CN" altLang="en-US" dirty="0" smtClean="0"/>
              <a:t>我永远不会忘记我们在一起度过的日子。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 </a:t>
            </a:r>
            <a:r>
              <a:rPr lang="zh-CN" altLang="en-US" dirty="0" smtClean="0"/>
              <a:t>一家小型工厂坐落在河的南岸。</a:t>
            </a:r>
            <a:r>
              <a:rPr lang="en-US" altLang="zh-CN" dirty="0" smtClean="0"/>
              <a:t>South of the river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4 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It</a:t>
            </a:r>
            <a:r>
              <a:rPr lang="zh-CN" altLang="en-US" dirty="0" smtClean="0">
                <a:solidFill>
                  <a:srgbClr val="FF0000"/>
                </a:solidFill>
              </a:rPr>
              <a:t>结构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翻译：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如果你能给我这个机会，我将不胜感激。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没有什么同学认为读大学没有。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</a:rPr>
              <a:t>：强调句式：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Do</a:t>
            </a:r>
            <a:r>
              <a:rPr lang="zh-CN" altLang="en-US" dirty="0" smtClean="0"/>
              <a:t>的强调； 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It is / was +</a:t>
            </a:r>
            <a:r>
              <a:rPr lang="zh-CN" altLang="en-US" dirty="0" smtClean="0"/>
              <a:t>所强调部分</a:t>
            </a:r>
            <a:r>
              <a:rPr lang="en-US" altLang="zh-CN" dirty="0" smtClean="0"/>
              <a:t>+that +</a:t>
            </a:r>
            <a:r>
              <a:rPr lang="zh-CN" altLang="en-US" dirty="0" smtClean="0"/>
              <a:t>句子剩余部分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It is / was not until …..that……</a:t>
            </a:r>
          </a:p>
          <a:p>
            <a:pPr>
              <a:buNone/>
            </a:pPr>
            <a:r>
              <a:rPr lang="zh-CN" altLang="en-US" dirty="0" smtClean="0"/>
              <a:t>改写：</a:t>
            </a:r>
            <a:r>
              <a:rPr lang="en-US" altLang="zh-CN" dirty="0" smtClean="0"/>
              <a:t>You don’t fly until you fall.</a:t>
            </a:r>
          </a:p>
          <a:p>
            <a:pPr>
              <a:buNone/>
            </a:pPr>
            <a:r>
              <a:rPr lang="zh-CN" altLang="en-US" dirty="0" smtClean="0"/>
              <a:t>翻译：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就是在中山路我遇到了我的朋友。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所有这一切发生在周一晚上。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就在那时我才意识到什么是值得尊敬的，什么是对我们年轻人最重要的。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68215"/>
            <a:ext cx="10583008" cy="55087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7</a:t>
            </a:r>
            <a:r>
              <a:rPr lang="zh-CN" altLang="en-US" dirty="0" smtClean="0">
                <a:solidFill>
                  <a:srgbClr val="FF0000"/>
                </a:solidFill>
              </a:rPr>
              <a:t>：分词结构。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 smtClean="0"/>
              <a:t>改写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Patients in hospitals are increasingly quickly and will cause problems to medical care system.</a:t>
            </a:r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他的父母对他严格要求，希望他将来成为一位名人。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他问了一些关于我健康的问题。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听到这个坏消息，这位年轻人忍不住哭了。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从山顶上看，这个城市就像一个大花园。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5 </a:t>
            </a:r>
            <a:r>
              <a:rPr lang="zh-CN" altLang="en-US" dirty="0" smtClean="0"/>
              <a:t>因此有些学生在参加考试的时候，他们会作弊来获得高分以取悦他们的父母与老师。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8</a:t>
            </a:r>
            <a:r>
              <a:rPr lang="zh-CN" altLang="en-US" dirty="0" smtClean="0">
                <a:solidFill>
                  <a:srgbClr val="FF0000"/>
                </a:solidFill>
              </a:rPr>
              <a:t>：状语从句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597877"/>
            <a:ext cx="10515600" cy="55790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</a:rPr>
              <a:t>：定语从句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改写：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A man is completely satisfied with the present situation .</a:t>
            </a:r>
          </a:p>
          <a:p>
            <a:pPr>
              <a:buNone/>
            </a:pPr>
            <a:r>
              <a:rPr lang="en-US" altLang="zh-CN" dirty="0" smtClean="0"/>
              <a:t>He is a failure.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我想有一座房子，面朝大海</a:t>
            </a:r>
            <a:r>
              <a:rPr lang="zh-CN" altLang="en-US" dirty="0" smtClean="0"/>
              <a:t>。</a:t>
            </a:r>
            <a:r>
              <a:rPr lang="en-US" altLang="zh-CN" dirty="0" smtClean="0"/>
              <a:t>of which</a:t>
            </a:r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句型</a:t>
            </a:r>
            <a:r>
              <a:rPr lang="en-US" altLang="zh-CN" dirty="0" smtClean="0">
                <a:solidFill>
                  <a:srgbClr val="FF0000"/>
                </a:solidFill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</a:rPr>
              <a:t>：名词性从句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/>
              <a:t>1 </a:t>
            </a:r>
            <a:r>
              <a:rPr lang="zh-CN" altLang="en-US" dirty="0" smtClean="0"/>
              <a:t>重要的是你做什么，而不是说什么。表语从句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2 </a:t>
            </a:r>
            <a:r>
              <a:rPr lang="zh-CN" altLang="en-US" dirty="0" smtClean="0"/>
              <a:t>我</a:t>
            </a:r>
            <a:r>
              <a:rPr lang="zh-CN" altLang="en-US" dirty="0" smtClean="0"/>
              <a:t>通过</a:t>
            </a:r>
            <a:r>
              <a:rPr lang="zh-CN" altLang="en-US" dirty="0" smtClean="0"/>
              <a:t>了考试这一消息是真的。同位语从句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 </a:t>
            </a:r>
            <a:r>
              <a:rPr lang="zh-CN" altLang="en-US" dirty="0" smtClean="0"/>
              <a:t>今日的中国不再是过去的中国。表语从句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</a:t>
            </a:r>
            <a:r>
              <a:rPr lang="zh-CN" altLang="en-US" dirty="0" smtClean="0"/>
              <a:t>天气预报说今天由大雾是真的。主语从句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04446"/>
            <a:ext cx="10515600" cy="577251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句型</a:t>
            </a:r>
            <a:r>
              <a:rPr lang="en-US" altLang="zh-CN" dirty="0" smtClean="0"/>
              <a:t>10 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1236</Words>
  <Application>WPS 演示</Application>
  <PresentationFormat>自定义</PresentationFormat>
  <Paragraphs>129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幻灯片 1</vt:lpstr>
      <vt:lpstr>Correct sentences:</vt:lpstr>
      <vt:lpstr>Splendid sentences：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VULCAN</dc:creator>
  <cp:lastModifiedBy>54333909@qq.com</cp:lastModifiedBy>
  <cp:revision>65</cp:revision>
  <dcterms:created xsi:type="dcterms:W3CDTF">2015-05-05T08:02:00Z</dcterms:created>
  <dcterms:modified xsi:type="dcterms:W3CDTF">2020-01-18T16:35:46Z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2052-10.1.0.7671</vt:lpwstr>
  </property>
  <property fmtid="{D5CDD505-2E9C-101B-9397-08002B2CF9AE}" pid="3" name="KSORubyTemplateID">
    <vt:lpwstr>13</vt:lpwstr>
  </property>
</Properties>
</file>