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8" r:id="rId2"/>
    <p:sldId id="349" r:id="rId3"/>
    <p:sldId id="407" r:id="rId4"/>
    <p:sldId id="408" r:id="rId5"/>
    <p:sldId id="409" r:id="rId6"/>
    <p:sldId id="410" r:id="rId7"/>
    <p:sldId id="411" r:id="rId8"/>
    <p:sldId id="444" r:id="rId9"/>
    <p:sldId id="406" r:id="rId10"/>
    <p:sldId id="412" r:id="rId11"/>
    <p:sldId id="426" r:id="rId12"/>
    <p:sldId id="413" r:id="rId13"/>
    <p:sldId id="414" r:id="rId14"/>
    <p:sldId id="415" r:id="rId15"/>
    <p:sldId id="332" r:id="rId16"/>
    <p:sldId id="427" r:id="rId17"/>
    <p:sldId id="428" r:id="rId18"/>
    <p:sldId id="439" r:id="rId19"/>
    <p:sldId id="429" r:id="rId20"/>
    <p:sldId id="445" r:id="rId21"/>
    <p:sldId id="430" r:id="rId22"/>
    <p:sldId id="431" r:id="rId23"/>
    <p:sldId id="432" r:id="rId24"/>
    <p:sldId id="433" r:id="rId25"/>
    <p:sldId id="434" r:id="rId26"/>
    <p:sldId id="446" r:id="rId27"/>
    <p:sldId id="400" r:id="rId28"/>
    <p:sldId id="440" r:id="rId29"/>
    <p:sldId id="441" r:id="rId30"/>
    <p:sldId id="442" r:id="rId31"/>
    <p:sldId id="443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E22"/>
    <a:srgbClr val="FFEDAB"/>
    <a:srgbClr val="E20000"/>
    <a:srgbClr val="FFE389"/>
    <a:srgbClr val="FC922C"/>
    <a:srgbClr val="CD242B"/>
    <a:srgbClr val="DEB203"/>
    <a:srgbClr val="5FBA0F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50" autoAdjust="0"/>
  </p:normalViewPr>
  <p:slideViewPr>
    <p:cSldViewPr>
      <p:cViewPr varScale="1">
        <p:scale>
          <a:sx n="92" d="100"/>
          <a:sy n="92" d="100"/>
        </p:scale>
        <p:origin x="1344" y="84"/>
      </p:cViewPr>
      <p:guideLst>
        <p:guide orient="horz" pos="845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2F2FF-E950-4B22-9A88-7B1E5055B9C3}" type="datetimeFigureOut">
              <a:rPr lang="zh-CN" altLang="en-US" smtClean="0"/>
              <a:t>2019-01-29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46F20-7861-4E56-87FF-6B60CC2B2F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83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98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65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329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365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61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24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28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9408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870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957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849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51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64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094345" y="2852936"/>
            <a:ext cx="1656184" cy="1656184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61392" y="5160788"/>
            <a:ext cx="2082336" cy="893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398404" y="5750834"/>
            <a:ext cx="2008312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18" y="919230"/>
            <a:ext cx="2232248" cy="64905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2901635" y="2852936"/>
            <a:ext cx="1656184" cy="1656184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4708925" y="2852936"/>
            <a:ext cx="1656184" cy="1656184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516216" y="2852936"/>
            <a:ext cx="1656184" cy="1656184"/>
          </a:xfrm>
          <a:prstGeom prst="rect">
            <a:avLst/>
          </a:prstGeom>
          <a:solidFill>
            <a:srgbClr val="5FB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427" y="3138183"/>
            <a:ext cx="796021" cy="78938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433" y="3140967"/>
            <a:ext cx="799519" cy="79285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559" y="3128787"/>
            <a:ext cx="825857" cy="80503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342" y="3167897"/>
            <a:ext cx="751520" cy="73899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129149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课堂教学流程</a:t>
            </a: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完美展示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09878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全书优质试题</a:t>
            </a: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随意编辑 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490607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独家研发</a:t>
            </a: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错题组卷系统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892903" y="394573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志鸿优化</a:t>
            </a: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永远更新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 userDrawn="1"/>
        </p:nvSpPr>
        <p:spPr>
          <a:xfrm>
            <a:off x="0" y="-27384"/>
            <a:ext cx="9143999" cy="7200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0" y="6731788"/>
            <a:ext cx="9144000" cy="126212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658382" y="1823052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latin typeface="黑体" panose="02010600030101010101" pitchFamily="2" charset="-122"/>
                <a:ea typeface="黑体" panose="02010600030101010101" pitchFamily="2" charset="-122"/>
              </a:rPr>
              <a:t>高中总复习用书课件光盘</a:t>
            </a:r>
            <a:endParaRPr lang="zh-CN" altLang="en-US" sz="40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81" y="5229200"/>
            <a:ext cx="2421511" cy="10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  <p:bldP spid="10" grpId="0" animBg="1"/>
      <p:bldP spid="11" grpId="0" animBg="1"/>
      <p:bldP spid="17" grpId="0"/>
      <p:bldP spid="18" grpId="0"/>
      <p:bldP spid="19" grpId="0"/>
      <p:bldP spid="20" grpId="0"/>
      <p:bldP spid="2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148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148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576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热点聚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782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典题试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9759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创新模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899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571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559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103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0" y="404664"/>
            <a:ext cx="2232248" cy="6490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37115" y="1351654"/>
            <a:ext cx="7020272" cy="2016224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137115" y="3440763"/>
            <a:ext cx="7020272" cy="2016224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6603" y="2750722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6739" y="3471391"/>
            <a:ext cx="1538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CONTENTS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1996950"/>
            <a:ext cx="737932" cy="72563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4086059"/>
            <a:ext cx="737932" cy="725633"/>
          </a:xfrm>
          <a:prstGeom prst="rect">
            <a:avLst/>
          </a:prstGeom>
        </p:spPr>
      </p:pic>
      <p:cxnSp>
        <p:nvCxnSpPr>
          <p:cNvPr id="26" name="直接连接符 25"/>
          <p:cNvCxnSpPr/>
          <p:nvPr userDrawn="1"/>
        </p:nvCxnSpPr>
        <p:spPr>
          <a:xfrm>
            <a:off x="6156176" y="1495670"/>
            <a:ext cx="0" cy="1728192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 userDrawn="1"/>
        </p:nvCxnSpPr>
        <p:spPr>
          <a:xfrm>
            <a:off x="6156176" y="3584779"/>
            <a:ext cx="0" cy="1728192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918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目录版式二（目录内容多时用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0" y="404664"/>
            <a:ext cx="2232248" cy="6490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37115" y="1351653"/>
            <a:ext cx="7020272" cy="4105333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6603" y="2750722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6739" y="3471391"/>
            <a:ext cx="1538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CONTENTS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3041503"/>
            <a:ext cx="737932" cy="725633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6012160" y="1604319"/>
            <a:ext cx="0" cy="360000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3158344" y="2844170"/>
            <a:ext cx="2709800" cy="109812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6156176" y="1604319"/>
            <a:ext cx="2880320" cy="35999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2pPr>
            <a:lvl3pPr marL="9144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3pPr>
            <a:lvl4pPr marL="13716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4pPr>
            <a:lvl5pPr marL="18288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39443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0" y="404664"/>
            <a:ext cx="2232248" cy="6490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1340768"/>
            <a:ext cx="6983760" cy="108012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6422770" y="1901003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 userDrawn="1"/>
        </p:nvSpPr>
        <p:spPr>
          <a:xfrm>
            <a:off x="2160240" y="2476840"/>
            <a:ext cx="6983760" cy="108012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2" name="直接连接符 51"/>
          <p:cNvCxnSpPr/>
          <p:nvPr userDrawn="1"/>
        </p:nvCxnSpPr>
        <p:spPr>
          <a:xfrm>
            <a:off x="6422770" y="3037075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 userDrawn="1"/>
        </p:nvSpPr>
        <p:spPr>
          <a:xfrm>
            <a:off x="2160240" y="3631386"/>
            <a:ext cx="6983760" cy="1080120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58"/>
          <p:cNvCxnSpPr/>
          <p:nvPr userDrawn="1"/>
        </p:nvCxnSpPr>
        <p:spPr>
          <a:xfrm>
            <a:off x="6422770" y="4191621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 userDrawn="1"/>
        </p:nvSpPr>
        <p:spPr>
          <a:xfrm>
            <a:off x="2160240" y="4785932"/>
            <a:ext cx="6983760" cy="1080120"/>
          </a:xfrm>
          <a:prstGeom prst="rect">
            <a:avLst/>
          </a:prstGeom>
          <a:solidFill>
            <a:srgbClr val="5FB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连接符 65"/>
          <p:cNvCxnSpPr/>
          <p:nvPr userDrawn="1"/>
        </p:nvCxnSpPr>
        <p:spPr>
          <a:xfrm>
            <a:off x="6422770" y="5346167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椭圆 73"/>
          <p:cNvSpPr/>
          <p:nvPr userDrawn="1"/>
        </p:nvSpPr>
        <p:spPr>
          <a:xfrm flipH="1">
            <a:off x="3004067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</a:t>
            </a:r>
          </a:p>
        </p:txBody>
      </p:sp>
      <p:sp>
        <p:nvSpPr>
          <p:cNvPr id="75" name="椭圆 74"/>
          <p:cNvSpPr/>
          <p:nvPr userDrawn="1"/>
        </p:nvSpPr>
        <p:spPr>
          <a:xfrm flipH="1">
            <a:off x="3491956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</a:p>
        </p:txBody>
      </p:sp>
      <p:sp>
        <p:nvSpPr>
          <p:cNvPr id="76" name="椭圆 75"/>
          <p:cNvSpPr/>
          <p:nvPr userDrawn="1"/>
        </p:nvSpPr>
        <p:spPr>
          <a:xfrm flipH="1">
            <a:off x="3979845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</a:t>
            </a:r>
          </a:p>
        </p:txBody>
      </p:sp>
      <p:sp>
        <p:nvSpPr>
          <p:cNvPr id="77" name="椭圆 76"/>
          <p:cNvSpPr/>
          <p:nvPr userDrawn="1"/>
        </p:nvSpPr>
        <p:spPr>
          <a:xfrm flipH="1">
            <a:off x="4467734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</a:t>
            </a:r>
            <a:endParaRPr lang="zh-CN" altLang="en-US" sz="2400" dirty="0">
              <a:solidFill>
                <a:srgbClr val="CD24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TextBox 77"/>
          <p:cNvSpPr txBox="1"/>
          <p:nvPr userDrawn="1"/>
        </p:nvSpPr>
        <p:spPr>
          <a:xfrm>
            <a:off x="4902559" y="160085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i="0" dirty="0" smtClean="0">
                <a:solidFill>
                  <a:schemeClr val="bg1"/>
                </a:solidFill>
                <a:latin typeface="+mj-ea"/>
                <a:ea typeface="+mj-ea"/>
              </a:rPr>
              <a:t>明析考向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9" name="椭圆 78"/>
          <p:cNvSpPr/>
          <p:nvPr userDrawn="1"/>
        </p:nvSpPr>
        <p:spPr>
          <a:xfrm flipH="1">
            <a:off x="3004067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</a:t>
            </a:r>
          </a:p>
        </p:txBody>
      </p:sp>
      <p:sp>
        <p:nvSpPr>
          <p:cNvPr id="80" name="椭圆 79"/>
          <p:cNvSpPr/>
          <p:nvPr userDrawn="1"/>
        </p:nvSpPr>
        <p:spPr>
          <a:xfrm flipH="1">
            <a:off x="3491956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</a:p>
        </p:txBody>
      </p:sp>
      <p:sp>
        <p:nvSpPr>
          <p:cNvPr id="81" name="椭圆 80"/>
          <p:cNvSpPr/>
          <p:nvPr userDrawn="1"/>
        </p:nvSpPr>
        <p:spPr>
          <a:xfrm flipH="1">
            <a:off x="3979845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</a:t>
            </a:r>
            <a:endParaRPr lang="zh-CN" altLang="en-US" sz="2400" dirty="0">
              <a:solidFill>
                <a:srgbClr val="E75E2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椭圆 81"/>
          <p:cNvSpPr/>
          <p:nvPr userDrawn="1"/>
        </p:nvSpPr>
        <p:spPr>
          <a:xfrm flipH="1">
            <a:off x="4467734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焦</a:t>
            </a:r>
            <a:endParaRPr lang="zh-CN" altLang="en-US" sz="2400" dirty="0">
              <a:solidFill>
                <a:srgbClr val="E75E2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4902559" y="27382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归纳</a:t>
            </a:r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拓展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4" name="椭圆 83"/>
          <p:cNvSpPr/>
          <p:nvPr userDrawn="1"/>
        </p:nvSpPr>
        <p:spPr>
          <a:xfrm flipH="1">
            <a:off x="3004067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</a:t>
            </a:r>
          </a:p>
        </p:txBody>
      </p:sp>
      <p:sp>
        <p:nvSpPr>
          <p:cNvPr id="85" name="椭圆 84"/>
          <p:cNvSpPr/>
          <p:nvPr userDrawn="1"/>
        </p:nvSpPr>
        <p:spPr>
          <a:xfrm flipH="1">
            <a:off x="3491956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</a:p>
        </p:txBody>
      </p:sp>
      <p:sp>
        <p:nvSpPr>
          <p:cNvPr id="86" name="椭圆 85"/>
          <p:cNvSpPr/>
          <p:nvPr userDrawn="1"/>
        </p:nvSpPr>
        <p:spPr>
          <a:xfrm flipH="1">
            <a:off x="3979845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</a:t>
            </a:r>
          </a:p>
        </p:txBody>
      </p:sp>
      <p:sp>
        <p:nvSpPr>
          <p:cNvPr id="87" name="椭圆 86"/>
          <p:cNvSpPr/>
          <p:nvPr userDrawn="1"/>
        </p:nvSpPr>
        <p:spPr>
          <a:xfrm flipH="1">
            <a:off x="4467734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</a:p>
        </p:txBody>
      </p:sp>
      <p:sp>
        <p:nvSpPr>
          <p:cNvPr id="88" name="TextBox 87"/>
          <p:cNvSpPr txBox="1"/>
          <p:nvPr userDrawn="1"/>
        </p:nvSpPr>
        <p:spPr>
          <a:xfrm>
            <a:off x="4902559" y="389800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评</a:t>
            </a:r>
            <a:r>
              <a:rPr lang="zh-CN" altLang="en-US" sz="2800" i="0" dirty="0" smtClean="0">
                <a:solidFill>
                  <a:schemeClr val="bg1"/>
                </a:solidFill>
                <a:latin typeface="+mj-ea"/>
                <a:ea typeface="+mj-ea"/>
              </a:rPr>
              <a:t>析指正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9" name="椭圆 88"/>
          <p:cNvSpPr/>
          <p:nvPr userDrawn="1"/>
        </p:nvSpPr>
        <p:spPr>
          <a:xfrm flipH="1">
            <a:off x="3004067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</a:t>
            </a:r>
          </a:p>
        </p:txBody>
      </p:sp>
      <p:sp>
        <p:nvSpPr>
          <p:cNvPr id="90" name="椭圆 89"/>
          <p:cNvSpPr/>
          <p:nvPr userDrawn="1"/>
        </p:nvSpPr>
        <p:spPr>
          <a:xfrm flipH="1">
            <a:off x="3491956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</a:p>
        </p:txBody>
      </p:sp>
      <p:sp>
        <p:nvSpPr>
          <p:cNvPr id="91" name="椭圆 90"/>
          <p:cNvSpPr/>
          <p:nvPr userDrawn="1"/>
        </p:nvSpPr>
        <p:spPr>
          <a:xfrm flipH="1">
            <a:off x="3979845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</a:t>
            </a:r>
          </a:p>
        </p:txBody>
      </p:sp>
      <p:sp>
        <p:nvSpPr>
          <p:cNvPr id="92" name="椭圆 91"/>
          <p:cNvSpPr/>
          <p:nvPr userDrawn="1"/>
        </p:nvSpPr>
        <p:spPr>
          <a:xfrm flipH="1">
            <a:off x="4467734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</a:t>
            </a:r>
            <a:endParaRPr lang="zh-CN" altLang="en-US" sz="2400" dirty="0">
              <a:solidFill>
                <a:srgbClr val="5FBA0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TextBox 92"/>
          <p:cNvSpPr txBox="1"/>
          <p:nvPr userDrawn="1"/>
        </p:nvSpPr>
        <p:spPr>
          <a:xfrm>
            <a:off x="4902559" y="50466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预测</a:t>
            </a:r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演练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873266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0" y="404664"/>
            <a:ext cx="2232248" cy="64905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2636912"/>
            <a:ext cx="6983760" cy="144016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ctrTitle"/>
          </p:nvPr>
        </p:nvSpPr>
        <p:spPr>
          <a:xfrm>
            <a:off x="3281752" y="2983026"/>
            <a:ext cx="5898760" cy="72563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2958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692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661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148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148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152388" y="467380"/>
            <a:ext cx="5000575" cy="44134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1" y="6738378"/>
            <a:ext cx="9157036" cy="128253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8172400" y="467380"/>
            <a:ext cx="971600" cy="441340"/>
          </a:xfrm>
          <a:prstGeom prst="rect">
            <a:avLst/>
          </a:prstGeom>
          <a:solidFill>
            <a:srgbClr val="FC9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403648" y="0"/>
            <a:ext cx="1711621" cy="90872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Part 1</a:t>
            </a:r>
            <a:endParaRPr lang="zh-CN" altLang="en-US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0" y="6727668"/>
            <a:ext cx="9144000" cy="0"/>
          </a:xfrm>
          <a:prstGeom prst="line">
            <a:avLst/>
          </a:prstGeom>
          <a:ln w="12700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-1" y="937527"/>
            <a:ext cx="9144000" cy="3600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27" y="161189"/>
            <a:ext cx="628650" cy="61912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235833" y="75617"/>
            <a:ext cx="256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800" b="1" dirty="0" smtClean="0">
                <a:solidFill>
                  <a:srgbClr val="C00000"/>
                </a:solidFill>
              </a:rPr>
              <a:t>多样句式</a:t>
            </a:r>
            <a:r>
              <a:rPr lang="en-US" altLang="zh-CN" sz="1800" b="1" dirty="0" smtClean="0">
                <a:solidFill>
                  <a:srgbClr val="C00000"/>
                </a:solidFill>
              </a:rPr>
              <a:t>,</a:t>
            </a:r>
            <a:r>
              <a:rPr lang="zh-CN" altLang="zh-CN" sz="1800" b="1" dirty="0" smtClean="0">
                <a:solidFill>
                  <a:srgbClr val="C00000"/>
                </a:solidFill>
              </a:rPr>
              <a:t>构造完美框架</a:t>
            </a:r>
            <a:endParaRPr lang="zh-CN" altLang="en-US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7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374429" y="507713"/>
            <a:ext cx="66206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4BF17FCF-D4DA-449D-A468-DDB7E43619E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77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52" r:id="rId6"/>
    <p:sldLayoutId id="2147483653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Relationship Id="rId5" Type="http://schemas.openxmlformats.org/officeDocument/2006/relationships/slide" Target="slide27.xml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55776" y="2983026"/>
            <a:ext cx="6696744" cy="725633"/>
          </a:xfrm>
        </p:spPr>
        <p:txBody>
          <a:bodyPr/>
          <a:lstStyle/>
          <a:p>
            <a:r>
              <a:rPr lang="en-US" altLang="zh-CN" dirty="0" smtClean="0"/>
              <a:t>Part1</a:t>
            </a:r>
            <a:r>
              <a:rPr lang="zh-CN" altLang="zh-CN" dirty="0"/>
              <a:t>　多样句式</a:t>
            </a:r>
            <a:r>
              <a:rPr lang="en-US" altLang="zh-CN" dirty="0"/>
              <a:t>,</a:t>
            </a:r>
            <a:r>
              <a:rPr lang="zh-CN" altLang="zh-CN" dirty="0"/>
              <a:t>构造完美框架</a:t>
            </a:r>
          </a:p>
        </p:txBody>
      </p:sp>
    </p:spTree>
    <p:extLst>
      <p:ext uri="{BB962C8B-B14F-4D97-AF65-F5344CB8AC3E}">
        <p14:creationId xmlns:p14="http://schemas.microsoft.com/office/powerpoint/2010/main" val="40961109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10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二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圆角矩形 9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72816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感官动词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see/notice/watch/hear...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do/doing/done...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听到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某物做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正在做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】听到他们唱这首歌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我情不自禁地想起了我愉快的童年。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】回到家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看到妈妈正在做晚饭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我赶紧去帮她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3354231"/>
            <a:ext cx="8128000" cy="20848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them singing the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couldn’t help thinking of my pleasant childhood.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Arriving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and seeing my mother preparing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supper,I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hurried to help her.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6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11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二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圆角矩形 9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94382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.when/while/once/unless/although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...+doing/done...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除非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虽然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】当被提供帮助的时候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人们常说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谢谢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你真好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】吃饭咀嚼食物时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你需要避免发出声响。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987309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offered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help,people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 say “Thank you” or “It’s kind of you”.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enjoying the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meal,you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 to avoid making noises while chewing food.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12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二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圆角矩形 9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351159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.having done...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已经做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】我曾在一次夏令营活动中做过志愿者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所以觉得适合这个职位。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】在完成了英语作文以后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他开始阅读当天的《中国日报》。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.by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【秒杀】只有更加努力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我们才能取得更大的进步。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560262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served as a volunteer in a summer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camping,I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feel I’m fit for the position.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 his English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composition,he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started to read 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that 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greater efforts can we make greater progress.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6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13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二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圆角矩形 9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84784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疑问词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+to do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】我写信是为了告诉你什么时间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在哪里上我们的中文课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】另外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我们应该学会如何与他人相处。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.only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do/to be done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【秒杀】上周五下午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当我赶往机场给你送行时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却发现你乘坐的飞机正在起飞。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677018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writing to tell you when and where to have our Chinese lesson.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addition,we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learn how to get along well with others.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Friday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afternoon,I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hurried to the airport to see you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off,only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find your plane was taking off.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5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14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二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圆角矩形 9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004640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.with+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宾语补足语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【秒杀】随着体育馆的建成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我们能够进行各种不同的体育活动了。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.have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difficulty/trouble (in) doing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有困难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麻烦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【秒杀】让我感到很担心的是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我很难用英语表达自己。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3249558"/>
            <a:ext cx="8128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gymnasium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built,a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wide range of sports activities can be carried out.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my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difficulty in expressing myself in English.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15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508000" y="1351159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三、规范使用复合句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名词性从句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(1)I wonder whether/if...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我想知道是否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【秒杀】不知道能否请您帮我个忙。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2)What impressed/surprised/shocked me most was that...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最使我印象深刻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惊讶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震惊的是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】最使我印象深刻的是他们从不丧失信心。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】最使我惊讶的是这些交流生竟然能把京剧唱得很好。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943427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wonder if you could do me a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impressed me most was that they never lost heart.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amazed me most was that the exchange students should perform Peking Opera so well.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5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16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567183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is+important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/necessary/strange that...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重要的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必需的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奇怪的是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【秒杀】重要的是我们应该坚守自己的梦想。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4)That/This/It is why/because...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这就是为什么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】那便是他如此喜欢这个地方的原因。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】那就是为什么我认为长江之行是一个更好的选择。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(2017·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770537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we should stick to our dreams.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why he likes the place so much.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That’s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 think the trip along the Yangtze River is a better choice.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2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17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351159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(5)The reason why...is that...……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的原因是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【秒杀】我一直很健康的原因是我每天坚持锻炼至少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个小时。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6)The chances are (that)...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很可能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【秒杀】在寄宿家庭的帮助下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我可能很快就能适应英国的风俗习惯了。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7)No one can deny the fact that...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没有人能否认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的事实。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【秒杀】没有人能否认吸烟能致癌这一事实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157212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 why I’m always healthy is that I insist on exercising at least one hour every 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chances are that I will fit in with English customs with the help of my host family.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can deny the fact that smoking leads to cancer.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7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18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548010"/>
            <a:ext cx="8128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hold(s) the belief/view that...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坚定地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持有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这样一种观点。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【秒杀】多数人坚定地持有这样一种观点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即教育能改变人的命运。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4265403"/>
            <a:ext cx="8128000" cy="45974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people hold the view that education can change one’s fate.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9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19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772816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状语从句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(1)when/while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的时候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【秒杀】当我把答案给老师看的时候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老师表扬我具有独立思考的能力。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2)on condition that...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前提下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【秒杀】我会把这本书借给你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前提是你不把它弄脏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3408218"/>
            <a:ext cx="8128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 showed my answer to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him,the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teacher praised me for my ability of independent thinking.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 this book to you on condition that you keep it clean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7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2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E75E22"/>
                </a:solidFill>
                <a:latin typeface="+mj-ea"/>
                <a:ea typeface="+mj-ea"/>
              </a:rPr>
              <a:t>一</a:t>
            </a:r>
            <a:endParaRPr lang="zh-CN" altLang="en-US" sz="1400" dirty="0">
              <a:solidFill>
                <a:srgbClr val="E75E22"/>
              </a:solidFill>
              <a:latin typeface="+mj-ea"/>
              <a:ea typeface="+mj-ea"/>
            </a:endParaRPr>
          </a:p>
        </p:txBody>
      </p:sp>
      <p:sp>
        <p:nvSpPr>
          <p:cNvPr id="4" name="圆角矩形 3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圆角矩形 5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74393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一、正确使用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种基本句型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句式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谓语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不及物动词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此句式常用来表示主语的动作或状态。其特点是句子的谓语动词能表达完整的意思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这类动词被称为不及物动词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后面可以接副词、介词短语、状语从句等。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Mid-Autumn Day falls on the fifteenth day of the eighth lunar month.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中秋节是在阴历第八个月的第十五天。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【秒杀】我现在写信告诉你一些有关的详情。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08000" y="5590520"/>
            <a:ext cx="8128000" cy="4985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writing to inform you of some relevant details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6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20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420888"/>
            <a:ext cx="8128000" cy="13111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3)each/every time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【秒杀】每次想起那伤感的往事时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我就觉得非常对不起我的母亲。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3696979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I think about the sad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feel very sorry for my mother.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7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21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351159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(4)the first time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第一次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【秒杀】第一次看见你时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我就意识到好像以前在哪里见过你。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5)as soon as/the moment/the instant/immediately/directly/instantly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【秒杀】她想让你一到家就给她回电话。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6)as/so long as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只要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【秒杀】只要我们紧密团结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就能克服这些困难。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163300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time I saw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realized I seemed to have met you somewhere before.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 you to call her back as soon as you reach home.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surely overcome these difficulties as long as we are closely united.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3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22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700808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(7)providing/provided/suppose/supposing (that)...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【秒杀】假如没有干净的水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我们喝什么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8)before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还没来得及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……;……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】我还没来得及说一句话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他就冲出了房间。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】过了很长时间我才再一次睡着。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930255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Supposing that there is no clean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water,what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shall we drink?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rushed out of the room before I could say a word.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 long time before I fell asleep again.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7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23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484784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(9)(ever) since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】格林先生自从三年前到中国以来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就一直在那所学校教书。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】自从你来到我们学校已经两周了。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(2016·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天津卷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10)as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【秒杀】除夕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我们一边聊天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一边包饺子。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677747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Green has taught in that school since he came to China three years ago.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two weeks since you came to our school.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Year’s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Eve,we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dumplings as we talk.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7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24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556792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定语从句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(1)As you can see in...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正如你在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中看到的那样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【秒杀】正如你在图画中所看到的那样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外面刮风下雨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而温室里的花却长势良好。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put(s) it...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正如某人所说的那样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【秒杀】正如我们教练常说的那样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只要我们坚持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一切皆有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可能。</a:t>
            </a: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3176880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you can see in the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drawing,it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windy and rainy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outside,and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yet the flower in the greenhouse is at its best.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coach often puts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it,everything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possible if we stick to it.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25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772816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(3)As we all know.../As is known to all...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众所周知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【秒杀】众所周知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学习英语没有捷径。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4)which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引导非限制性定语从句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【秒杀】首先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根据我们的传统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你应该早到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你就能帮助东道主家庭准备饭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这既有意义又有趣。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579532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 all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know,there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 short cuts to learning English.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with,according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our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tradition,you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supposed to arrive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early,so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you can help the host family prepare the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dinner,which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meaningful and interesting.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26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三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420888"/>
            <a:ext cx="8128000" cy="13111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5)one of the+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最高级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复数名词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定语从句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中的一个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【秒杀】我建议你申请上北京大学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这是曾经培育出无数杰出人才的中国最好的大学之一。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3732016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suggest you apply for Peking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University,one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best universities in China that have cultivated countless brilliant talents.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6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27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四</a:t>
            </a:r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508000" y="1351159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四、高调使用特殊句式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强调句型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(1)It is/was+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被强调部分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+that+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其他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】有价值的不是故事本身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而是故事所反映的内容。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】从以上所述可知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正是激烈的竞争和缺乏交流才产生了这种现象。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2)It is/was not until...that...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【秒杀】直到八点钟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他才意识到自己一整天都在上网。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948428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the story itself but what is reflected in the story that counts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has been mentioned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above,it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fierce competition and lack of communication that give rise to the phenomenon.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not until 8 o’clock that he realized he had spent the whole day on the Internet.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4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28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四</a:t>
            </a: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988840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谓语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特殊疑问词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+it is/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was+that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其他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】我想知道到底是什么让你如此高兴。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】他不知道到底是谁给了他那么多钱。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强调谓语时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借助于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“do/does/did+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动词原形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【秒杀】我们以小组为学习单位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而且大家确实非常开心。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800016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wonder what it is that makes you so happy.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know who it was that gave him so much money.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as a group and all of us do enjoy ourselves.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0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29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四</a:t>
            </a: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351159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倒装句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(1)Only+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状语从句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部分倒装　只有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【秒杀】只有当我们更多地为别人考虑的时候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我们才能创造一个和谐的环境。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2)not only...but also...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【秒杀】正如我们都希望的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这不仅有意义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也会很有趣。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3)not until...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【秒杀】直到失去了健康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我们才明白它的价值。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953818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when we think more for others can we create a harmonious environment.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all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expect,not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only will it be meaningful but also interesting.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we lose our health do we realize its value.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0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3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E75E22"/>
                </a:solidFill>
                <a:latin typeface="+mj-ea"/>
                <a:ea typeface="+mj-ea"/>
              </a:rPr>
              <a:t>一</a:t>
            </a:r>
            <a:endParaRPr lang="zh-CN" altLang="en-US" sz="1400" dirty="0">
              <a:solidFill>
                <a:srgbClr val="E75E22"/>
              </a:solidFill>
              <a:latin typeface="+mj-ea"/>
              <a:ea typeface="+mj-ea"/>
            </a:endParaRPr>
          </a:p>
        </p:txBody>
      </p:sp>
      <p:sp>
        <p:nvSpPr>
          <p:cNvPr id="4" name="圆角矩形 3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圆角矩形 5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114868"/>
            <a:ext cx="8128000" cy="28822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句式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谓语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宾语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此句式的句型特点为谓语动词均为及物动词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是主语发出的动作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但是不能表达完整的意思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其后必须接一个宾语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宾语可以是名词、代词、动词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形式或不定式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即动作的承受者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才能表达完整的意思。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of us respect our English teacher very much.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我们都非常尊敬我们的英语老师。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30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四</a:t>
            </a: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351159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(4)as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尽管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【秒杀】尽管我很累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但从来没有这样开心过。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5)so+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+that...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以至于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【秒杀】我是那样的兴奋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以至于我迫不及待地试骑一下我的新自行车。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6)Hardly...when.../No sooner...than...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【秒杀】让我们扫兴的是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我们一到农场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天就开始下起雨来。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174420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 out as I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never felt so happy.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excited was I that I couldn’t wait to try my hand at riding my new bicycle.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our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disappointment,hardly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we got to the farm when it began to rain.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r>
              <a:rPr lang="en-US" altLang="zh-CN" smtClean="0"/>
              <a:t>-</a:t>
            </a:r>
            <a:fld id="{4BF17FCF-D4DA-449D-A468-DDB7E43619E6}" type="slidenum">
              <a:rPr lang="zh-CN" altLang="en-US" smtClean="0"/>
              <a:pPr algn="ctr"/>
              <a:t>31</a:t>
            </a:fld>
            <a:r>
              <a:rPr lang="en-US" altLang="zh-CN" smtClean="0"/>
              <a:t>-</a:t>
            </a:r>
            <a:endParaRPr lang="zh-CN" altLang="en-US" dirty="0"/>
          </a:p>
        </p:txBody>
      </p:sp>
      <p:sp>
        <p:nvSpPr>
          <p:cNvPr id="6" name="圆角矩形 5">
            <a:hlinkClick r:id="rId2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四</a:t>
            </a: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351159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(7)Were/Should/Had sb...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如果某人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】如果我是你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我就不会那样做。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】要是你工作努力的话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你早就完成了。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8)Up/Down/In/Out/Now/Then/Next...+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全部倒装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【秒杀】下一步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到了我要求他们亲自尝试的时候了。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9)In front of/At the foot of...+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全部倒装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【秒杀】一座古老的寺庙屹立在山脚下。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2172121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I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you,I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wouldn’t do that.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worked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hard,you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have finished it early.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the moment when I asked them to have a try themselves.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foot of the mountain stands an old temple.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6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4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E75E22"/>
                </a:solidFill>
                <a:latin typeface="+mj-ea"/>
                <a:ea typeface="+mj-ea"/>
              </a:rPr>
              <a:t>一</a:t>
            </a:r>
            <a:endParaRPr lang="zh-CN" altLang="en-US" sz="1400" dirty="0">
              <a:solidFill>
                <a:srgbClr val="E75E22"/>
              </a:solidFill>
              <a:latin typeface="+mj-ea"/>
              <a:ea typeface="+mj-ea"/>
            </a:endParaRPr>
          </a:p>
        </p:txBody>
      </p:sp>
      <p:sp>
        <p:nvSpPr>
          <p:cNvPr id="4" name="圆角矩形 3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圆角矩形 5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505566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】在你上一封信中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你问我有关到中国朋友家做客的事情。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】你最好带些礼物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一本书或一个中国结。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】人们在节日或婚礼期间经常用剪纸美化他们的家。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(2017·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08000" y="2307316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your last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letter,you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asked me about being a guest to a Chinese friend’s home.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bring some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gifts,like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book or a Chinese knot.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beautify their homes with paper-cutting during festivals and weddings.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5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E75E22"/>
                </a:solidFill>
                <a:latin typeface="+mj-ea"/>
                <a:ea typeface="+mj-ea"/>
              </a:rPr>
              <a:t>一</a:t>
            </a:r>
            <a:endParaRPr lang="zh-CN" altLang="en-US" sz="1400" dirty="0">
              <a:solidFill>
                <a:srgbClr val="E75E22"/>
              </a:solidFill>
              <a:latin typeface="+mj-ea"/>
              <a:ea typeface="+mj-ea"/>
            </a:endParaRPr>
          </a:p>
        </p:txBody>
      </p:sp>
      <p:sp>
        <p:nvSpPr>
          <p:cNvPr id="4" name="圆角矩形 3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圆角矩形 5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509287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句式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系动词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表语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此句式就是我们常提到的主系表结构。该句式侧重说明主语是什么或怎么样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其中谓语动词需用系动词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表语多是形容词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也可以是名词、介词短语、不定式或动词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becoming more and more interested in reading.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学生们对阅读越来越感兴趣了。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】希望这些建议对你有帮助。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】我很高兴了解到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你对唐诗感兴趣。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(2017·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08000" y="4303895"/>
            <a:ext cx="8128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Hopefully,these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suggestions would be helpful for you.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delighted to know you are interested in Tang poems.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5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6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E75E22"/>
                </a:solidFill>
                <a:latin typeface="+mj-ea"/>
                <a:ea typeface="+mj-ea"/>
              </a:rPr>
              <a:t>一</a:t>
            </a:r>
            <a:endParaRPr lang="zh-CN" altLang="en-US" sz="1400" dirty="0">
              <a:solidFill>
                <a:srgbClr val="E75E22"/>
              </a:solidFill>
              <a:latin typeface="+mj-ea"/>
              <a:ea typeface="+mj-ea"/>
            </a:endParaRPr>
          </a:p>
        </p:txBody>
      </p:sp>
      <p:sp>
        <p:nvSpPr>
          <p:cNvPr id="4" name="圆角矩形 3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圆角矩形 5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51159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句式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谓语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间接宾语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直接宾语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此句式中的谓语动词必须接两个宾语才能表达完整的意思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其中一个是表示人的间接宾语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另一个是表示物的直接宾语。一般情况下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间接宾语在前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直接宾语在后。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I’ve decided to buy my mother a worthy gift.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我决定给我妈妈买一件配得上她的礼物。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】对于茶文化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我给了他们一个生动、富有知识性的介绍。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】我希望这个更改不会给你造成太多麻烦。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(2016·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08000" y="4529902"/>
            <a:ext cx="8128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gave them a vivid and informative introduction of tea culture.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 the change will not cause you too much trouble.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2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7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E75E22"/>
                </a:solidFill>
                <a:latin typeface="+mj-ea"/>
                <a:ea typeface="+mj-ea"/>
              </a:rPr>
              <a:t>一</a:t>
            </a:r>
            <a:endParaRPr lang="zh-CN" altLang="en-US" sz="1400" dirty="0">
              <a:solidFill>
                <a:srgbClr val="E75E22"/>
              </a:solidFill>
              <a:latin typeface="+mj-ea"/>
              <a:ea typeface="+mj-ea"/>
            </a:endParaRPr>
          </a:p>
        </p:txBody>
      </p:sp>
      <p:sp>
        <p:nvSpPr>
          <p:cNvPr id="4" name="圆角矩形 3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圆角矩形 5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291038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句式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谓语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宾语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宾语补足语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此句式中的动词虽然是及物动词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但只接一个宾语还不能表达完整的意思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必须再加上一个成分来对宾语进行补充说明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这样才能使意思完整。宾语补足语直接跟在宾语后面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补充说明宾语的情况。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consider it possible to work out the problem in another way.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我认为有可能用另一种方法解决这道题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81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8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圆角矩形 2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rgbClr val="E75E22"/>
                </a:solidFill>
                <a:latin typeface="+mj-ea"/>
                <a:ea typeface="+mj-ea"/>
              </a:rPr>
              <a:t>一</a:t>
            </a:r>
            <a:endParaRPr lang="zh-CN" altLang="en-US" sz="1400" dirty="0">
              <a:solidFill>
                <a:srgbClr val="E75E22"/>
              </a:solidFill>
              <a:latin typeface="+mj-ea"/>
              <a:ea typeface="+mj-ea"/>
            </a:endParaRPr>
          </a:p>
        </p:txBody>
      </p:sp>
      <p:sp>
        <p:nvSpPr>
          <p:cNvPr id="4" name="圆角矩形 3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二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圆角矩形 5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16832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】我诚心地邀请你参观我们学校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参加我们都喜欢的体育运动。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】我以前做志愿者的经历可能有助于我解决在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接待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过程中潜在的问题。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浙江卷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08000" y="2736318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sincerely invite you to visit our school and join in the sports we all like.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previous experience as a volunteer may help me settle the potential problems in the process.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7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  <a:pPr algn="ctr"/>
              <a:t>9</a:t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7" name="圆角矩形 6">
            <a:hlinkClick r:id="rId3" action="ppaction://hlinksldjump"/>
          </p:cNvPr>
          <p:cNvSpPr/>
          <p:nvPr/>
        </p:nvSpPr>
        <p:spPr>
          <a:xfrm>
            <a:off x="391342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一</a:t>
            </a:r>
          </a:p>
        </p:txBody>
      </p:sp>
      <p:sp>
        <p:nvSpPr>
          <p:cNvPr id="8" name="圆角矩形 7">
            <a:hlinkClick r:id="rId4" action="ppaction://hlinksldjump"/>
          </p:cNvPr>
          <p:cNvSpPr/>
          <p:nvPr/>
        </p:nvSpPr>
        <p:spPr>
          <a:xfrm>
            <a:off x="1442998" y="1052512"/>
            <a:ext cx="1020417" cy="288255"/>
          </a:xfrm>
          <a:prstGeom prst="roundRect">
            <a:avLst/>
          </a:prstGeom>
          <a:solidFill>
            <a:srgbClr val="FFE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rgbClr val="E75E22"/>
                </a:solidFill>
                <a:latin typeface="+mj-ea"/>
                <a:ea typeface="+mj-ea"/>
              </a:rPr>
              <a:t>二</a:t>
            </a:r>
          </a:p>
        </p:txBody>
      </p:sp>
      <p:sp>
        <p:nvSpPr>
          <p:cNvPr id="9" name="圆角矩形 8">
            <a:hlinkClick r:id="rId5" action="ppaction://hlinksldjump"/>
          </p:cNvPr>
          <p:cNvSpPr/>
          <p:nvPr/>
        </p:nvSpPr>
        <p:spPr>
          <a:xfrm>
            <a:off x="2494654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三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圆角矩形 9">
            <a:hlinkClick r:id="rId6" action="ppaction://hlinksldjump"/>
          </p:cNvPr>
          <p:cNvSpPr/>
          <p:nvPr/>
        </p:nvSpPr>
        <p:spPr>
          <a:xfrm>
            <a:off x="3546310" y="1052512"/>
            <a:ext cx="1020417" cy="2882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</a:rPr>
              <a:t>四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508000" y="1495175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二、灵活使用非谓语动词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使役动词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let/make/have/get/keep/leave...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do/doing/done...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正在做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】如果你还有问题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请尽管让我了解。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】你不该留下你的同桌一个人打扫教室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而你却回家了。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秒杀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】我们不能让这样一件重要的事半途而废。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3492621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have further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questions,please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feel free to let me know.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shouldn’t have gone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home,leaving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deskmate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cleaning the classroom.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can’t leave such an important matter unfinished.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0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2014高优二轮模板">
  <a:themeElements>
    <a:clrScheme name="自定义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0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2014高优二轮模板</Template>
  <TotalTime>363</TotalTime>
  <Words>3422</Words>
  <Application>Microsoft Office PowerPoint</Application>
  <PresentationFormat>全屏显示(4:3)</PresentationFormat>
  <Paragraphs>512</Paragraphs>
  <Slides>31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2014高优二轮模板</vt:lpstr>
      <vt:lpstr>Part1　多样句式,构造完美框架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专题一　语言文字运用</dc:title>
  <dc:creator>USER</dc:creator>
  <cp:lastModifiedBy>SkyUser</cp:lastModifiedBy>
  <cp:revision>146</cp:revision>
  <dcterms:created xsi:type="dcterms:W3CDTF">2014-12-26T02:01:49Z</dcterms:created>
  <dcterms:modified xsi:type="dcterms:W3CDTF">2019-01-29T02:34:17Z</dcterms:modified>
</cp:coreProperties>
</file>