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88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8" r:id="rId13"/>
    <p:sldId id="339" r:id="rId14"/>
    <p:sldId id="334" r:id="rId15"/>
    <p:sldId id="335" r:id="rId16"/>
    <p:sldId id="336" r:id="rId17"/>
    <p:sldId id="337" r:id="rId18"/>
    <p:sldId id="290" r:id="rId19"/>
    <p:sldId id="267" r:id="rId20"/>
    <p:sldId id="310" r:id="rId21"/>
    <p:sldId id="311" r:id="rId22"/>
    <p:sldId id="309" r:id="rId23"/>
    <p:sldId id="259" r:id="rId24"/>
    <p:sldId id="257" r:id="rId25"/>
    <p:sldId id="25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F61"/>
    <a:srgbClr val="63A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6"/>
      </p:cViewPr>
      <p:guideLst>
        <p:guide orient="horz" pos="2124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0" t="54621" r="35404" b="286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9438" y="0"/>
            <a:ext cx="12201438" cy="6858000"/>
          </a:xfrm>
          <a:prstGeom prst="rect">
            <a:avLst/>
          </a:prstGeom>
          <a:solidFill>
            <a:srgbClr val="2A4F6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20075" y="2246056"/>
            <a:ext cx="7202744" cy="7202744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22000"/>
          <a:stretch>
            <a:fillRect/>
          </a:stretch>
        </p:blipFill>
        <p:spPr>
          <a:xfrm>
            <a:off x="4381500" y="2430153"/>
            <a:ext cx="8100271" cy="46373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0" t="54621" r="35404" b="2860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336886" cy="6858000"/>
          </a:xfrm>
          <a:prstGeom prst="rect">
            <a:avLst/>
          </a:prstGeom>
          <a:solidFill>
            <a:srgbClr val="2A4F61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7619939" y="1645920"/>
            <a:ext cx="7802880" cy="7802880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22000"/>
          <a:stretch>
            <a:fillRect/>
          </a:stretch>
        </p:blipFill>
        <p:spPr>
          <a:xfrm>
            <a:off x="2256444" y="1858063"/>
            <a:ext cx="9104088" cy="5212080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10211212" y="514422"/>
            <a:ext cx="1642041" cy="1642041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9284677" y="476943"/>
            <a:ext cx="679428" cy="679428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38450" y="120713"/>
            <a:ext cx="11923411" cy="2633033"/>
            <a:chOff x="2091160" y="1602082"/>
            <a:chExt cx="7153154" cy="1556612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091160" y="1611501"/>
              <a:ext cx="7153154" cy="0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094440" y="1602082"/>
              <a:ext cx="0" cy="912471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9244314" y="1602082"/>
              <a:ext cx="0" cy="1556612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 userDrawn="1"/>
        </p:nvGrpSpPr>
        <p:grpSpPr>
          <a:xfrm flipH="1" flipV="1">
            <a:off x="138448" y="3264059"/>
            <a:ext cx="11923412" cy="3457294"/>
            <a:chOff x="2091160" y="1602082"/>
            <a:chExt cx="7153154" cy="1556612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091160" y="1614741"/>
              <a:ext cx="7153154" cy="0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094440" y="1602082"/>
              <a:ext cx="0" cy="912471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9244314" y="1602082"/>
              <a:ext cx="0" cy="1556612"/>
            </a:xfrm>
            <a:prstGeom prst="line">
              <a:avLst/>
            </a:prstGeom>
            <a:ln w="57150">
              <a:solidFill>
                <a:srgbClr val="63A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直角三角形 13"/>
          <p:cNvSpPr/>
          <p:nvPr userDrawn="1"/>
        </p:nvSpPr>
        <p:spPr>
          <a:xfrm>
            <a:off x="0" y="5717894"/>
            <a:ext cx="1759352" cy="1140105"/>
          </a:xfrm>
          <a:prstGeom prst="rtTriangle">
            <a:avLst/>
          </a:prstGeom>
          <a:solidFill>
            <a:srgbClr val="2A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 userDrawn="1"/>
        </p:nvSpPr>
        <p:spPr>
          <a:xfrm flipH="1" flipV="1">
            <a:off x="10432648" y="0"/>
            <a:ext cx="1759352" cy="1140106"/>
          </a:xfrm>
          <a:prstGeom prst="rtTriangle">
            <a:avLst/>
          </a:prstGeom>
          <a:solidFill>
            <a:srgbClr val="2A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22000"/>
          <a:stretch>
            <a:fillRect/>
          </a:stretch>
        </p:blipFill>
        <p:spPr>
          <a:xfrm>
            <a:off x="10432648" y="5767668"/>
            <a:ext cx="1529777" cy="8757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9202-20DF-403A-A2C6-F2FAA16DF4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CEFFF-220E-477E-A0F6-67254E8DAF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24.xml"/><Relationship Id="rId4" Type="http://schemas.openxmlformats.org/officeDocument/2006/relationships/tags" Target="../tags/tag4.xml"/><Relationship Id="rId39" Type="http://schemas.openxmlformats.org/officeDocument/2006/relationships/tags" Target="../tags/tag23.xml"/><Relationship Id="rId38" Type="http://schemas.openxmlformats.org/officeDocument/2006/relationships/tags" Target="../tags/tag22.xml"/><Relationship Id="rId37" Type="http://schemas.openxmlformats.org/officeDocument/2006/relationships/tags" Target="../tags/tag21.xml"/><Relationship Id="rId36" Type="http://schemas.openxmlformats.org/officeDocument/2006/relationships/tags" Target="../tags/tag20.xml"/><Relationship Id="rId35" Type="http://schemas.openxmlformats.org/officeDocument/2006/relationships/tags" Target="../tags/tag19.xml"/><Relationship Id="rId34" Type="http://schemas.openxmlformats.org/officeDocument/2006/relationships/tags" Target="../tags/tag18.xml"/><Relationship Id="rId33" Type="http://schemas.openxmlformats.org/officeDocument/2006/relationships/tags" Target="../tags/tag17.xml"/><Relationship Id="rId32" Type="http://schemas.openxmlformats.org/officeDocument/2006/relationships/image" Target="../media/image8.svg"/><Relationship Id="rId31" Type="http://schemas.openxmlformats.org/officeDocument/2006/relationships/image" Target="../media/image17.png"/><Relationship Id="rId30" Type="http://schemas.openxmlformats.org/officeDocument/2006/relationships/tags" Target="../tags/tag16.xml"/><Relationship Id="rId3" Type="http://schemas.openxmlformats.org/officeDocument/2006/relationships/tags" Target="../tags/tag3.xml"/><Relationship Id="rId29" Type="http://schemas.openxmlformats.org/officeDocument/2006/relationships/image" Target="../media/image7.svg"/><Relationship Id="rId28" Type="http://schemas.openxmlformats.org/officeDocument/2006/relationships/image" Target="../media/image16.png"/><Relationship Id="rId27" Type="http://schemas.openxmlformats.org/officeDocument/2006/relationships/tags" Target="../tags/tag15.xml"/><Relationship Id="rId26" Type="http://schemas.openxmlformats.org/officeDocument/2006/relationships/image" Target="../media/image6.svg"/><Relationship Id="rId25" Type="http://schemas.openxmlformats.org/officeDocument/2006/relationships/image" Target="../media/image15.png"/><Relationship Id="rId24" Type="http://schemas.openxmlformats.org/officeDocument/2006/relationships/tags" Target="../tags/tag14.xml"/><Relationship Id="rId23" Type="http://schemas.openxmlformats.org/officeDocument/2006/relationships/image" Target="../media/image5.svg"/><Relationship Id="rId22" Type="http://schemas.openxmlformats.org/officeDocument/2006/relationships/image" Target="../media/image14.png"/><Relationship Id="rId21" Type="http://schemas.openxmlformats.org/officeDocument/2006/relationships/tags" Target="../tags/tag13.xml"/><Relationship Id="rId20" Type="http://schemas.openxmlformats.org/officeDocument/2006/relationships/image" Target="../media/image4.svg"/><Relationship Id="rId2" Type="http://schemas.openxmlformats.org/officeDocument/2006/relationships/tags" Target="../tags/tag2.xml"/><Relationship Id="rId19" Type="http://schemas.openxmlformats.org/officeDocument/2006/relationships/image" Target="../media/image13.png"/><Relationship Id="rId18" Type="http://schemas.openxmlformats.org/officeDocument/2006/relationships/tags" Target="../tags/tag12.xml"/><Relationship Id="rId17" Type="http://schemas.openxmlformats.org/officeDocument/2006/relationships/image" Target="../media/image3.svg"/><Relationship Id="rId16" Type="http://schemas.openxmlformats.org/officeDocument/2006/relationships/image" Target="../media/image12.png"/><Relationship Id="rId15" Type="http://schemas.openxmlformats.org/officeDocument/2006/relationships/tags" Target="../tags/tag11.xml"/><Relationship Id="rId14" Type="http://schemas.openxmlformats.org/officeDocument/2006/relationships/image" Target="../media/image2.svg"/><Relationship Id="rId13" Type="http://schemas.openxmlformats.org/officeDocument/2006/relationships/image" Target="../media/image11.png"/><Relationship Id="rId12" Type="http://schemas.openxmlformats.org/officeDocument/2006/relationships/tags" Target="../tags/tag10.xml"/><Relationship Id="rId11" Type="http://schemas.openxmlformats.org/officeDocument/2006/relationships/image" Target="../media/image1.svg"/><Relationship Id="rId10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12.png"/><Relationship Id="rId7" Type="http://schemas.openxmlformats.org/officeDocument/2006/relationships/tags" Target="../tags/tag27.xml"/><Relationship Id="rId6" Type="http://schemas.openxmlformats.org/officeDocument/2006/relationships/image" Target="../media/image2.svg"/><Relationship Id="rId5" Type="http://schemas.openxmlformats.org/officeDocument/2006/relationships/image" Target="../media/image11.png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48.xml"/><Relationship Id="rId4" Type="http://schemas.openxmlformats.org/officeDocument/2006/relationships/tags" Target="../tags/tag26.xml"/><Relationship Id="rId39" Type="http://schemas.openxmlformats.org/officeDocument/2006/relationships/tags" Target="../tags/tag47.xml"/><Relationship Id="rId38" Type="http://schemas.openxmlformats.org/officeDocument/2006/relationships/tags" Target="../tags/tag46.xml"/><Relationship Id="rId37" Type="http://schemas.openxmlformats.org/officeDocument/2006/relationships/tags" Target="../tags/tag45.xml"/><Relationship Id="rId36" Type="http://schemas.openxmlformats.org/officeDocument/2006/relationships/tags" Target="../tags/tag44.xml"/><Relationship Id="rId35" Type="http://schemas.openxmlformats.org/officeDocument/2006/relationships/tags" Target="../tags/tag43.xml"/><Relationship Id="rId34" Type="http://schemas.openxmlformats.org/officeDocument/2006/relationships/tags" Target="../tags/tag42.xml"/><Relationship Id="rId33" Type="http://schemas.openxmlformats.org/officeDocument/2006/relationships/tags" Target="../tags/tag41.xml"/><Relationship Id="rId32" Type="http://schemas.openxmlformats.org/officeDocument/2006/relationships/tags" Target="../tags/tag40.xml"/><Relationship Id="rId31" Type="http://schemas.openxmlformats.org/officeDocument/2006/relationships/tags" Target="../tags/tag39.xml"/><Relationship Id="rId30" Type="http://schemas.openxmlformats.org/officeDocument/2006/relationships/tags" Target="../tags/tag38.xml"/><Relationship Id="rId3" Type="http://schemas.openxmlformats.org/officeDocument/2006/relationships/image" Target="../media/image1.svg"/><Relationship Id="rId29" Type="http://schemas.openxmlformats.org/officeDocument/2006/relationships/tags" Target="../tags/tag37.xml"/><Relationship Id="rId28" Type="http://schemas.openxmlformats.org/officeDocument/2006/relationships/tags" Target="../tags/tag36.xml"/><Relationship Id="rId27" Type="http://schemas.openxmlformats.org/officeDocument/2006/relationships/tags" Target="../tags/tag35.xml"/><Relationship Id="rId26" Type="http://schemas.openxmlformats.org/officeDocument/2006/relationships/tags" Target="../tags/tag34.xml"/><Relationship Id="rId25" Type="http://schemas.openxmlformats.org/officeDocument/2006/relationships/tags" Target="../tags/tag33.xml"/><Relationship Id="rId24" Type="http://schemas.openxmlformats.org/officeDocument/2006/relationships/image" Target="../media/image8.svg"/><Relationship Id="rId23" Type="http://schemas.openxmlformats.org/officeDocument/2006/relationships/image" Target="../media/image17.png"/><Relationship Id="rId22" Type="http://schemas.openxmlformats.org/officeDocument/2006/relationships/tags" Target="../tags/tag32.xml"/><Relationship Id="rId21" Type="http://schemas.openxmlformats.org/officeDocument/2006/relationships/image" Target="../media/image7.svg"/><Relationship Id="rId20" Type="http://schemas.openxmlformats.org/officeDocument/2006/relationships/image" Target="../media/image16.png"/><Relationship Id="rId2" Type="http://schemas.openxmlformats.org/officeDocument/2006/relationships/image" Target="../media/image10.png"/><Relationship Id="rId19" Type="http://schemas.openxmlformats.org/officeDocument/2006/relationships/tags" Target="../tags/tag31.xml"/><Relationship Id="rId18" Type="http://schemas.openxmlformats.org/officeDocument/2006/relationships/image" Target="../media/image6.svg"/><Relationship Id="rId17" Type="http://schemas.openxmlformats.org/officeDocument/2006/relationships/image" Target="../media/image15.png"/><Relationship Id="rId16" Type="http://schemas.openxmlformats.org/officeDocument/2006/relationships/tags" Target="../tags/tag30.xml"/><Relationship Id="rId15" Type="http://schemas.openxmlformats.org/officeDocument/2006/relationships/image" Target="../media/image5.svg"/><Relationship Id="rId14" Type="http://schemas.openxmlformats.org/officeDocument/2006/relationships/image" Target="../media/image14.png"/><Relationship Id="rId13" Type="http://schemas.openxmlformats.org/officeDocument/2006/relationships/tags" Target="../tags/tag29.xml"/><Relationship Id="rId12" Type="http://schemas.openxmlformats.org/officeDocument/2006/relationships/image" Target="../media/image4.svg"/><Relationship Id="rId11" Type="http://schemas.openxmlformats.org/officeDocument/2006/relationships/image" Target="../media/image13.png"/><Relationship Id="rId10" Type="http://schemas.openxmlformats.org/officeDocument/2006/relationships/tags" Target="../tags/tag28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28361"/>
            <a:ext cx="12192000" cy="1202635"/>
          </a:xfrm>
          <a:prstGeom prst="rect">
            <a:avLst/>
          </a:prstGeom>
          <a:solidFill>
            <a:srgbClr val="2B8CA1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0063" y="477460"/>
            <a:ext cx="1002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高中学科教师新课程培训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化学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140" y="1743258"/>
            <a:ext cx="95181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课题：必修一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第一章 物质及其变化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: 圆角 9"/>
          <p:cNvSpPr/>
          <p:nvPr/>
        </p:nvSpPr>
        <p:spPr>
          <a:xfrm>
            <a:off x="2592927" y="3216738"/>
            <a:ext cx="3576741" cy="625424"/>
          </a:xfrm>
          <a:prstGeom prst="roundRect">
            <a:avLst>
              <a:gd name="adj" fmla="val 50000"/>
            </a:avLst>
          </a:prstGeom>
          <a:solidFill>
            <a:srgbClr val="2B8CA1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主讲人：陈文英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划分板块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666875"/>
            <a:ext cx="4942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、通过学生活动，培养学科素养。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075" y="2301875"/>
            <a:ext cx="7115175" cy="370903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如：胶体的性质讨论中，建立粒子尺度与宏观性质的关系。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环节一   浊液和溶液的比较，指出外观差异。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环节二   提出假设：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分散系的性质与分散质颗粒大小有关。查阅资料，溶液、胶体、浊液分散质粒子直径大小不同。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环节三   实验验证假设（胶体的制备、性质）。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666875"/>
            <a:ext cx="4942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、通过学生活动，培养学科素养。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075" y="2301875"/>
            <a:ext cx="7115175" cy="422592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如：电离概念建立过程中培养证据推理与模型认知。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环节一   导电性实验：测试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NaCl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固体、纯水、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NaCl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溶液的导电性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提出问题：在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NaCl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水溶液的导电过程中究竟发生了什么？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环节二   分组讨论，各抒己见，用语言文字或图画描述想象的微观过程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环节三   分享。         环节四   达成共识。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838325"/>
            <a:ext cx="8600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紧密联系生产和生活实际，创设丰富多彩的真实问题情境。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25" y="2809875"/>
            <a:ext cx="8105775" cy="215836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如：第一节物质分类及变化中，分类标准的建立可以例举自家或书店的书籍码放情况并拍成照片，课堂上随机选取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名学生分别展示自己的照片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。说明自家或书店这样码放的依据、目的各是什么。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838325"/>
            <a:ext cx="8600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紧密联系生产和生活实际，创设丰富多彩的真实问题情境。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25" y="2809875"/>
            <a:ext cx="8105775" cy="215836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如：学完离子反应之后，请同学们设计实验方案，除去饮用水中过多的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</a:t>
            </a:r>
            <a:r>
              <a:rPr lang="en-US" altLang="zh-CN" sz="2400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Mg</a:t>
            </a:r>
            <a:r>
              <a:rPr lang="en-US" altLang="zh-CN" sz="2400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2+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2400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2-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水体中含量过高的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Ca</a:t>
            </a:r>
            <a:r>
              <a:rPr lang="en-US" altLang="zh-CN" sz="2400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400" b="1" baseline="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2+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既会造成锅炉结垢、也会降低洗涤衣物时肥皂的使用效率。</a:t>
            </a:r>
            <a:endParaRPr lang="zh-CN" altLang="en-US" sz="2400" b="1" baseline="30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838325"/>
            <a:ext cx="5857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、提出合理问题和任务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，驱动学习活动。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25" y="2676525"/>
            <a:ext cx="7115175" cy="319214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如：交叉分类的应用，可以开展以下活动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环节一  提出问题：工业生产中需要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，如何选定原料来制备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环节二  原料分析：分析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SO</a:t>
            </a:r>
            <a:r>
              <a:rPr lang="en-US" altLang="zh-CN" sz="24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的组成微粒。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环节三  制备方案设计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环节四  方案评价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191209213541"/>
          <p:cNvPicPr>
            <a:picLocks noChangeAspect="1"/>
          </p:cNvPicPr>
          <p:nvPr/>
        </p:nvPicPr>
        <p:blipFill>
          <a:blip r:embed="rId1"/>
          <a:srcRect l="43950" t="19310" r="16935" b="25517"/>
          <a:stretch>
            <a:fillRect/>
          </a:stretch>
        </p:blipFill>
        <p:spPr>
          <a:xfrm>
            <a:off x="4965700" y="3752850"/>
            <a:ext cx="3204845" cy="28809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【化为己用】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教学策略建议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23825" y="1838325"/>
            <a:ext cx="58572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、提出合理问题和任务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，驱动学习活动。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925" y="2359025"/>
            <a:ext cx="7115175" cy="112458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如：深入理解离子反应的概念时，可以给出如下挑战性的问题，引发科学探究过程。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6700" y="3660775"/>
            <a:ext cx="5601970" cy="460375"/>
            <a:chOff x="420" y="6915"/>
            <a:chExt cx="8822" cy="725"/>
          </a:xfrm>
        </p:grpSpPr>
        <p:sp>
          <p:nvSpPr>
            <p:cNvPr id="11" name="文本框 10"/>
            <p:cNvSpPr txBox="1"/>
            <p:nvPr/>
          </p:nvSpPr>
          <p:spPr>
            <a:xfrm>
              <a:off x="420" y="6915"/>
              <a:ext cx="882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反应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1   a</a:t>
              </a:r>
              <a:r>
                <a:rPr lang="zh-CN" altLang="en-US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为硫酸钠时：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Ba</a:t>
              </a:r>
              <a:r>
                <a:rPr lang="en-US" altLang="zh-CN" sz="2400" b="1" baseline="30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2+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+SO</a:t>
              </a:r>
              <a:r>
                <a:rPr lang="en-US" altLang="zh-CN" sz="2400" b="1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</a:t>
              </a:r>
              <a:r>
                <a:rPr lang="en-US" altLang="zh-CN" sz="2400" b="1" baseline="30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2-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=BaSO</a:t>
              </a:r>
              <a:r>
                <a:rPr lang="en-US" altLang="zh-CN" sz="2400" b="1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</a:t>
              </a:r>
              <a:endParaRPr lang="en-US" altLang="zh-CN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9195" y="7060"/>
              <a:ext cx="10" cy="49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47650" y="4114800"/>
            <a:ext cx="6080760" cy="460375"/>
            <a:chOff x="390" y="7005"/>
            <a:chExt cx="9576" cy="725"/>
          </a:xfrm>
        </p:grpSpPr>
        <p:sp>
          <p:nvSpPr>
            <p:cNvPr id="13" name="文本框 12"/>
            <p:cNvSpPr txBox="1"/>
            <p:nvPr/>
          </p:nvSpPr>
          <p:spPr>
            <a:xfrm>
              <a:off x="390" y="7005"/>
              <a:ext cx="957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反应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   a</a:t>
              </a:r>
              <a:r>
                <a:rPr lang="zh-CN" altLang="en-US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为稀硫酸时：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Ba</a:t>
              </a:r>
              <a:r>
                <a:rPr lang="en-US" altLang="zh-CN" sz="2400" b="1" baseline="30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2+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+SO</a:t>
              </a:r>
              <a:r>
                <a:rPr lang="en-US" altLang="zh-CN" sz="2400" b="1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</a:t>
              </a:r>
              <a:r>
                <a:rPr lang="en-US" altLang="zh-CN" sz="2400" b="1" baseline="30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2-</a:t>
              </a:r>
              <a:r>
                <a:rPr lang="en-US" altLang="zh-CN" sz="2400" b="1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=BaSO</a:t>
              </a:r>
              <a:r>
                <a:rPr lang="en-US" altLang="zh-CN" sz="2400" b="1" baseline="-25000">
                  <a:latin typeface="Times New Roman" panose="02020603050405020304" charset="0"/>
                  <a:ea typeface="微软雅黑" panose="020B0503020204020204" pitchFamily="34" charset="-122"/>
                  <a:cs typeface="Times New Roman" panose="02020603050405020304" charset="0"/>
                </a:rPr>
                <a:t>4</a:t>
              </a:r>
              <a:endParaRPr lang="en-US" altLang="zh-CN" sz="24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9195" y="7185"/>
              <a:ext cx="10" cy="47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1160145" y="4810125"/>
            <a:ext cx="395668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反应中除</a:t>
            </a:r>
            <a:r>
              <a:rPr lang="en-US" altLang="zh-CN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Ba</a:t>
            </a:r>
            <a:r>
              <a:rPr lang="en-US" altLang="zh-CN" sz="20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20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20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2000" b="1" baseline="30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2-</a:t>
            </a:r>
            <a:r>
              <a:rPr lang="zh-CN" altLang="en-US" sz="20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结合生成白色沉淀BaSO4外，还有其他离子吗？有可见现象吗？如果不可见，可以通过实验来证明吗？怎么证明？</a:t>
            </a:r>
            <a:endParaRPr lang="zh-CN" altLang="en-US" sz="20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5503" y="58181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目标制订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506980" y="522605"/>
            <a:ext cx="2725420" cy="462280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素养发展目标</a:t>
            </a:r>
            <a:endParaRPr lang="zh-CN" altLang="en-US" sz="24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文本框 14"/>
          <p:cNvSpPr txBox="1"/>
          <p:nvPr/>
        </p:nvSpPr>
        <p:spPr>
          <a:xfrm>
            <a:off x="3994150" y="2076450"/>
            <a:ext cx="2820670" cy="3046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能基于物质的量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认识化学方程式的系数关系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，运用物质的量、摩尔质量、气体摩尔体积、物质的量浓度之间的相互关系进行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化学方程式的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简单计算。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150" y="2076450"/>
            <a:ext cx="3355340" cy="3046095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主题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【学业要求】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.能基于物质的量认识物质组成及其化学变化，运用物质的量、摩尔质量、气体摩尔体积、物质的量浓度之间的相互关系进行简单计算。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8150" y="1255395"/>
            <a:ext cx="6238875" cy="521970"/>
          </a:xfrm>
          <a:prstGeom prst="rect">
            <a:avLst/>
          </a:prstGeom>
          <a:gradFill flip="none"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确定本章素养发展目标示例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503" y="308131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教学策略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建议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588500" y="2117090"/>
            <a:ext cx="19780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发挥核心概念和基本化学观念的作用</a:t>
            </a:r>
            <a:endParaRPr lang="zh-CN" altLang="en-US"/>
          </a:p>
          <a:p>
            <a:r>
              <a:rPr lang="zh-CN" altLang="en-US"/>
              <a:t>开展高水平实验探究活动</a:t>
            </a:r>
            <a:endParaRPr lang="zh-CN" altLang="en-US"/>
          </a:p>
          <a:p>
            <a:r>
              <a:rPr lang="zh-CN" altLang="en-US"/>
              <a:t>紧密联系实际</a:t>
            </a:r>
            <a:endParaRPr lang="zh-CN" altLang="en-US"/>
          </a:p>
          <a:p>
            <a:r>
              <a:rPr lang="zh-CN" altLang="en-US"/>
              <a:t>教学方式多样化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02" name="文本框 301"/>
          <p:cNvSpPr txBox="1"/>
          <p:nvPr>
            <p:custDataLst>
              <p:tags r:id="rId1"/>
            </p:custDataLst>
          </p:nvPr>
        </p:nvSpPr>
        <p:spPr>
          <a:xfrm>
            <a:off x="5621063" y="1211482"/>
            <a:ext cx="3082882" cy="353543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A7EA5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A7EA5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3" name="文本框 302"/>
          <p:cNvSpPr txBox="1"/>
          <p:nvPr>
            <p:custDataLst>
              <p:tags r:id="rId2"/>
            </p:custDataLst>
          </p:nvPr>
        </p:nvSpPr>
        <p:spPr>
          <a:xfrm>
            <a:off x="5621063" y="1631735"/>
            <a:ext cx="3082882" cy="7101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5" name="文本框 304"/>
          <p:cNvSpPr txBox="1"/>
          <p:nvPr>
            <p:custDataLst>
              <p:tags r:id="rId3"/>
            </p:custDataLst>
          </p:nvPr>
        </p:nvSpPr>
        <p:spPr>
          <a:xfrm>
            <a:off x="5621063" y="4194061"/>
            <a:ext cx="3082882" cy="353543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FF802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FF802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6" name="文本框 305"/>
          <p:cNvSpPr txBox="1"/>
          <p:nvPr>
            <p:custDataLst>
              <p:tags r:id="rId4"/>
            </p:custDataLst>
          </p:nvPr>
        </p:nvSpPr>
        <p:spPr>
          <a:xfrm>
            <a:off x="5621063" y="4614315"/>
            <a:ext cx="3082882" cy="7101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" name="文本框 307"/>
          <p:cNvSpPr txBox="1"/>
          <p:nvPr>
            <p:custDataLst>
              <p:tags r:id="rId5"/>
            </p:custDataLst>
          </p:nvPr>
        </p:nvSpPr>
        <p:spPr>
          <a:xfrm>
            <a:off x="147956" y="1211482"/>
            <a:ext cx="3082882" cy="353543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r">
              <a:lnSpc>
                <a:spcPct val="120000"/>
              </a:lnSpc>
            </a:pPr>
            <a:r>
              <a:rPr lang="zh-CN" altLang="en-US" sz="2000" b="1" spc="300">
                <a:solidFill>
                  <a:srgbClr val="5DCEA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5DCEA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9" name="文本框 308"/>
          <p:cNvSpPr txBox="1"/>
          <p:nvPr>
            <p:custDataLst>
              <p:tags r:id="rId6"/>
            </p:custDataLst>
          </p:nvPr>
        </p:nvSpPr>
        <p:spPr>
          <a:xfrm>
            <a:off x="147955" y="1631735"/>
            <a:ext cx="3082882" cy="7101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1" name="文本框 310"/>
          <p:cNvSpPr txBox="1"/>
          <p:nvPr>
            <p:custDataLst>
              <p:tags r:id="rId7"/>
            </p:custDataLst>
          </p:nvPr>
        </p:nvSpPr>
        <p:spPr>
          <a:xfrm>
            <a:off x="147956" y="4194061"/>
            <a:ext cx="3082882" cy="353543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r">
              <a:lnSpc>
                <a:spcPct val="120000"/>
              </a:lnSpc>
            </a:pPr>
            <a:r>
              <a:rPr lang="zh-CN" altLang="en-US" sz="2000" b="1" spc="300">
                <a:solidFill>
                  <a:srgbClr val="5ECC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5ECCF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2" name="文本框 311"/>
          <p:cNvSpPr txBox="1"/>
          <p:nvPr>
            <p:custDataLst>
              <p:tags r:id="rId8"/>
            </p:custDataLst>
          </p:nvPr>
        </p:nvSpPr>
        <p:spPr>
          <a:xfrm>
            <a:off x="147955" y="4614315"/>
            <a:ext cx="3082882" cy="710160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933714" y="1681414"/>
            <a:ext cx="3143915" cy="3120258"/>
            <a:chOff x="4897" y="780"/>
            <a:chExt cx="9303" cy="9314"/>
          </a:xfrm>
        </p:grpSpPr>
        <p:pic>
          <p:nvPicPr>
            <p:cNvPr id="46" name="图片 45" descr="资源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4" y="3574"/>
              <a:ext cx="2473" cy="1863"/>
            </a:xfrm>
            <a:prstGeom prst="rect">
              <a:avLst/>
            </a:prstGeom>
          </p:spPr>
        </p:pic>
        <p:pic>
          <p:nvPicPr>
            <p:cNvPr id="47" name="图片 46" descr="资源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455" y="780"/>
              <a:ext cx="4190" cy="3260"/>
            </a:xfrm>
            <a:prstGeom prst="rect">
              <a:avLst/>
            </a:prstGeom>
          </p:spPr>
        </p:pic>
        <p:pic>
          <p:nvPicPr>
            <p:cNvPr id="48" name="图片 47" descr="资源 2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10800000">
              <a:off x="8314" y="5437"/>
              <a:ext cx="2473" cy="1863"/>
            </a:xfrm>
            <a:prstGeom prst="rect">
              <a:avLst/>
            </a:prstGeom>
          </p:spPr>
        </p:pic>
        <p:pic>
          <p:nvPicPr>
            <p:cNvPr id="49" name="图片 48" descr="资源 2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7457" y="6834"/>
              <a:ext cx="4190" cy="3260"/>
            </a:xfrm>
            <a:prstGeom prst="rect">
              <a:avLst/>
            </a:prstGeom>
          </p:spPr>
        </p:pic>
        <p:pic>
          <p:nvPicPr>
            <p:cNvPr id="50" name="图片 49" descr="资源 23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rot="5400000">
              <a:off x="9237" y="4505"/>
              <a:ext cx="2473" cy="1863"/>
            </a:xfrm>
            <a:prstGeom prst="rect">
              <a:avLst/>
            </a:prstGeom>
          </p:spPr>
        </p:pic>
        <p:pic>
          <p:nvPicPr>
            <p:cNvPr id="51" name="图片 50" descr="资源 24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rot="5400000">
              <a:off x="10475" y="3806"/>
              <a:ext cx="4190" cy="3260"/>
            </a:xfrm>
            <a:prstGeom prst="rect">
              <a:avLst/>
            </a:prstGeom>
          </p:spPr>
        </p:pic>
        <p:pic>
          <p:nvPicPr>
            <p:cNvPr id="52" name="图片 51" descr="资源 23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rot="16200000">
              <a:off x="7386" y="4505"/>
              <a:ext cx="2473" cy="1863"/>
            </a:xfrm>
            <a:prstGeom prst="rect">
              <a:avLst/>
            </a:prstGeom>
          </p:spPr>
        </p:pic>
        <p:pic>
          <p:nvPicPr>
            <p:cNvPr id="53" name="图片 52" descr="资源 24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 rot="16200000">
              <a:off x="4432" y="3808"/>
              <a:ext cx="4190" cy="3260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>
              <p:custDataLst>
                <p:tags r:id="rId33"/>
              </p:custDataLst>
            </p:nvPr>
          </p:nvSpPr>
          <p:spPr>
            <a:xfrm>
              <a:off x="9226" y="3768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34"/>
              </p:custDataLst>
            </p:nvPr>
          </p:nvSpPr>
          <p:spPr>
            <a:xfrm>
              <a:off x="9226" y="5920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35"/>
              </p:custDataLst>
            </p:nvPr>
          </p:nvSpPr>
          <p:spPr>
            <a:xfrm>
              <a:off x="8146" y="4881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36"/>
              </p:custDataLst>
            </p:nvPr>
          </p:nvSpPr>
          <p:spPr>
            <a:xfrm>
              <a:off x="10207" y="4881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37"/>
              </p:custDataLst>
            </p:nvPr>
          </p:nvSpPr>
          <p:spPr>
            <a:xfrm>
              <a:off x="8362" y="2338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25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实验探究活动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38"/>
              </p:custDataLst>
            </p:nvPr>
          </p:nvSpPr>
          <p:spPr>
            <a:xfrm>
              <a:off x="8362" y="7650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教学方式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39"/>
              </p:custDataLst>
            </p:nvPr>
          </p:nvSpPr>
          <p:spPr>
            <a:xfrm>
              <a:off x="5281" y="5046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联系实际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40"/>
              </p:custDataLst>
            </p:nvPr>
          </p:nvSpPr>
          <p:spPr>
            <a:xfrm>
              <a:off x="11313" y="5046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思维活动</a:t>
              </a:r>
              <a:endParaRPr lang="zh-CN" altLang="en-US" sz="2000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标注 41"/>
          <p:cNvSpPr/>
          <p:nvPr/>
        </p:nvSpPr>
        <p:spPr>
          <a:xfrm>
            <a:off x="3292475" y="455930"/>
            <a:ext cx="4510405" cy="6064885"/>
          </a:xfrm>
          <a:prstGeom prst="wedgeRoundRectCallout">
            <a:avLst>
              <a:gd name="adj1" fmla="val -62375"/>
              <a:gd name="adj2" fmla="val -119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>
              <a:buFont typeface="Wingdings" panose="05000000000000000000" pitchFamily="2" charset="2"/>
              <a:buNone/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●发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挥核心概念对元素化合物学习的指导作用。</a:t>
            </a: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●加强物质组成、结构、性质等化学视角与真实情境素材之间的联系，引导学生从化学的视角看待和解决实际问题</a:t>
            </a: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●整体规划实验及探究教学，发挥典型实验探究活动的作用。重视开展高水平的实验探究活动。改变学生简单动手做实验的现状，强调高级思维过程。</a:t>
            </a: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●紧密联系生产和生活实际，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选取真实的、有意义的、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丰富多样的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问题情境。精选教学素材和应用案例，促进学生赞赏化学、体会化学科学对人类文明和社会发展的促进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</a:t>
            </a: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●</a:t>
            </a:r>
            <a:r>
              <a:rPr lang="zh-CN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鼓励使用多样化的教学方式和学习途径。</a:t>
            </a: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5503" y="58181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实施建议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331200" y="669925"/>
            <a:ext cx="19780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发挥核心概念和基本化学观念的作用</a:t>
            </a:r>
            <a:endParaRPr lang="zh-CN" altLang="en-US"/>
          </a:p>
          <a:p>
            <a:r>
              <a:rPr lang="zh-CN" altLang="en-US"/>
              <a:t>开展高水平实验探究活动</a:t>
            </a:r>
            <a:endParaRPr lang="zh-CN" altLang="en-US"/>
          </a:p>
          <a:p>
            <a:r>
              <a:rPr lang="zh-CN" altLang="en-US"/>
              <a:t>紧密联系实际</a:t>
            </a:r>
            <a:endParaRPr lang="zh-CN" altLang="en-US"/>
          </a:p>
          <a:p>
            <a:r>
              <a:rPr lang="zh-CN" altLang="en-US"/>
              <a:t>教学方式多样化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【鸿蒙初识】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内容概貌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文本框 1"/>
          <p:cNvSpPr txBox="1"/>
          <p:nvPr/>
        </p:nvSpPr>
        <p:spPr>
          <a:xfrm>
            <a:off x="897890" y="1516380"/>
            <a:ext cx="5185410" cy="2602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第一章    物质分类及其变化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第一节   物质的分类及转化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第二节   离子反应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第三节   氧化还原反应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96010" y="4551045"/>
            <a:ext cx="1640840" cy="1360860"/>
            <a:chOff x="1530" y="7246"/>
            <a:chExt cx="1938" cy="1397"/>
          </a:xfrm>
        </p:grpSpPr>
        <p:sp>
          <p:nvSpPr>
            <p:cNvPr id="10" name="椭圆 9"/>
            <p:cNvSpPr/>
            <p:nvPr/>
          </p:nvSpPr>
          <p:spPr>
            <a:xfrm>
              <a:off x="1530" y="7246"/>
              <a:ext cx="1938" cy="1397"/>
            </a:xfrm>
            <a:prstGeom prst="ellipse">
              <a:avLst/>
            </a:prstGeom>
            <a:noFill/>
            <a:ln w="69850" cmpd="sng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46" y="7708"/>
              <a:ext cx="1706" cy="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初中复习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98390" y="4551045"/>
            <a:ext cx="1640840" cy="1360860"/>
            <a:chOff x="1530" y="7246"/>
            <a:chExt cx="1938" cy="1397"/>
          </a:xfrm>
        </p:grpSpPr>
        <p:sp>
          <p:nvSpPr>
            <p:cNvPr id="19" name="椭圆 18"/>
            <p:cNvSpPr/>
            <p:nvPr/>
          </p:nvSpPr>
          <p:spPr>
            <a:xfrm>
              <a:off x="1530" y="7246"/>
              <a:ext cx="1938" cy="1397"/>
            </a:xfrm>
            <a:prstGeom prst="ellipse">
              <a:avLst/>
            </a:prstGeom>
            <a:noFill/>
            <a:ln w="69850" cmpd="sng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46" y="7708"/>
              <a:ext cx="1706" cy="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高中化学</a:t>
              </a:r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>
            <a:endCxn id="19" idx="2"/>
          </p:cNvCxnSpPr>
          <p:nvPr/>
        </p:nvCxnSpPr>
        <p:spPr>
          <a:xfrm>
            <a:off x="2723515" y="5225415"/>
            <a:ext cx="2174875" cy="6350"/>
          </a:xfrm>
          <a:prstGeom prst="line">
            <a:avLst/>
          </a:prstGeom>
          <a:ln w="635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993390" y="4551045"/>
            <a:ext cx="1635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承前 启后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503" y="308131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栏目使用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建议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65633" y="1582489"/>
            <a:ext cx="3395876" cy="3370324"/>
            <a:chOff x="4897" y="780"/>
            <a:chExt cx="9303" cy="9314"/>
          </a:xfrm>
        </p:grpSpPr>
        <p:pic>
          <p:nvPicPr>
            <p:cNvPr id="279" name="图片 278" descr="资源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14" y="3574"/>
              <a:ext cx="2473" cy="1863"/>
            </a:xfrm>
            <a:prstGeom prst="rect">
              <a:avLst/>
            </a:prstGeom>
          </p:spPr>
        </p:pic>
        <p:pic>
          <p:nvPicPr>
            <p:cNvPr id="280" name="图片 279" descr="资源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55" y="780"/>
              <a:ext cx="4190" cy="3260"/>
            </a:xfrm>
            <a:prstGeom prst="rect">
              <a:avLst/>
            </a:prstGeom>
          </p:spPr>
        </p:pic>
        <p:pic>
          <p:nvPicPr>
            <p:cNvPr id="283" name="图片 282" descr="资源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8314" y="5437"/>
              <a:ext cx="2473" cy="1863"/>
            </a:xfrm>
            <a:prstGeom prst="rect">
              <a:avLst/>
            </a:prstGeom>
          </p:spPr>
        </p:pic>
        <p:pic>
          <p:nvPicPr>
            <p:cNvPr id="284" name="图片 283" descr="资源 2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7457" y="6834"/>
              <a:ext cx="4190" cy="3260"/>
            </a:xfrm>
            <a:prstGeom prst="rect">
              <a:avLst/>
            </a:prstGeom>
          </p:spPr>
        </p:pic>
        <p:pic>
          <p:nvPicPr>
            <p:cNvPr id="286" name="图片 285" descr="资源 23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>
              <a:off x="9237" y="4505"/>
              <a:ext cx="2473" cy="1863"/>
            </a:xfrm>
            <a:prstGeom prst="rect">
              <a:avLst/>
            </a:prstGeom>
          </p:spPr>
        </p:pic>
        <p:pic>
          <p:nvPicPr>
            <p:cNvPr id="287" name="图片 286" descr="资源 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5400000">
              <a:off x="10475" y="3806"/>
              <a:ext cx="4190" cy="3260"/>
            </a:xfrm>
            <a:prstGeom prst="rect">
              <a:avLst/>
            </a:prstGeom>
          </p:spPr>
        </p:pic>
        <p:pic>
          <p:nvPicPr>
            <p:cNvPr id="289" name="图片 288" descr="资源 2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6200000">
              <a:off x="7386" y="4505"/>
              <a:ext cx="2473" cy="1863"/>
            </a:xfrm>
            <a:prstGeom prst="rect">
              <a:avLst/>
            </a:prstGeom>
          </p:spPr>
        </p:pic>
        <p:pic>
          <p:nvPicPr>
            <p:cNvPr id="290" name="图片 289" descr="资源 24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 rot="16200000">
              <a:off x="4432" y="3808"/>
              <a:ext cx="4190" cy="3260"/>
            </a:xfrm>
            <a:prstGeom prst="rect">
              <a:avLst/>
            </a:prstGeom>
          </p:spPr>
        </p:pic>
        <p:sp>
          <p:nvSpPr>
            <p:cNvPr id="293" name="文本框 292"/>
            <p:cNvSpPr txBox="1"/>
            <p:nvPr>
              <p:custDataLst>
                <p:tags r:id="rId25"/>
              </p:custDataLst>
            </p:nvPr>
          </p:nvSpPr>
          <p:spPr>
            <a:xfrm>
              <a:off x="9226" y="3768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4" name="文本框 293"/>
            <p:cNvSpPr txBox="1"/>
            <p:nvPr>
              <p:custDataLst>
                <p:tags r:id="rId26"/>
              </p:custDataLst>
            </p:nvPr>
          </p:nvSpPr>
          <p:spPr>
            <a:xfrm>
              <a:off x="9226" y="5920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5" name="文本框 294"/>
            <p:cNvSpPr txBox="1"/>
            <p:nvPr>
              <p:custDataLst>
                <p:tags r:id="rId27"/>
              </p:custDataLst>
            </p:nvPr>
          </p:nvSpPr>
          <p:spPr>
            <a:xfrm>
              <a:off x="8146" y="4881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6" name="文本框 295"/>
            <p:cNvSpPr txBox="1"/>
            <p:nvPr>
              <p:custDataLst>
                <p:tags r:id="rId28"/>
              </p:custDataLst>
            </p:nvPr>
          </p:nvSpPr>
          <p:spPr>
            <a:xfrm>
              <a:off x="10207" y="4881"/>
              <a:ext cx="733" cy="1113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/>
              <a:r>
                <a:rPr lang="en-US" altLang="zh-CN" sz="4000" b="1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40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" name="文本框 296"/>
            <p:cNvSpPr txBox="1"/>
            <p:nvPr>
              <p:custDataLst>
                <p:tags r:id="rId29"/>
              </p:custDataLst>
            </p:nvPr>
          </p:nvSpPr>
          <p:spPr>
            <a:xfrm>
              <a:off x="8362" y="2338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3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实验探究活动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8" name="文本框 297"/>
            <p:cNvSpPr txBox="1"/>
            <p:nvPr>
              <p:custDataLst>
                <p:tags r:id="rId30"/>
              </p:custDataLst>
            </p:nvPr>
          </p:nvSpPr>
          <p:spPr>
            <a:xfrm>
              <a:off x="8362" y="7650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教学方式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9" name="文本框 298"/>
            <p:cNvSpPr txBox="1"/>
            <p:nvPr>
              <p:custDataLst>
                <p:tags r:id="rId31"/>
              </p:custDataLst>
            </p:nvPr>
          </p:nvSpPr>
          <p:spPr>
            <a:xfrm>
              <a:off x="5281" y="5046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联系实际</a:t>
              </a:r>
              <a:endParaRPr lang="zh-CN" altLang="en-US" sz="2000" b="1" spc="30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0" name="文本框 299"/>
            <p:cNvSpPr txBox="1"/>
            <p:nvPr>
              <p:custDataLst>
                <p:tags r:id="rId32"/>
              </p:custDataLst>
            </p:nvPr>
          </p:nvSpPr>
          <p:spPr>
            <a:xfrm>
              <a:off x="11313" y="5046"/>
              <a:ext cx="2476" cy="708"/>
            </a:xfrm>
            <a:prstGeom prst="rect">
              <a:avLst/>
            </a:prstGeom>
            <a:noFill/>
          </p:spPr>
          <p:txBody>
            <a:bodyPr wrap="square" rtlCol="0" anchor="t">
              <a:normAutofit fontScale="4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思维活动</a:t>
              </a:r>
              <a:endParaRPr lang="zh-CN" altLang="en-US" sz="2000" b="1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2" name="文本框 301"/>
          <p:cNvSpPr txBox="1"/>
          <p:nvPr>
            <p:custDataLst>
              <p:tags r:id="rId33"/>
            </p:custDataLst>
          </p:nvPr>
        </p:nvSpPr>
        <p:spPr>
          <a:xfrm>
            <a:off x="5968353" y="1074896"/>
            <a:ext cx="3329952" cy="381877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A7EA5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A7EA5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3" name="文本框 302"/>
          <p:cNvSpPr txBox="1"/>
          <p:nvPr>
            <p:custDataLst>
              <p:tags r:id="rId34"/>
            </p:custDataLst>
          </p:nvPr>
        </p:nvSpPr>
        <p:spPr>
          <a:xfrm>
            <a:off x="5968353" y="1528830"/>
            <a:ext cx="3329952" cy="7670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5" name="文本框 304"/>
          <p:cNvSpPr txBox="1"/>
          <p:nvPr>
            <p:custDataLst>
              <p:tags r:id="rId35"/>
            </p:custDataLst>
          </p:nvPr>
        </p:nvSpPr>
        <p:spPr>
          <a:xfrm>
            <a:off x="5968353" y="4296507"/>
            <a:ext cx="3329952" cy="381877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l">
              <a:lnSpc>
                <a:spcPct val="120000"/>
              </a:lnSpc>
            </a:pPr>
            <a:r>
              <a:rPr lang="zh-CN" altLang="en-US" sz="2000" b="1" spc="300">
                <a:solidFill>
                  <a:srgbClr val="FF802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FF802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6" name="文本框 305"/>
          <p:cNvSpPr txBox="1"/>
          <p:nvPr>
            <p:custDataLst>
              <p:tags r:id="rId36"/>
            </p:custDataLst>
          </p:nvPr>
        </p:nvSpPr>
        <p:spPr>
          <a:xfrm>
            <a:off x="5968353" y="4750440"/>
            <a:ext cx="3329952" cy="7670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" name="文本框 307"/>
          <p:cNvSpPr txBox="1"/>
          <p:nvPr>
            <p:custDataLst>
              <p:tags r:id="rId37"/>
            </p:custDataLst>
          </p:nvPr>
        </p:nvSpPr>
        <p:spPr>
          <a:xfrm>
            <a:off x="56616" y="1074896"/>
            <a:ext cx="3329952" cy="381877"/>
          </a:xfrm>
          <a:prstGeom prst="rect">
            <a:avLst/>
          </a:prstGeom>
          <a:noFill/>
        </p:spPr>
        <p:txBody>
          <a:bodyPr wrap="square" rtlCol="0" anchor="ctr">
            <a:normAutofit fontScale="90000" lnSpcReduction="20000"/>
          </a:bodyPr>
          <a:p>
            <a:pPr algn="r">
              <a:lnSpc>
                <a:spcPct val="120000"/>
              </a:lnSpc>
            </a:pPr>
            <a:r>
              <a:rPr lang="zh-CN" altLang="en-US" sz="2000" b="1" spc="300">
                <a:solidFill>
                  <a:srgbClr val="5DCEA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5DCEA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9" name="文本框 308"/>
          <p:cNvSpPr txBox="1"/>
          <p:nvPr>
            <p:custDataLst>
              <p:tags r:id="rId38"/>
            </p:custDataLst>
          </p:nvPr>
        </p:nvSpPr>
        <p:spPr>
          <a:xfrm>
            <a:off x="56615" y="1528830"/>
            <a:ext cx="3329952" cy="7670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1" name="文本框 310"/>
          <p:cNvSpPr txBox="1"/>
          <p:nvPr>
            <p:custDataLst>
              <p:tags r:id="rId39"/>
            </p:custDataLst>
          </p:nvPr>
        </p:nvSpPr>
        <p:spPr>
          <a:xfrm>
            <a:off x="56616" y="4296507"/>
            <a:ext cx="3329952" cy="381877"/>
          </a:xfrm>
          <a:prstGeom prst="rect">
            <a:avLst/>
          </a:prstGeom>
          <a:noFill/>
        </p:spPr>
        <p:txBody>
          <a:bodyPr wrap="square" rtlCol="0" anchor="ctr">
            <a:normAutofit fontScale="70000"/>
          </a:bodyPr>
          <a:p>
            <a:pPr algn="r">
              <a:lnSpc>
                <a:spcPct val="120000"/>
              </a:lnSpc>
            </a:pPr>
            <a:r>
              <a:rPr lang="zh-CN" altLang="en-US" sz="2000" b="1" spc="300">
                <a:solidFill>
                  <a:srgbClr val="5ECCF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000" b="1" spc="300">
              <a:solidFill>
                <a:srgbClr val="5ECCF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2" name="文本框 311"/>
          <p:cNvSpPr txBox="1"/>
          <p:nvPr>
            <p:custDataLst>
              <p:tags r:id="rId40"/>
            </p:custDataLst>
          </p:nvPr>
        </p:nvSpPr>
        <p:spPr>
          <a:xfrm>
            <a:off x="56615" y="4750440"/>
            <a:ext cx="3329952" cy="7670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p>
            <a:pPr algn="r">
              <a:lnSpc>
                <a:spcPct val="120000"/>
              </a:lnSpc>
            </a:pPr>
            <a:r>
              <a:rPr lang="zh-CN" altLang="en-US" sz="1400" spc="15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单击此处添加正文具体内容</a:t>
            </a:r>
            <a:endParaRPr lang="zh-CN" altLang="en-US" sz="1400" spc="15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建议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圆角矩形标注 38"/>
          <p:cNvSpPr/>
          <p:nvPr/>
        </p:nvSpPr>
        <p:spPr>
          <a:xfrm>
            <a:off x="3292475" y="455930"/>
            <a:ext cx="4510405" cy="6064885"/>
          </a:xfrm>
          <a:prstGeom prst="wedgeRoundRectCallout">
            <a:avLst>
              <a:gd name="adj1" fmla="val -60939"/>
              <a:gd name="adj2" fmla="val -24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Wingdings" panose="05000000000000000000" pitchFamily="2" charset="2"/>
              <a:buNone/>
            </a:pPr>
            <a:endParaRPr lang="zh-CN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156835" y="822960"/>
            <a:ext cx="1426845" cy="5426075"/>
            <a:chOff x="8121" y="1296"/>
            <a:chExt cx="2247" cy="8545"/>
          </a:xfrm>
        </p:grpSpPr>
        <p:sp>
          <p:nvSpPr>
            <p:cNvPr id="50" name="任意多边形 49"/>
            <p:cNvSpPr/>
            <p:nvPr>
              <p:custDataLst>
                <p:tags r:id="rId1"/>
              </p:custDataLst>
            </p:nvPr>
          </p:nvSpPr>
          <p:spPr>
            <a:xfrm>
              <a:off x="9244" y="1609"/>
              <a:ext cx="1124" cy="2248"/>
            </a:xfrm>
            <a:custGeom>
              <a:avLst/>
              <a:gdLst>
                <a:gd name="connsiteX0" fmla="*/ 0 w 3247743"/>
                <a:gd name="connsiteY0" fmla="*/ 0 h 6495486"/>
                <a:gd name="connsiteX1" fmla="*/ 3247743 w 3247743"/>
                <a:gd name="connsiteY1" fmla="*/ 3247744 h 6495486"/>
                <a:gd name="connsiteX2" fmla="*/ 332062 w 3247743"/>
                <a:gd name="connsiteY2" fmla="*/ 6478719 h 6495486"/>
                <a:gd name="connsiteX3" fmla="*/ 21 w 3247743"/>
                <a:gd name="connsiteY3" fmla="*/ 6495486 h 6495486"/>
                <a:gd name="connsiteX4" fmla="*/ 103076 w 3247743"/>
                <a:gd name="connsiteY4" fmla="*/ 6485097 h 6495486"/>
                <a:gd name="connsiteX5" fmla="*/ 511456 w 3247743"/>
                <a:gd name="connsiteY5" fmla="*/ 5984032 h 6495486"/>
                <a:gd name="connsiteX6" fmla="*/ 103076 w 3247743"/>
                <a:gd name="connsiteY6" fmla="*/ 5482967 h 6495486"/>
                <a:gd name="connsiteX7" fmla="*/ 56337 w 3247743"/>
                <a:gd name="connsiteY7" fmla="*/ 5478255 h 6495486"/>
                <a:gd name="connsiteX8" fmla="*/ 228348 w 3247743"/>
                <a:gd name="connsiteY8" fmla="*/ 5469570 h 6495486"/>
                <a:gd name="connsiteX9" fmla="*/ 2233356 w 3247743"/>
                <a:gd name="connsiteY9" fmla="*/ 3247744 h 6495486"/>
                <a:gd name="connsiteX10" fmla="*/ 228348 w 3247743"/>
                <a:gd name="connsiteY10" fmla="*/ 1025918 h 6495486"/>
                <a:gd name="connsiteX11" fmla="*/ 56343 w 3247743"/>
                <a:gd name="connsiteY11" fmla="*/ 1017232 h 6495486"/>
                <a:gd name="connsiteX12" fmla="*/ 103076 w 3247743"/>
                <a:gd name="connsiteY12" fmla="*/ 1012521 h 6495486"/>
                <a:gd name="connsiteX13" fmla="*/ 511456 w 3247743"/>
                <a:gd name="connsiteY13" fmla="*/ 511456 h 6495486"/>
                <a:gd name="connsiteX14" fmla="*/ 0 w 3247743"/>
                <a:gd name="connsiteY14" fmla="*/ 0 h 649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7743" h="6495486">
                  <a:moveTo>
                    <a:pt x="0" y="0"/>
                  </a:moveTo>
                  <a:cubicBezTo>
                    <a:pt x="1793675" y="0"/>
                    <a:pt x="3247743" y="1454069"/>
                    <a:pt x="3247743" y="3247744"/>
                  </a:cubicBezTo>
                  <a:cubicBezTo>
                    <a:pt x="3247743" y="4929314"/>
                    <a:pt x="1969754" y="6312402"/>
                    <a:pt x="332062" y="6478719"/>
                  </a:cubicBezTo>
                  <a:lnTo>
                    <a:pt x="21" y="6495486"/>
                  </a:lnTo>
                  <a:lnTo>
                    <a:pt x="103076" y="6485097"/>
                  </a:lnTo>
                  <a:cubicBezTo>
                    <a:pt x="336138" y="6437406"/>
                    <a:pt x="511456" y="6231193"/>
                    <a:pt x="511456" y="5984032"/>
                  </a:cubicBezTo>
                  <a:cubicBezTo>
                    <a:pt x="511456" y="5736872"/>
                    <a:pt x="336138" y="5530659"/>
                    <a:pt x="103076" y="5482967"/>
                  </a:cubicBezTo>
                  <a:lnTo>
                    <a:pt x="56337" y="5478255"/>
                  </a:lnTo>
                  <a:lnTo>
                    <a:pt x="228348" y="5469570"/>
                  </a:lnTo>
                  <a:cubicBezTo>
                    <a:pt x="1354534" y="5355200"/>
                    <a:pt x="2233356" y="4404104"/>
                    <a:pt x="2233356" y="3247744"/>
                  </a:cubicBezTo>
                  <a:cubicBezTo>
                    <a:pt x="2233356" y="2091383"/>
                    <a:pt x="1354534" y="1140288"/>
                    <a:pt x="228348" y="1025918"/>
                  </a:cubicBezTo>
                  <a:lnTo>
                    <a:pt x="56343" y="1017232"/>
                  </a:lnTo>
                  <a:lnTo>
                    <a:pt x="103076" y="1012521"/>
                  </a:lnTo>
                  <a:cubicBezTo>
                    <a:pt x="336138" y="964830"/>
                    <a:pt x="511456" y="758617"/>
                    <a:pt x="511456" y="511456"/>
                  </a:cubicBezTo>
                  <a:cubicBezTo>
                    <a:pt x="511456" y="228987"/>
                    <a:pt x="282469" y="0"/>
                    <a:pt x="0" y="0"/>
                  </a:cubicBezTo>
                  <a:close/>
                </a:path>
              </a:pathLst>
            </a:custGeom>
            <a:solidFill>
              <a:srgbClr val="DEAB8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2"/>
              </p:custDataLst>
            </p:nvPr>
          </p:nvSpPr>
          <p:spPr>
            <a:xfrm>
              <a:off x="9125" y="1296"/>
              <a:ext cx="238" cy="979"/>
            </a:xfrm>
            <a:prstGeom prst="ellipse">
              <a:avLst/>
            </a:prstGeom>
            <a:solidFill>
              <a:srgbClr val="DEAB8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3"/>
              </p:custDataLst>
            </p:nvPr>
          </p:nvSpPr>
          <p:spPr>
            <a:xfrm>
              <a:off x="9125" y="3190"/>
              <a:ext cx="238" cy="979"/>
            </a:xfrm>
            <a:prstGeom prst="ellipse">
              <a:avLst/>
            </a:prstGeom>
            <a:solidFill>
              <a:srgbClr val="869ACD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"/>
              </p:custDataLst>
            </p:nvPr>
          </p:nvSpPr>
          <p:spPr>
            <a:xfrm>
              <a:off x="8659" y="2114"/>
              <a:ext cx="1238" cy="1238"/>
            </a:xfrm>
            <a:prstGeom prst="ellipse">
              <a:avLst/>
            </a:prstGeom>
            <a:solidFill>
              <a:srgbClr val="D9D9D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70000"/>
            </a:bodyPr>
            <a:p>
              <a:pPr algn="just">
                <a:spcAft>
                  <a:spcPts val="0"/>
                </a:spcAft>
              </a:pPr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铁及</a:t>
              </a:r>
              <a:r>
                <a:rPr lang="zh-CN" sz="2000" b="1" kern="10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其</a:t>
              </a:r>
              <a:endParaRPr lang="en-US" altLang="zh-CN" sz="2000" b="1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just">
                <a:spcAft>
                  <a:spcPts val="0"/>
                </a:spcAft>
              </a:pPr>
              <a:r>
                <a:rPr lang="zh-CN" sz="2000" b="1" kern="100" dirty="0" smtClean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化</a:t>
              </a:r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合物</a:t>
              </a:r>
              <a:endParaRPr lang="zh-CN" altLang="en-US" sz="2000" b="1" kern="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>
              <p:custDataLst>
                <p:tags r:id="rId5"/>
              </p:custDataLst>
            </p:nvPr>
          </p:nvSpPr>
          <p:spPr>
            <a:xfrm>
              <a:off x="9125" y="5084"/>
              <a:ext cx="238" cy="979"/>
            </a:xfrm>
            <a:prstGeom prst="ellipse">
              <a:avLst/>
            </a:prstGeom>
            <a:solidFill>
              <a:srgbClr val="D26078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6"/>
              </p:custDataLst>
            </p:nvPr>
          </p:nvSpPr>
          <p:spPr>
            <a:xfrm>
              <a:off x="9244" y="5392"/>
              <a:ext cx="1124" cy="2248"/>
            </a:xfrm>
            <a:custGeom>
              <a:avLst/>
              <a:gdLst>
                <a:gd name="connsiteX0" fmla="*/ 0 w 3247743"/>
                <a:gd name="connsiteY0" fmla="*/ 0 h 6495486"/>
                <a:gd name="connsiteX1" fmla="*/ 3247743 w 3247743"/>
                <a:gd name="connsiteY1" fmla="*/ 3247744 h 6495486"/>
                <a:gd name="connsiteX2" fmla="*/ 332062 w 3247743"/>
                <a:gd name="connsiteY2" fmla="*/ 6478719 h 6495486"/>
                <a:gd name="connsiteX3" fmla="*/ 21 w 3247743"/>
                <a:gd name="connsiteY3" fmla="*/ 6495486 h 6495486"/>
                <a:gd name="connsiteX4" fmla="*/ 103076 w 3247743"/>
                <a:gd name="connsiteY4" fmla="*/ 6485097 h 6495486"/>
                <a:gd name="connsiteX5" fmla="*/ 511456 w 3247743"/>
                <a:gd name="connsiteY5" fmla="*/ 5984032 h 6495486"/>
                <a:gd name="connsiteX6" fmla="*/ 103076 w 3247743"/>
                <a:gd name="connsiteY6" fmla="*/ 5482967 h 6495486"/>
                <a:gd name="connsiteX7" fmla="*/ 56337 w 3247743"/>
                <a:gd name="connsiteY7" fmla="*/ 5478255 h 6495486"/>
                <a:gd name="connsiteX8" fmla="*/ 228348 w 3247743"/>
                <a:gd name="connsiteY8" fmla="*/ 5469570 h 6495486"/>
                <a:gd name="connsiteX9" fmla="*/ 2233356 w 3247743"/>
                <a:gd name="connsiteY9" fmla="*/ 3247744 h 6495486"/>
                <a:gd name="connsiteX10" fmla="*/ 228348 w 3247743"/>
                <a:gd name="connsiteY10" fmla="*/ 1025918 h 6495486"/>
                <a:gd name="connsiteX11" fmla="*/ 56343 w 3247743"/>
                <a:gd name="connsiteY11" fmla="*/ 1017232 h 6495486"/>
                <a:gd name="connsiteX12" fmla="*/ 103076 w 3247743"/>
                <a:gd name="connsiteY12" fmla="*/ 1012521 h 6495486"/>
                <a:gd name="connsiteX13" fmla="*/ 511456 w 3247743"/>
                <a:gd name="connsiteY13" fmla="*/ 511456 h 6495486"/>
                <a:gd name="connsiteX14" fmla="*/ 0 w 3247743"/>
                <a:gd name="connsiteY14" fmla="*/ 0 h 649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7743" h="6495486">
                  <a:moveTo>
                    <a:pt x="0" y="0"/>
                  </a:moveTo>
                  <a:cubicBezTo>
                    <a:pt x="1793675" y="0"/>
                    <a:pt x="3247743" y="1454069"/>
                    <a:pt x="3247743" y="3247744"/>
                  </a:cubicBezTo>
                  <a:cubicBezTo>
                    <a:pt x="3247743" y="4929314"/>
                    <a:pt x="1969754" y="6312402"/>
                    <a:pt x="332062" y="6478719"/>
                  </a:cubicBezTo>
                  <a:lnTo>
                    <a:pt x="21" y="6495486"/>
                  </a:lnTo>
                  <a:lnTo>
                    <a:pt x="103076" y="6485097"/>
                  </a:lnTo>
                  <a:cubicBezTo>
                    <a:pt x="336138" y="6437406"/>
                    <a:pt x="511456" y="6231193"/>
                    <a:pt x="511456" y="5984032"/>
                  </a:cubicBezTo>
                  <a:cubicBezTo>
                    <a:pt x="511456" y="5736872"/>
                    <a:pt x="336138" y="5530659"/>
                    <a:pt x="103076" y="5482967"/>
                  </a:cubicBezTo>
                  <a:lnTo>
                    <a:pt x="56337" y="5478255"/>
                  </a:lnTo>
                  <a:lnTo>
                    <a:pt x="228348" y="5469570"/>
                  </a:lnTo>
                  <a:cubicBezTo>
                    <a:pt x="1354534" y="5355200"/>
                    <a:pt x="2233356" y="4404104"/>
                    <a:pt x="2233356" y="3247744"/>
                  </a:cubicBezTo>
                  <a:cubicBezTo>
                    <a:pt x="2233356" y="2091383"/>
                    <a:pt x="1354534" y="1140288"/>
                    <a:pt x="228348" y="1025918"/>
                  </a:cubicBezTo>
                  <a:lnTo>
                    <a:pt x="56343" y="1017232"/>
                  </a:lnTo>
                  <a:lnTo>
                    <a:pt x="103076" y="1012521"/>
                  </a:lnTo>
                  <a:cubicBezTo>
                    <a:pt x="336138" y="964830"/>
                    <a:pt x="511456" y="758617"/>
                    <a:pt x="511456" y="511456"/>
                  </a:cubicBezTo>
                  <a:cubicBezTo>
                    <a:pt x="511456" y="228987"/>
                    <a:pt x="282469" y="0"/>
                    <a:pt x="0" y="0"/>
                  </a:cubicBezTo>
                  <a:close/>
                </a:path>
              </a:pathLst>
            </a:custGeom>
            <a:solidFill>
              <a:srgbClr val="D26078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7"/>
              </p:custDataLst>
            </p:nvPr>
          </p:nvSpPr>
          <p:spPr>
            <a:xfrm>
              <a:off x="9125" y="6973"/>
              <a:ext cx="238" cy="979"/>
            </a:xfrm>
            <a:prstGeom prst="ellipse">
              <a:avLst/>
            </a:prstGeom>
            <a:solidFill>
              <a:srgbClr val="EDC51B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8"/>
              </p:custDataLst>
            </p:nvPr>
          </p:nvSpPr>
          <p:spPr>
            <a:xfrm>
              <a:off x="9125" y="8863"/>
              <a:ext cx="238" cy="979"/>
            </a:xfrm>
            <a:prstGeom prst="ellipse">
              <a:avLst/>
            </a:prstGeom>
            <a:solidFill>
              <a:srgbClr val="DEAB8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58" name="任意多边形 57"/>
            <p:cNvSpPr/>
            <p:nvPr>
              <p:custDataLst>
                <p:tags r:id="rId9"/>
              </p:custDataLst>
            </p:nvPr>
          </p:nvSpPr>
          <p:spPr>
            <a:xfrm flipH="1">
              <a:off x="8121" y="3503"/>
              <a:ext cx="1124" cy="2248"/>
            </a:xfrm>
            <a:custGeom>
              <a:avLst/>
              <a:gdLst>
                <a:gd name="connsiteX0" fmla="*/ 0 w 3247743"/>
                <a:gd name="connsiteY0" fmla="*/ 0 h 6495486"/>
                <a:gd name="connsiteX1" fmla="*/ 3247743 w 3247743"/>
                <a:gd name="connsiteY1" fmla="*/ 3247744 h 6495486"/>
                <a:gd name="connsiteX2" fmla="*/ 332062 w 3247743"/>
                <a:gd name="connsiteY2" fmla="*/ 6478719 h 6495486"/>
                <a:gd name="connsiteX3" fmla="*/ 21 w 3247743"/>
                <a:gd name="connsiteY3" fmla="*/ 6495486 h 6495486"/>
                <a:gd name="connsiteX4" fmla="*/ 103076 w 3247743"/>
                <a:gd name="connsiteY4" fmla="*/ 6485097 h 6495486"/>
                <a:gd name="connsiteX5" fmla="*/ 511456 w 3247743"/>
                <a:gd name="connsiteY5" fmla="*/ 5984032 h 6495486"/>
                <a:gd name="connsiteX6" fmla="*/ 103076 w 3247743"/>
                <a:gd name="connsiteY6" fmla="*/ 5482967 h 6495486"/>
                <a:gd name="connsiteX7" fmla="*/ 56337 w 3247743"/>
                <a:gd name="connsiteY7" fmla="*/ 5478255 h 6495486"/>
                <a:gd name="connsiteX8" fmla="*/ 228348 w 3247743"/>
                <a:gd name="connsiteY8" fmla="*/ 5469570 h 6495486"/>
                <a:gd name="connsiteX9" fmla="*/ 2233356 w 3247743"/>
                <a:gd name="connsiteY9" fmla="*/ 3247744 h 6495486"/>
                <a:gd name="connsiteX10" fmla="*/ 228348 w 3247743"/>
                <a:gd name="connsiteY10" fmla="*/ 1025918 h 6495486"/>
                <a:gd name="connsiteX11" fmla="*/ 56343 w 3247743"/>
                <a:gd name="connsiteY11" fmla="*/ 1017232 h 6495486"/>
                <a:gd name="connsiteX12" fmla="*/ 103076 w 3247743"/>
                <a:gd name="connsiteY12" fmla="*/ 1012521 h 6495486"/>
                <a:gd name="connsiteX13" fmla="*/ 511456 w 3247743"/>
                <a:gd name="connsiteY13" fmla="*/ 511456 h 6495486"/>
                <a:gd name="connsiteX14" fmla="*/ 0 w 3247743"/>
                <a:gd name="connsiteY14" fmla="*/ 0 h 649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7743" h="6495486">
                  <a:moveTo>
                    <a:pt x="0" y="0"/>
                  </a:moveTo>
                  <a:cubicBezTo>
                    <a:pt x="1793675" y="0"/>
                    <a:pt x="3247743" y="1454069"/>
                    <a:pt x="3247743" y="3247744"/>
                  </a:cubicBezTo>
                  <a:cubicBezTo>
                    <a:pt x="3247743" y="4929314"/>
                    <a:pt x="1969754" y="6312402"/>
                    <a:pt x="332062" y="6478719"/>
                  </a:cubicBezTo>
                  <a:lnTo>
                    <a:pt x="21" y="6495486"/>
                  </a:lnTo>
                  <a:lnTo>
                    <a:pt x="103076" y="6485097"/>
                  </a:lnTo>
                  <a:cubicBezTo>
                    <a:pt x="336138" y="6437406"/>
                    <a:pt x="511456" y="6231193"/>
                    <a:pt x="511456" y="5984032"/>
                  </a:cubicBezTo>
                  <a:cubicBezTo>
                    <a:pt x="511456" y="5736872"/>
                    <a:pt x="336138" y="5530659"/>
                    <a:pt x="103076" y="5482967"/>
                  </a:cubicBezTo>
                  <a:lnTo>
                    <a:pt x="56337" y="5478255"/>
                  </a:lnTo>
                  <a:lnTo>
                    <a:pt x="228348" y="5469570"/>
                  </a:lnTo>
                  <a:cubicBezTo>
                    <a:pt x="1354534" y="5355200"/>
                    <a:pt x="2233356" y="4404104"/>
                    <a:pt x="2233356" y="3247744"/>
                  </a:cubicBezTo>
                  <a:cubicBezTo>
                    <a:pt x="2233356" y="2091383"/>
                    <a:pt x="1354534" y="1140288"/>
                    <a:pt x="228348" y="1025918"/>
                  </a:cubicBezTo>
                  <a:lnTo>
                    <a:pt x="56343" y="1017232"/>
                  </a:lnTo>
                  <a:lnTo>
                    <a:pt x="103076" y="1012521"/>
                  </a:lnTo>
                  <a:cubicBezTo>
                    <a:pt x="336138" y="964830"/>
                    <a:pt x="511456" y="758617"/>
                    <a:pt x="511456" y="511456"/>
                  </a:cubicBezTo>
                  <a:cubicBezTo>
                    <a:pt x="511456" y="228987"/>
                    <a:pt x="282469" y="0"/>
                    <a:pt x="0" y="0"/>
                  </a:cubicBezTo>
                  <a:close/>
                </a:path>
              </a:pathLst>
            </a:custGeom>
            <a:solidFill>
              <a:srgbClr val="869ACD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kern="0" dirty="0">
                  <a:sym typeface="Arial" panose="020B0604020202020204" pitchFamily="34" charset="0"/>
                </a:rPr>
                <a:t>           </a:t>
              </a:r>
              <a:endParaRPr lang="en-US" altLang="zh-CN" kern="0" dirty="0">
                <a:sym typeface="Arial" panose="020B0604020202020204" pitchFamily="34" charset="0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10"/>
              </p:custDataLst>
            </p:nvPr>
          </p:nvSpPr>
          <p:spPr>
            <a:xfrm flipH="1">
              <a:off x="8591" y="4008"/>
              <a:ext cx="1238" cy="1238"/>
            </a:xfrm>
            <a:prstGeom prst="ellipse">
              <a:avLst/>
            </a:prstGeom>
            <a:solidFill>
              <a:srgbClr val="D9D9D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80000"/>
            </a:bodyPr>
            <a:p>
              <a:pPr algn="ctr"/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金属材料</a:t>
              </a:r>
              <a:endParaRPr lang="zh-CN" altLang="en-US" sz="2000" b="1" kern="0" dirty="0">
                <a:solidFill>
                  <a:srgbClr val="869ACD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椭圆 66"/>
            <p:cNvSpPr/>
            <p:nvPr>
              <p:custDataLst>
                <p:tags r:id="rId11"/>
              </p:custDataLst>
            </p:nvPr>
          </p:nvSpPr>
          <p:spPr>
            <a:xfrm>
              <a:off x="8659" y="5896"/>
              <a:ext cx="1238" cy="1238"/>
            </a:xfrm>
            <a:prstGeom prst="ellipse">
              <a:avLst/>
            </a:prstGeom>
            <a:solidFill>
              <a:srgbClr val="D9D9D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80000"/>
            </a:bodyPr>
            <a:p>
              <a:pPr algn="ctr"/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定量</a:t>
              </a:r>
              <a:endParaRPr lang="zh-CN" sz="2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+mn-ea"/>
              </a:endParaRPr>
            </a:p>
            <a:p>
              <a:pPr algn="ctr"/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技能</a:t>
              </a:r>
              <a:endParaRPr lang="zh-CN" sz="2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  <a:sym typeface="+mn-ea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12"/>
              </p:custDataLst>
            </p:nvPr>
          </p:nvSpPr>
          <p:spPr>
            <a:xfrm flipH="1">
              <a:off x="8121" y="7284"/>
              <a:ext cx="1124" cy="2248"/>
            </a:xfrm>
            <a:custGeom>
              <a:avLst/>
              <a:gdLst>
                <a:gd name="connsiteX0" fmla="*/ 0 w 3247743"/>
                <a:gd name="connsiteY0" fmla="*/ 0 h 6495486"/>
                <a:gd name="connsiteX1" fmla="*/ 3247743 w 3247743"/>
                <a:gd name="connsiteY1" fmla="*/ 3247744 h 6495486"/>
                <a:gd name="connsiteX2" fmla="*/ 332062 w 3247743"/>
                <a:gd name="connsiteY2" fmla="*/ 6478719 h 6495486"/>
                <a:gd name="connsiteX3" fmla="*/ 21 w 3247743"/>
                <a:gd name="connsiteY3" fmla="*/ 6495486 h 6495486"/>
                <a:gd name="connsiteX4" fmla="*/ 103076 w 3247743"/>
                <a:gd name="connsiteY4" fmla="*/ 6485097 h 6495486"/>
                <a:gd name="connsiteX5" fmla="*/ 511456 w 3247743"/>
                <a:gd name="connsiteY5" fmla="*/ 5984032 h 6495486"/>
                <a:gd name="connsiteX6" fmla="*/ 103076 w 3247743"/>
                <a:gd name="connsiteY6" fmla="*/ 5482967 h 6495486"/>
                <a:gd name="connsiteX7" fmla="*/ 56337 w 3247743"/>
                <a:gd name="connsiteY7" fmla="*/ 5478255 h 6495486"/>
                <a:gd name="connsiteX8" fmla="*/ 228348 w 3247743"/>
                <a:gd name="connsiteY8" fmla="*/ 5469570 h 6495486"/>
                <a:gd name="connsiteX9" fmla="*/ 2233356 w 3247743"/>
                <a:gd name="connsiteY9" fmla="*/ 3247744 h 6495486"/>
                <a:gd name="connsiteX10" fmla="*/ 228348 w 3247743"/>
                <a:gd name="connsiteY10" fmla="*/ 1025918 h 6495486"/>
                <a:gd name="connsiteX11" fmla="*/ 56343 w 3247743"/>
                <a:gd name="connsiteY11" fmla="*/ 1017232 h 6495486"/>
                <a:gd name="connsiteX12" fmla="*/ 103076 w 3247743"/>
                <a:gd name="connsiteY12" fmla="*/ 1012521 h 6495486"/>
                <a:gd name="connsiteX13" fmla="*/ 511456 w 3247743"/>
                <a:gd name="connsiteY13" fmla="*/ 511456 h 6495486"/>
                <a:gd name="connsiteX14" fmla="*/ 0 w 3247743"/>
                <a:gd name="connsiteY14" fmla="*/ 0 h 649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7743" h="6495486">
                  <a:moveTo>
                    <a:pt x="0" y="0"/>
                  </a:moveTo>
                  <a:cubicBezTo>
                    <a:pt x="1793675" y="0"/>
                    <a:pt x="3247743" y="1454069"/>
                    <a:pt x="3247743" y="3247744"/>
                  </a:cubicBezTo>
                  <a:cubicBezTo>
                    <a:pt x="3247743" y="4929314"/>
                    <a:pt x="1969754" y="6312402"/>
                    <a:pt x="332062" y="6478719"/>
                  </a:cubicBezTo>
                  <a:lnTo>
                    <a:pt x="21" y="6495486"/>
                  </a:lnTo>
                  <a:lnTo>
                    <a:pt x="103076" y="6485097"/>
                  </a:lnTo>
                  <a:cubicBezTo>
                    <a:pt x="336138" y="6437406"/>
                    <a:pt x="511456" y="6231193"/>
                    <a:pt x="511456" y="5984032"/>
                  </a:cubicBezTo>
                  <a:cubicBezTo>
                    <a:pt x="511456" y="5736872"/>
                    <a:pt x="336138" y="5530659"/>
                    <a:pt x="103076" y="5482967"/>
                  </a:cubicBezTo>
                  <a:lnTo>
                    <a:pt x="56337" y="5478255"/>
                  </a:lnTo>
                  <a:lnTo>
                    <a:pt x="228348" y="5469570"/>
                  </a:lnTo>
                  <a:cubicBezTo>
                    <a:pt x="1354534" y="5355200"/>
                    <a:pt x="2233356" y="4404104"/>
                    <a:pt x="2233356" y="3247744"/>
                  </a:cubicBezTo>
                  <a:cubicBezTo>
                    <a:pt x="2233356" y="2091383"/>
                    <a:pt x="1354534" y="1140288"/>
                    <a:pt x="228348" y="1025918"/>
                  </a:cubicBezTo>
                  <a:lnTo>
                    <a:pt x="56343" y="1017232"/>
                  </a:lnTo>
                  <a:lnTo>
                    <a:pt x="103076" y="1012521"/>
                  </a:lnTo>
                  <a:cubicBezTo>
                    <a:pt x="336138" y="964830"/>
                    <a:pt x="511456" y="758617"/>
                    <a:pt x="511456" y="511456"/>
                  </a:cubicBezTo>
                  <a:cubicBezTo>
                    <a:pt x="511456" y="228987"/>
                    <a:pt x="282469" y="0"/>
                    <a:pt x="0" y="0"/>
                  </a:cubicBezTo>
                  <a:close/>
                </a:path>
              </a:pathLst>
            </a:custGeom>
            <a:solidFill>
              <a:srgbClr val="EDC51B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kern="0" dirty="0">
                <a:sym typeface="Arial" panose="020B0604020202020204" pitchFamily="34" charset="0"/>
              </a:endParaRPr>
            </a:p>
          </p:txBody>
        </p:sp>
        <p:sp>
          <p:nvSpPr>
            <p:cNvPr id="68" name="椭圆 67"/>
            <p:cNvSpPr/>
            <p:nvPr>
              <p:custDataLst>
                <p:tags r:id="rId13"/>
              </p:custDataLst>
            </p:nvPr>
          </p:nvSpPr>
          <p:spPr>
            <a:xfrm flipH="1">
              <a:off x="8591" y="7789"/>
              <a:ext cx="1238" cy="1238"/>
            </a:xfrm>
            <a:prstGeom prst="ellipse">
              <a:avLst/>
            </a:prstGeom>
            <a:solidFill>
              <a:srgbClr val="D9D9D9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80000"/>
            </a:bodyPr>
            <a:p>
              <a:pPr algn="ctr"/>
              <a:r>
                <a:rPr lang="zh-CN" sz="2000" b="1" kern="1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  <a:sym typeface="+mn-ea"/>
                </a:rPr>
                <a:t>全章复习</a:t>
              </a:r>
              <a:endParaRPr lang="zh-CN" altLang="en-US" sz="2000" b="1" kern="0" dirty="0">
                <a:solidFill>
                  <a:srgbClr val="EDC51B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5" name="矩形 74"/>
          <p:cNvSpPr/>
          <p:nvPr>
            <p:custDataLst>
              <p:tags r:id="rId14"/>
            </p:custDataLst>
          </p:nvPr>
        </p:nvSpPr>
        <p:spPr>
          <a:xfrm>
            <a:off x="3099435" y="861060"/>
            <a:ext cx="2660015" cy="2128520"/>
          </a:xfrm>
          <a:prstGeom prst="rect">
            <a:avLst/>
          </a:prstGeom>
        </p:spPr>
        <p:txBody>
          <a:bodyPr wrap="square" anchor="ctr" anchorCtr="0">
            <a:normAutofit fontScale="25000"/>
          </a:bodyPr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铁</a:t>
            </a:r>
            <a:r>
              <a:rPr lang="zh-CN" alt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单质</a:t>
            </a:r>
            <a:r>
              <a:rPr lang="zh-CN" alt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常见氧化物和氢氧化物 </a:t>
            </a:r>
            <a:r>
              <a:rPr lang="en-US" alt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sz="7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铁盐和亚铁盐 </a:t>
            </a:r>
            <a:r>
              <a:rPr lang="en-US" alt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sz="7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食物中</a:t>
            </a:r>
            <a:r>
              <a:rPr 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Fe</a:t>
            </a:r>
            <a:r>
              <a:rPr 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元素的检验         </a:t>
            </a:r>
            <a:endParaRPr lang="zh-CN" sz="7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7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 </a:t>
            </a:r>
            <a:endParaRPr lang="zh-CN" sz="3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>
              <a:lnSpc>
                <a:spcPct val="120000"/>
              </a:lnSpc>
            </a:pPr>
            <a:endParaRPr lang="en-US" altLang="zh-CN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>
            <p:custDataLst>
              <p:tags r:id="rId15"/>
            </p:custDataLst>
          </p:nvPr>
        </p:nvSpPr>
        <p:spPr>
          <a:xfrm>
            <a:off x="3228975" y="3692525"/>
            <a:ext cx="2269490" cy="90614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物质的量在化学方程式计算中的应用</a:t>
            </a:r>
            <a:endParaRPr lang="zh-CN" altLang="en-US" sz="17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en-US" altLang="zh-CN" sz="17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15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>
            <p:custDataLst>
              <p:tags r:id="rId16"/>
            </p:custDataLst>
          </p:nvPr>
        </p:nvSpPr>
        <p:spPr>
          <a:xfrm>
            <a:off x="6241415" y="2364105"/>
            <a:ext cx="1652270" cy="1148080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常见金属材料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>
            <p:custDataLst>
              <p:tags r:id="rId17"/>
            </p:custDataLst>
          </p:nvPr>
        </p:nvSpPr>
        <p:spPr>
          <a:xfrm>
            <a:off x="6241415" y="4765040"/>
            <a:ext cx="1576705" cy="1148080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复习提升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/>
      <p:bldP spid="77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501057" y="1175044"/>
            <a:ext cx="3695028" cy="3695028"/>
            <a:chOff x="6240781" y="1363135"/>
            <a:chExt cx="4963584" cy="4963584"/>
          </a:xfrm>
        </p:grpSpPr>
        <p:grpSp>
          <p:nvGrpSpPr>
            <p:cNvPr id="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1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1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1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1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>
                  <a:gd name="adj" fmla="val 9243150"/>
                </a:avLst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设计思路</a:t>
              </a:r>
              <a:endParaRPr lang="id-ID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2904439">
              <a:off x="9713531" y="2071950"/>
              <a:ext cx="1348426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>
                  <a:gd name="adj" fmla="val 10408974"/>
                </a:avLst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</a:t>
              </a:r>
              <a:r>
                <a:rPr lang="zh-CN" altLang="en-US" sz="24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容分析</a:t>
              </a:r>
              <a:endParaRPr lang="id-ID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3328205">
              <a:off x="6291521" y="5189994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>
                  <a:gd name="adj" fmla="val 20433334"/>
                </a:avLst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实施建议</a:t>
              </a:r>
              <a:endParaRPr lang="id-ID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 rot="18872992">
              <a:off x="9686663" y="5367449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>
                  <a:gd name="adj" fmla="val 21114743"/>
                </a:avLst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目标制定</a:t>
              </a:r>
              <a:endParaRPr lang="id-ID" sz="24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584893" y="1542496"/>
            <a:ext cx="3609160" cy="572731"/>
            <a:chOff x="8633669" y="2306010"/>
            <a:chExt cx="2990246" cy="625370"/>
          </a:xfrm>
        </p:grpSpPr>
        <p:sp>
          <p:nvSpPr>
            <p:cNvPr id="2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4584893" y="2366001"/>
            <a:ext cx="3609160" cy="572731"/>
            <a:chOff x="8633669" y="2306010"/>
            <a:chExt cx="2990246" cy="625370"/>
          </a:xfrm>
        </p:grpSpPr>
        <p:sp>
          <p:nvSpPr>
            <p:cNvPr id="23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4584893" y="3189508"/>
            <a:ext cx="3609160" cy="572731"/>
            <a:chOff x="8633669" y="2306010"/>
            <a:chExt cx="2990246" cy="625370"/>
          </a:xfrm>
        </p:grpSpPr>
        <p:sp>
          <p:nvSpPr>
            <p:cNvPr id="26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4584893" y="4013013"/>
            <a:ext cx="3609160" cy="572731"/>
            <a:chOff x="8633669" y="2306010"/>
            <a:chExt cx="2990246" cy="625370"/>
          </a:xfrm>
        </p:grpSpPr>
        <p:sp>
          <p:nvSpPr>
            <p:cNvPr id="29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6000" y="1728000"/>
            <a:ext cx="79906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字体字号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字体：微软雅黑、宋体、黑体。（整体课件需字体保持一致）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字号：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20-28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文字颜色：正文及标题：黑色；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重点：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（注意：课件每屏内所有内容的颜色数量不能超过三种。）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课件内容请居左，在右侧留出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空白用于老师讲授空间。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可提前准备文字讲稿，现场录制可提供提词器。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59888" y="1576795"/>
            <a:ext cx="5169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【鸿蒙初识】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内容框架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文本框 1"/>
          <p:cNvSpPr txBox="1"/>
          <p:nvPr/>
        </p:nvSpPr>
        <p:spPr>
          <a:xfrm>
            <a:off x="442595" y="1517015"/>
            <a:ext cx="789178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《普通高中化学课程标准（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年版）》中指出：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通过观察能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辨识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一定条件下物质的形态及变化的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宏观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现象，初步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物质及其变化的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分类方法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，能运用符号表征物质及其变化；能从不同视角对纷繁复杂的化学变化进行分类研究，逐步揭示各类变化的特征和规律。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【鸿蒙初识】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内容框架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文本框 1"/>
          <p:cNvSpPr txBox="1"/>
          <p:nvPr/>
        </p:nvSpPr>
        <p:spPr>
          <a:xfrm>
            <a:off x="3309620" y="1165225"/>
            <a:ext cx="2381250" cy="46037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化学物质及变化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2308860" y="2059940"/>
            <a:ext cx="311150" cy="2166620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7980" y="2307590"/>
            <a:ext cx="1462405" cy="46037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化学物质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76570" y="2308225"/>
            <a:ext cx="1598295" cy="46037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化学反应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 rot="5400000">
            <a:off x="4168775" y="181610"/>
            <a:ext cx="464820" cy="3787775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9160" y="3418840"/>
            <a:ext cx="1283335" cy="46037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纯净物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78150" y="3418840"/>
            <a:ext cx="1200150" cy="46037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混合物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左大括号 13"/>
          <p:cNvSpPr/>
          <p:nvPr/>
        </p:nvSpPr>
        <p:spPr>
          <a:xfrm rot="5400000">
            <a:off x="1214755" y="3489960"/>
            <a:ext cx="78105" cy="1265555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515" y="4239260"/>
            <a:ext cx="506095" cy="82994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单质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7980" y="4239260"/>
            <a:ext cx="501015" cy="119888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化合物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左大括号 18"/>
          <p:cNvSpPr/>
          <p:nvPr/>
        </p:nvSpPr>
        <p:spPr>
          <a:xfrm rot="5400000">
            <a:off x="3524250" y="3127375"/>
            <a:ext cx="107315" cy="1990725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390775" y="4239260"/>
            <a:ext cx="587375" cy="82994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溶液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09620" y="4239260"/>
            <a:ext cx="587375" cy="82994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胶体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22445" y="4239260"/>
            <a:ext cx="587375" cy="82994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浊液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左大括号 22"/>
          <p:cNvSpPr/>
          <p:nvPr/>
        </p:nvSpPr>
        <p:spPr>
          <a:xfrm rot="5400000">
            <a:off x="6156325" y="2122170"/>
            <a:ext cx="295275" cy="2026920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232400" y="3418840"/>
            <a:ext cx="501015" cy="230695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四大基本反应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53455" y="3418840"/>
            <a:ext cx="501015" cy="1568450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离子反应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49440" y="3418840"/>
            <a:ext cx="501015" cy="230695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氧化还原反应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16050" y="5865495"/>
            <a:ext cx="5138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分类观、转化观、微粒观、价态观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内容特色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90" y="1988185"/>
            <a:ext cx="3915410" cy="20307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07795" y="4699635"/>
            <a:ext cx="4168775" cy="460375"/>
          </a:xfrm>
          <a:prstGeom prst="rect">
            <a:avLst/>
          </a:prstGeom>
          <a:noFill/>
          <a:ln w="44450" cmpd="sng">
            <a:solidFill>
              <a:schemeClr val="accent5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立足初中，更好衔接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1296670"/>
            <a:ext cx="3589655" cy="2722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内容特色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文本框 2"/>
          <p:cNvSpPr txBox="1"/>
          <p:nvPr/>
        </p:nvSpPr>
        <p:spPr>
          <a:xfrm>
            <a:off x="1082040" y="5494655"/>
            <a:ext cx="5848350" cy="829945"/>
          </a:xfrm>
          <a:prstGeom prst="rect">
            <a:avLst/>
          </a:prstGeom>
          <a:noFill/>
          <a:ln w="50800" cmpd="sng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、从物质类别和元素价态两个视角设计物质的转化途径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140" y="1157605"/>
            <a:ext cx="5928360" cy="41713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内容特色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1100455"/>
            <a:ext cx="5876925" cy="4657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8130" y="1517015"/>
            <a:ext cx="5956935" cy="541655"/>
          </a:xfrm>
          <a:prstGeom prst="rect">
            <a:avLst/>
          </a:prstGeom>
          <a:noFill/>
          <a:ln w="666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2890" y="2155825"/>
            <a:ext cx="5956935" cy="1935480"/>
          </a:xfrm>
          <a:prstGeom prst="rect">
            <a:avLst/>
          </a:prstGeom>
          <a:noFill/>
          <a:ln w="666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2885" y="4224020"/>
            <a:ext cx="5956935" cy="1550035"/>
          </a:xfrm>
          <a:prstGeom prst="rect">
            <a:avLst/>
          </a:prstGeom>
          <a:noFill/>
          <a:ln w="666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43370" y="1581150"/>
            <a:ext cx="1427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创设情境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7470" y="2702560"/>
            <a:ext cx="1935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实验证据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（宏观现象）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7470" y="4584065"/>
            <a:ext cx="1935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引出概念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（电解质）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75535" y="6062345"/>
            <a:ext cx="3201035" cy="46037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强调概念的构建过程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制定目标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文本框 9"/>
          <p:cNvSpPr txBox="1"/>
          <p:nvPr/>
        </p:nvSpPr>
        <p:spPr>
          <a:xfrm>
            <a:off x="9525" y="1724025"/>
            <a:ext cx="2782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《课标》有关主题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9125" y="1704975"/>
            <a:ext cx="27825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《课标》学业要求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7175" y="2295525"/>
            <a:ext cx="8241665" cy="4041775"/>
            <a:chOff x="885" y="3315"/>
            <a:chExt cx="12979" cy="6365"/>
          </a:xfrm>
        </p:grpSpPr>
        <p:grpSp>
          <p:nvGrpSpPr>
            <p:cNvPr id="16" name="组合 15"/>
            <p:cNvGrpSpPr/>
            <p:nvPr/>
          </p:nvGrpSpPr>
          <p:grpSpPr>
            <a:xfrm>
              <a:off x="885" y="3315"/>
              <a:ext cx="12859" cy="6365"/>
              <a:chOff x="2655" y="3315"/>
              <a:chExt cx="12859" cy="636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655" y="4335"/>
                <a:ext cx="6344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主题</a:t>
                </a:r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：常见无机物及其应用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689" y="5385"/>
                <a:ext cx="3703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2.1  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元素与物质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655" y="6315"/>
                <a:ext cx="4183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2.2  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氧化还原反应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55" y="7335"/>
                <a:ext cx="4663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2.3  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电离与离子反应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655" y="4005"/>
                <a:ext cx="6343" cy="4230"/>
              </a:xfrm>
              <a:prstGeom prst="rect">
                <a:avLst/>
              </a:prstGeom>
              <a:noFill/>
              <a:ln w="603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255" y="3315"/>
                <a:ext cx="6259" cy="6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 fontAlgn="auto">
                  <a:lnSpc>
                    <a:spcPct val="120000"/>
                  </a:lnSpc>
                </a:pP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能依据物质类别和元素价态列举某种元素的典型代表物。</a:t>
                </a:r>
                <a:r>
                  <a:rPr lang="zh-CN" altLang="en-US" sz="2400" b="1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能利用电离、离子反应、氧化还原反应等概念对常见的反应进行分类和分析说明。能用电离方程式表示某些酸、碱、盐的电离。能举例说明胶体的典型特征。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algn="just">
                  <a:lnSpc>
                    <a:spcPct val="110000"/>
                  </a:lnSpc>
                </a:pP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1116" y="5325"/>
                <a:ext cx="48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1082" y="7275"/>
                <a:ext cx="488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7485" y="3347"/>
              <a:ext cx="6379" cy="5699"/>
            </a:xfrm>
            <a:prstGeom prst="rect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7200" y="1950720"/>
            <a:ext cx="7098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、建立以元素观、分类观、转化观为指导的研究物质性质的一般思路。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690" y="2995930"/>
            <a:ext cx="71145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、建立以微粒观为指导的研究水溶液中物质反应的认识思路和方法。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200" y="4100195"/>
            <a:ext cx="7098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、建立利用化合价研究物质氧化性或还原性的思路和方法。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503" y="581816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【鞭辟入里】</a:t>
            </a:r>
            <a:endParaRPr lang="zh-CN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2506889" y="562282"/>
            <a:ext cx="3920806" cy="462462"/>
          </a:xfrm>
          <a:prstGeom prst="notchedRightArrow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152400" prstMaterial="plastic">
            <a:bevelT w="25400" h="25400"/>
            <a:bevelB w="25400" h="254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任意多边形 5"/>
          <p:cNvSpPr/>
          <p:nvPr/>
        </p:nvSpPr>
        <p:spPr>
          <a:xfrm>
            <a:off x="2851150" y="292735"/>
            <a:ext cx="2725420" cy="625475"/>
          </a:xfrm>
          <a:custGeom>
            <a:avLst/>
            <a:gdLst>
              <a:gd name="connsiteX0" fmla="*/ 0 w 1721287"/>
              <a:gd name="connsiteY0" fmla="*/ 0 h 462462"/>
              <a:gd name="connsiteX1" fmla="*/ 1721287 w 1721287"/>
              <a:gd name="connsiteY1" fmla="*/ 0 h 462462"/>
              <a:gd name="connsiteX2" fmla="*/ 1721287 w 1721287"/>
              <a:gd name="connsiteY2" fmla="*/ 462462 h 462462"/>
              <a:gd name="connsiteX3" fmla="*/ 0 w 1721287"/>
              <a:gd name="connsiteY3" fmla="*/ 462462 h 462462"/>
              <a:gd name="connsiteX4" fmla="*/ 0 w 1721287"/>
              <a:gd name="connsiteY4" fmla="*/ 0 h 46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287" h="462462">
                <a:moveTo>
                  <a:pt x="0" y="0"/>
                </a:moveTo>
                <a:lnTo>
                  <a:pt x="1721287" y="0"/>
                </a:lnTo>
                <a:lnTo>
                  <a:pt x="1721287" y="462462"/>
                </a:lnTo>
                <a:lnTo>
                  <a:pt x="0" y="462462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b" anchorCtr="0">
            <a:noAutofit/>
          </a:bodyPr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制定目标</a:t>
            </a:r>
            <a:endParaRPr lang="zh-CN" altLang="en-US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9768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椭圆 8"/>
          <p:cNvSpPr/>
          <p:nvPr/>
        </p:nvSpPr>
        <p:spPr>
          <a:xfrm>
            <a:off x="5117119" y="802947"/>
            <a:ext cx="115615" cy="115615"/>
          </a:xfrm>
          <a:prstGeom prst="ellipse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1_1_1"/>
  <p:tag name="KSO_WM_UNIT_ID" val="diagram20203193_1*m_h_h_a*1_1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3193_1*m_h_i*1_2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3193_1*m_h_i*1_4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3193_1*m_h_i*1_1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3193_1*m_h_i*1_1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3193_1*m_h_i*1_4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3193_1*m_h_i*1_3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3193_1*m_h_i*1_3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3193_1*m_h_i*1_2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3193_1*m_h_i*1_4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3193_1*m_h_i*1_3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3193_1*m_h_h_f*1_1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3193_1*m_h_i*1_1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3193_1*m_h_a*1_2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3193_1*m_h_a*1_4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3193_1*m_h_a*1_3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3193_1*m_h_a*1_1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3193_1*m_h_i*1_2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3193_1*m_h_i*1_2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3193_1*m_h_i*1_4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3193_1*m_h_i*1_1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3193_1*m_h_i*1_1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4_1_1"/>
  <p:tag name="KSO_WM_UNIT_ID" val="diagram20203193_1*m_h_h_a*1_4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7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3193_1*m_h_i*1_4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3193_1*m_h_i*1_3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3193_1*m_h_i*1_3_1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3193_1*m_h_i*1_2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3193_1*m_h_i*1_4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3193_1*m_h_i*1_3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3193_1*m_h_i*1_1_2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3193_1*m_h_a*1_2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3193_1*m_h_a*1_4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9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3193_1*m_h_a*1_3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4_1_1"/>
  <p:tag name="KSO_WM_UNIT_ID" val="diagram20203193_1*m_h_h_f*1_4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3193_1*m_h_a*1_1_1"/>
  <p:tag name="KSO_WM_TEMPLATE_CATEGORY" val="diagram"/>
  <p:tag name="KSO_WM_TEMPLATE_INDEX" val="20203193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1_1_1"/>
  <p:tag name="KSO_WM_UNIT_ID" val="diagram20203193_1*m_h_h_a*1_1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6"/>
  <p:tag name="KSO_WM_UNIT_TEXT_FILL_TYPE" val="1"/>
</p:tagLst>
</file>

<file path=ppt/tags/tag42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1_1_1"/>
  <p:tag name="KSO_WM_UNIT_ID" val="diagram20203193_1*m_h_h_f*1_1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4_1_1"/>
  <p:tag name="KSO_WM_UNIT_ID" val="diagram20203193_1*m_h_h_a*1_4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7"/>
  <p:tag name="KSO_WM_UNIT_TEXT_FILL_TYPE" val="1"/>
</p:tagLst>
</file>

<file path=ppt/tags/tag44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4_1_1"/>
  <p:tag name="KSO_WM_UNIT_ID" val="diagram20203193_1*m_h_h_f*1_4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2_1_1"/>
  <p:tag name="KSO_WM_UNIT_ID" val="diagram20203193_1*m_h_h_a*1_2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5"/>
  <p:tag name="KSO_WM_UNIT_TEXT_FILL_TYPE" val="1"/>
</p:tagLst>
</file>

<file path=ppt/tags/tag46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2_1_1"/>
  <p:tag name="KSO_WM_UNIT_ID" val="diagram20203193_1*m_h_h_f*1_2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3_1_1"/>
  <p:tag name="KSO_WM_UNIT_ID" val="diagram20203193_1*m_h_h_a*1_3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8"/>
  <p:tag name="KSO_WM_UNIT_TEXT_FILL_TYPE" val="1"/>
</p:tagLst>
</file>

<file path=ppt/tags/tag48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3_1_1"/>
  <p:tag name="KSO_WM_UNIT_ID" val="diagram20203193_1*m_h_h_f*1_3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"/>
  <p:tag name="KSO_WM_UNIT_ID" val="diagram160148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2_1_1"/>
  <p:tag name="KSO_WM_UNIT_ID" val="diagram20203193_1*m_h_h_a*1_2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5"/>
  <p:tag name="KSO_WM_UNIT_TEXT_FILL_TYPE" val="1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2"/>
  <p:tag name="KSO_WM_UNIT_ID" val="diagram160148_3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3"/>
  <p:tag name="KSO_WM_UNIT_ID" val="diagram160148_3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4"/>
  <p:tag name="KSO_WM_UNIT_ID" val="diagram160148_3*m_i*1_4"/>
  <p:tag name="KSO_WM_UNIT_CLEAR" val="1"/>
  <p:tag name="KSO_WM_UNIT_LAYERLEVEL" val="1_1"/>
  <p:tag name="KSO_WM_DIAGRAM_GROUP_CODE" val="m1-1"/>
  <p:tag name="KSO_WM_UNIT_TEXT_FILL_FORE_SCHEMECOLOR_INDEX" val="5"/>
  <p:tag name="KSO_WM_UNIT_TEXT_FILL_TYPE" val="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5"/>
  <p:tag name="KSO_WM_UNIT_ID" val="diagram160148_3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6"/>
  <p:tag name="KSO_WM_UNIT_ID" val="diagram160148_3*m_i*1_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7"/>
  <p:tag name="KSO_WM_UNIT_ID" val="diagram160148_3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8"/>
  <p:tag name="KSO_WM_UNIT_ID" val="diagram160148_3*m_i*1_8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9"/>
  <p:tag name="KSO_WM_UNIT_ID" val="diagram160148_3*m_i*1_9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0"/>
  <p:tag name="KSO_WM_UNIT_ID" val="diagram160148_3*m_i*1_10"/>
  <p:tag name="KSO_WM_UNIT_CLEAR" val="1"/>
  <p:tag name="KSO_WM_UNIT_LAYERLEVEL" val="1_1"/>
  <p:tag name="KSO_WM_DIAGRAM_GROUP_CODE" val="m1-1"/>
  <p:tag name="KSO_WM_UNIT_TEXT_FILL_FORE_SCHEMECOLOR_INDEX" val="6"/>
  <p:tag name="KSO_WM_UNIT_TEXT_FILL_TYPE" val="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1"/>
  <p:tag name="KSO_WM_UNIT_ID" val="diagram160148_3*m_i*1_11"/>
  <p:tag name="KSO_WM_UNIT_CLEAR" val="1"/>
  <p:tag name="KSO_WM_UNIT_LAYERLEVEL" val="1_1"/>
  <p:tag name="KSO_WM_DIAGRAM_GROUP_CODE" val="m1-1"/>
  <p:tag name="KSO_WM_UNIT_TEXT_FILL_FORE_SCHEMECOLOR_INDEX" val="7"/>
  <p:tag name="KSO_WM_UNIT_TEXT_FILL_TYPE" val="1"/>
</p:tagLst>
</file>

<file path=ppt/tags/tag6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2_1_1"/>
  <p:tag name="KSO_WM_UNIT_ID" val="diagram20203193_1*m_h_h_f*1_2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2"/>
  <p:tag name="KSO_WM_UNIT_ID" val="diagram160148_3*m_i*1_12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i"/>
  <p:tag name="KSO_WM_UNIT_INDEX" val="1_13"/>
  <p:tag name="KSO_WM_UNIT_ID" val="diagram160148_3*m_i*1_13"/>
  <p:tag name="KSO_WM_UNIT_CLEAR" val="1"/>
  <p:tag name="KSO_WM_UNIT_LAYERLEVEL" val="1_1"/>
  <p:tag name="KSO_WM_DIAGRAM_GROUP_CODE" val="m1-1"/>
  <p:tag name="KSO_WM_UNIT_TEXT_FILL_FORE_SCHEMECOLOR_INDEX" val="8"/>
  <p:tag name="KSO_WM_UNIT_TEXT_FILL_TYPE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1_1"/>
  <p:tag name="KSO_WM_UNIT_ID" val="diagram160148_3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3_1"/>
  <p:tag name="KSO_WM_UNIT_ID" val="diagram160148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2_1"/>
  <p:tag name="KSO_WM_UNIT_ID" val="diagram160148_3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48"/>
  <p:tag name="KSO_WM_UNIT_TYPE" val="m_h_f"/>
  <p:tag name="KSO_WM_UNIT_INDEX" val="1_4_1"/>
  <p:tag name="KSO_WM_UNIT_ID" val="diagram160148_3*m_h_f*1_4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ISCONTENTSTITLE" val="0"/>
  <p:tag name="KSO_WM_UNIT_PRESET_TEXT" val="添加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a"/>
  <p:tag name="KSO_WM_UNIT_INDEX" val="1_3_1_1"/>
  <p:tag name="KSO_WM_UNIT_ID" val="diagram20203193_1*m_h_h_a*1_3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8"/>
  <p:tag name="KSO_WM_UNIT_TEXT_FILL_TYPE" val="1"/>
</p:tagLst>
</file>

<file path=ppt/tags/tag8.xml><?xml version="1.0" encoding="utf-8"?>
<p:tagLst xmlns:p="http://schemas.openxmlformats.org/presentationml/2006/main">
  <p:tag name="KSO_WM_UNIT_PRESET_TEXT" val="单击此处添加正文具体内容"/>
  <p:tag name="KSO_WM_UNIT_NOCLEAR" val="0"/>
  <p:tag name="KSO_WM_UNIT_VALUE" val="66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h_f"/>
  <p:tag name="KSO_WM_UNIT_INDEX" val="1_3_1_1"/>
  <p:tag name="KSO_WM_UNIT_ID" val="diagram20203193_1*m_h_h_f*1_3_1_1"/>
  <p:tag name="KSO_WM_TEMPLATE_CATEGORY" val="diagram"/>
  <p:tag name="KSO_WM_TEMPLATE_INDEX" val="20203193"/>
  <p:tag name="KSO_WM_UNIT_LAYERLEVEL" val="1_1_1_1"/>
  <p:tag name="KSO_WM_TAG_VERSION" val="1.0"/>
  <p:tag name="KSO_WM_BEAUTIFY_FLAG" val="#wm#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3193_1*m_h_i*1_2_3"/>
  <p:tag name="KSO_WM_TEMPLATE_CATEGORY" val="diagram"/>
  <p:tag name="KSO_WM_TEMPLATE_INDEX" val="20203193"/>
  <p:tag name="KSO_WM_UNIT_LAYERLEVEL" val="1_1_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3097</Words>
  <Application>WPS 演示</Application>
  <PresentationFormat>自定义</PresentationFormat>
  <Paragraphs>352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Calibri Light</vt:lpstr>
      <vt:lpstr>Times New Roman</vt:lpstr>
      <vt:lpstr>方正兰亭超细黑简体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Administrator</cp:lastModifiedBy>
  <cp:revision>39</cp:revision>
  <dcterms:created xsi:type="dcterms:W3CDTF">2019-07-11T07:35:00Z</dcterms:created>
  <dcterms:modified xsi:type="dcterms:W3CDTF">2019-12-09T14:01:52Z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2052-11.1.0.9141</vt:lpwstr>
  </property>
</Properties>
</file>