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00" r:id="rId3"/>
    <p:sldId id="404" r:id="rId4"/>
    <p:sldId id="406" r:id="rId5"/>
    <p:sldId id="399" r:id="rId6"/>
    <p:sldId id="409" r:id="rId7"/>
    <p:sldId id="414" r:id="rId8"/>
    <p:sldId id="405" r:id="rId9"/>
    <p:sldId id="408" r:id="rId10"/>
    <p:sldId id="410" r:id="rId11"/>
    <p:sldId id="412" r:id="rId12"/>
    <p:sldId id="413" r:id="rId13"/>
    <p:sldId id="421" r:id="rId14"/>
    <p:sldId id="426" r:id="rId15"/>
    <p:sldId id="427" r:id="rId16"/>
    <p:sldId id="428" r:id="rId17"/>
    <p:sldId id="429" r:id="rId18"/>
    <p:sldId id="431" r:id="rId19"/>
    <p:sldId id="432" r:id="rId20"/>
    <p:sldId id="430" r:id="rId21"/>
    <p:sldId id="433" r:id="rId23"/>
    <p:sldId id="436" r:id="rId24"/>
    <p:sldId id="438" r:id="rId25"/>
    <p:sldId id="439" r:id="rId26"/>
    <p:sldId id="443" r:id="rId27"/>
    <p:sldId id="444" r:id="rId28"/>
    <p:sldId id="445" r:id="rId29"/>
    <p:sldId id="446" r:id="rId30"/>
    <p:sldId id="450" r:id="rId31"/>
    <p:sldId id="451" r:id="rId32"/>
    <p:sldId id="453" r:id="rId33"/>
    <p:sldId id="455" r:id="rId34"/>
    <p:sldId id="456" r:id="rId35"/>
    <p:sldId id="457" r:id="rId36"/>
    <p:sldId id="462" r:id="rId37"/>
    <p:sldId id="463" r:id="rId38"/>
    <p:sldId id="464" r:id="rId39"/>
    <p:sldId id="469" r:id="rId40"/>
    <p:sldId id="471" r:id="rId41"/>
    <p:sldId id="470" r:id="rId42"/>
    <p:sldId id="472" r:id="rId43"/>
    <p:sldId id="473" r:id="rId44"/>
    <p:sldId id="476" r:id="rId45"/>
    <p:sldId id="479" r:id="rId46"/>
    <p:sldId id="478" r:id="rId47"/>
    <p:sldId id="397" r:id="rId48"/>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660066"/>
    <a:srgbClr val="990000"/>
    <a:srgbClr val="000099"/>
    <a:srgbClr val="FFFF00"/>
    <a:srgbClr val="FF00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39"/>
    <p:restoredTop sz="94660"/>
  </p:normalViewPr>
  <p:slideViewPr>
    <p:cSldViewPr showGuides="1">
      <p:cViewPr varScale="1">
        <p:scale>
          <a:sx n="110" d="100"/>
          <a:sy n="110" d="100"/>
        </p:scale>
        <p:origin x="14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smtClean="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smtClean="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9D28DD-25F7-48C2-9023-F3C3E9DA7F25}"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2530" name="幻灯片图像占位符 37889"/>
          <p:cNvSpPr>
            <a:spLocks noGrp="1" noRot="1" noTextEdit="1"/>
          </p:cNvSpPr>
          <p:nvPr>
            <p:ph type="sldImg"/>
          </p:nvPr>
        </p:nvSpPr>
        <p:spPr>
          <a:xfrm>
            <a:off x="1143000" y="685800"/>
            <a:ext cx="4570413" cy="3427413"/>
          </a:xfrm>
          <a:ln/>
        </p:spPr>
      </p:sp>
      <p:sp>
        <p:nvSpPr>
          <p:cNvPr id="22531" name="文本占位符 37890"/>
          <p:cNvSpPr>
            <a:spLocks noGrp="1" noRot="1"/>
          </p:cNvSpPr>
          <p:nvPr>
            <p:ph type="body"/>
          </p:nvPr>
        </p:nvSpPr>
        <p:spPr>
          <a:ln/>
        </p:spPr>
        <p:txBody>
          <a:bodyPr wrap="square" lIns="91440" tIns="45720" rIns="91440" bIns="45720" anchor="ctr"/>
          <a:p>
            <a:pPr lvl="0" eaLnBrk="1" hangingPunct="1"/>
            <a:r>
              <a:rPr lang="zh-CN" altLang="en-US" dirty="0"/>
              <a:t>应是“二十四史”中吸收的民间传说加上稗史、遗闻等； </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latin typeface="Arial" panose="020B0604020202020204" pitchFamily="34"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137874-5711-4A6C-80A1-2F743C2191E9}"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3" descr="图片1"/>
          <p:cNvPicPr>
            <a:picLocks noChangeAspect="1"/>
          </p:cNvPicPr>
          <p:nvPr/>
        </p:nvPicPr>
        <p:blipFill>
          <a:blip r:embed="rId1"/>
          <a:stretch>
            <a:fillRect/>
          </a:stretch>
        </p:blipFill>
        <p:spPr>
          <a:xfrm>
            <a:off x="0" y="1196975"/>
            <a:ext cx="9144000" cy="5476875"/>
          </a:xfrm>
          <a:prstGeom prst="rect">
            <a:avLst/>
          </a:prstGeom>
          <a:noFill/>
          <a:ln w="9525">
            <a:noFill/>
          </a:ln>
        </p:spPr>
      </p:pic>
      <p:sp>
        <p:nvSpPr>
          <p:cNvPr id="3075" name="WordArt 2"/>
          <p:cNvSpPr>
            <a:spLocks noTextEdit="1"/>
          </p:cNvSpPr>
          <p:nvPr/>
        </p:nvSpPr>
        <p:spPr>
          <a:xfrm>
            <a:off x="1187450" y="692150"/>
            <a:ext cx="6705600" cy="628650"/>
          </a:xfrm>
          <a:prstGeom prst="rect">
            <a:avLst/>
          </a:prstGeom>
        </p:spPr>
        <p:txBody>
          <a:bodyPr wrap="none" fromWordArt="1">
            <a:prstTxWarp prst="textPlain">
              <a:avLst>
                <a:gd name="adj" fmla="val 50000"/>
              </a:avLst>
            </a:prstTxWarp>
            <a:normAutofit/>
          </a:bodyPr>
          <a:p>
            <a:pPr algn="ctr"/>
            <a:r>
              <a:rPr lang="zh-CN" altLang="en-US" sz="4800">
                <a:ln w="9525" cap="flat" cmpd="sng">
                  <a:solidFill>
                    <a:schemeClr val="tx1"/>
                  </a:solidFill>
                  <a:prstDash val="solid"/>
                  <a:headEnd type="none" w="med" len="med"/>
                  <a:tailEnd type="none" w="med" len="med"/>
                </a:ln>
                <a:solidFill>
                  <a:srgbClr val="006600"/>
                </a:solidFill>
                <a:effectLst>
                  <a:outerShdw dist="35921" dir="2699999" algn="ctr" rotWithShape="0">
                    <a:srgbClr val="990000"/>
                  </a:outerShdw>
                </a:effectLst>
                <a:latin typeface="黑体" panose="02010609060101010101" pitchFamily="49" charset="-122"/>
                <a:ea typeface="黑体" panose="02010609060101010101" pitchFamily="49" charset="-122"/>
              </a:rPr>
              <a:t>论述类文本阅读专题复习</a:t>
            </a:r>
            <a:endParaRPr lang="zh-CN" altLang="en-US" sz="4800">
              <a:ln w="9525" cap="flat" cmpd="sng">
                <a:solidFill>
                  <a:schemeClr val="tx1"/>
                </a:solidFill>
                <a:prstDash val="solid"/>
                <a:headEnd type="none" w="med" len="med"/>
                <a:tailEnd type="none" w="med" len="med"/>
              </a:ln>
              <a:solidFill>
                <a:srgbClr val="0066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2786" name="Text Box 2"/>
          <p:cNvSpPr txBox="1">
            <a:spLocks noChangeArrowheads="1"/>
          </p:cNvSpPr>
          <p:nvPr/>
        </p:nvSpPr>
        <p:spPr bwMode="auto">
          <a:xfrm>
            <a:off x="323850" y="404813"/>
            <a:ext cx="8496300" cy="762000"/>
          </a:xfrm>
          <a:prstGeom prst="rect">
            <a:avLst/>
          </a:prstGeom>
          <a:noFill/>
          <a:ln w="9525">
            <a:noFill/>
            <a:miter lim="800000"/>
          </a:ln>
          <a:effectLst/>
        </p:spPr>
        <p:txBody>
          <a:bodyPr>
            <a:spAutoFit/>
          </a:bodyPr>
          <a:lstStyle/>
          <a:p>
            <a:pPr marR="0" algn="ctr" defTabSz="914400" eaLnBrk="1" hangingPunct="1">
              <a:buClrTx/>
              <a:buSzTx/>
              <a:buFontTx/>
              <a:defRPr/>
            </a:pPr>
            <a:r>
              <a:rPr kumimoji="0" lang="zh-CN" altLang="en-US" sz="44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解题方法探究</a:t>
            </a:r>
            <a:endParaRPr kumimoji="0" lang="zh-CN" altLang="en-US" sz="4400" kern="1200" cap="none" spc="0" normalizeH="0" baseline="0" noProof="0">
              <a:solidFill>
                <a:schemeClr val="tx2"/>
              </a:solidFill>
              <a:effectLst>
                <a:outerShdw blurRad="38100" dist="38100" dir="2700000" algn="tl">
                  <a:srgbClr val="C0C0C0"/>
                </a:outerShdw>
              </a:effectLst>
              <a:latin typeface="Arial" panose="020B0604020202020204" pitchFamily="34" charset="0"/>
              <a:ea typeface="华文琥珀" pitchFamily="2" charset="-122"/>
              <a:cs typeface="+mn-cs"/>
            </a:endParaRPr>
          </a:p>
        </p:txBody>
      </p:sp>
      <p:sp>
        <p:nvSpPr>
          <p:cNvPr id="502787" name="Text Box 3"/>
          <p:cNvSpPr txBox="1">
            <a:spLocks noChangeArrowheads="1"/>
          </p:cNvSpPr>
          <p:nvPr/>
        </p:nvSpPr>
        <p:spPr bwMode="auto">
          <a:xfrm>
            <a:off x="395288" y="1341438"/>
            <a:ext cx="8424863" cy="4179888"/>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effectLst>
                  <a:outerShdw blurRad="38100" dist="38100" dir="2700000" algn="tl">
                    <a:srgbClr val="C0C0C0"/>
                  </a:outerShdw>
                </a:effectLst>
                <a:latin typeface="华文琥珀" pitchFamily="2" charset="-122"/>
                <a:ea typeface="华文琥珀" pitchFamily="2" charset="-122"/>
                <a:cs typeface="+mn-cs"/>
              </a:rPr>
              <a:t>解题方法</a:t>
            </a:r>
            <a:r>
              <a:rPr kumimoji="0" lang="zh-CN" altLang="en-US" sz="3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勾划</a:t>
            </a:r>
            <a:r>
              <a:rPr kumimoji="0" lang="en-US" sz="3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比照</a:t>
            </a:r>
            <a:r>
              <a:rPr kumimoji="0" lang="en-US" sz="3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分析</a:t>
            </a:r>
            <a:r>
              <a:rPr kumimoji="0" lang="zh-CN" altLang="en-US" sz="3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3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3600" kern="1200" cap="none" spc="0" normalizeH="0" baseline="0" noProof="0">
                <a:effectLst>
                  <a:outerShdw blurRad="38100" dist="38100" dir="2700000" algn="tl">
                    <a:srgbClr val="C0C0C0"/>
                  </a:outerShdw>
                </a:effectLst>
                <a:latin typeface="华文琥珀" pitchFamily="2" charset="-122"/>
                <a:ea typeface="华文琥珀" pitchFamily="2" charset="-122"/>
                <a:cs typeface="+mn-cs"/>
              </a:rPr>
              <a:t>解题前提</a:t>
            </a:r>
            <a:r>
              <a:rPr kumimoji="0" lang="zh-CN" altLang="en-US" sz="3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3600" kern="1200" cap="none" spc="0" normalizeH="0" baseline="0" noProof="0">
                <a:solidFill>
                  <a:srgbClr val="000099"/>
                </a:solidFill>
                <a:effectLst>
                  <a:outerShdw blurRad="38100" dist="38100" dir="2700000" algn="tl">
                    <a:srgbClr val="C0C0C0"/>
                  </a:outerShdw>
                </a:effectLst>
                <a:latin typeface="华文琥珀" pitchFamily="2" charset="-122"/>
                <a:ea typeface="华文琥珀" pitchFamily="2" charset="-122"/>
                <a:cs typeface="+mn-cs"/>
              </a:rPr>
              <a:t>心静</a:t>
            </a:r>
            <a:endParaRPr kumimoji="0" lang="zh-CN" altLang="en-US" sz="3600" kern="1200" cap="none" spc="0" normalizeH="0" baseline="0" noProof="0">
              <a:solidFill>
                <a:srgbClr val="000099"/>
              </a:solidFill>
              <a:effectLst>
                <a:outerShdw blurRad="38100" dist="38100" dir="2700000" algn="tl">
                  <a:srgbClr val="C0C0C0"/>
                </a:outerShdw>
              </a:effectLst>
              <a:latin typeface="华文琥珀" pitchFamily="2" charset="-122"/>
              <a:ea typeface="华文琥珀" pitchFamily="2" charset="-122"/>
              <a:cs typeface="+mn-cs"/>
            </a:endParaRPr>
          </a:p>
          <a:p>
            <a:pPr marR="0" defTabSz="914400" eaLnBrk="1" hangingPunct="1">
              <a:buClrTx/>
              <a:buSzTx/>
              <a:buFontTx/>
              <a:defRPr/>
            </a:pPr>
            <a:endParaRPr kumimoji="0" lang="zh-CN" altLang="en-US" sz="1200" kern="1200" cap="none" spc="0" normalizeH="0" baseline="0" noProof="0">
              <a:solidFill>
                <a:srgbClr val="000099"/>
              </a:solidFill>
              <a:effectLst>
                <a:outerShdw blurRad="38100" dist="38100" dir="2700000" algn="tl">
                  <a:srgbClr val="C0C0C0"/>
                </a:outerShdw>
              </a:effectLst>
              <a:latin typeface="华文琥珀" pitchFamily="2" charset="-122"/>
              <a:ea typeface="华文琥珀" pitchFamily="2"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做题首先要心静</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心不静则神不凝</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。俗话说</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“心急吃不了热豆腐”，做题的最大障碍是浮躁。只</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有平心静气，总揽全局，方能洞悉秋毫，明辨是非，</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否则你连文章写的是什么都云里雾里，结果只能雾里</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看花，越看越花，误入陷阱，不能自拔。</a:t>
            </a:r>
            <a:r>
              <a:rPr kumimoji="0" lang="zh-CN" altLang="en-US" sz="2800"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02786">
                                            <p:txEl>
                                              <p:charRg st="0" end="7"/>
                                            </p:txEl>
                                          </p:spTgt>
                                        </p:tgtEl>
                                        <p:attrNameLst>
                                          <p:attrName>style.visibility</p:attrName>
                                        </p:attrNameLst>
                                      </p:cBhvr>
                                      <p:to>
                                        <p:strVal val="visible"/>
                                      </p:to>
                                    </p:set>
                                    <p:anim calcmode="lin" valueType="num">
                                      <p:cBhvr>
                                        <p:cTn id="7" dur="1000" fill="hold"/>
                                        <p:tgtEl>
                                          <p:spTgt spid="502786">
                                            <p:txEl>
                                              <p:charRg st="0" end="7"/>
                                            </p:txEl>
                                          </p:spTgt>
                                        </p:tgtEl>
                                        <p:attrNameLst>
                                          <p:attrName>ppt_x</p:attrName>
                                        </p:attrNameLst>
                                      </p:cBhvr>
                                      <p:tavLst>
                                        <p:tav tm="0">
                                          <p:val>
                                            <p:strVal val="#ppt_x-.2"/>
                                          </p:val>
                                        </p:tav>
                                        <p:tav tm="100000">
                                          <p:val>
                                            <p:strVal val="#ppt_x"/>
                                          </p:val>
                                        </p:tav>
                                      </p:tavLst>
                                    </p:anim>
                                    <p:anim calcmode="lin" valueType="num">
                                      <p:cBhvr>
                                        <p:cTn id="8" dur="1000" fill="hold"/>
                                        <p:tgtEl>
                                          <p:spTgt spid="502786">
                                            <p:txEl>
                                              <p:charRg st="0" end="7"/>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2786">
                                            <p:txEl>
                                              <p:charRg st="0"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02787">
                                            <p:txEl>
                                              <p:charRg st="0" end="17"/>
                                            </p:txEl>
                                          </p:spTgt>
                                        </p:tgtEl>
                                        <p:attrNameLst>
                                          <p:attrName>style.visibility</p:attrName>
                                        </p:attrNameLst>
                                      </p:cBhvr>
                                      <p:to>
                                        <p:strVal val="visible"/>
                                      </p:to>
                                    </p:set>
                                    <p:anim calcmode="discrete" valueType="clr">
                                      <p:cBhvr override="childStyle">
                                        <p:cTn id="14" dur="80"/>
                                        <p:tgtEl>
                                          <p:spTgt spid="502787">
                                            <p:txEl>
                                              <p:charRg st="0" end="1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2787">
                                            <p:txEl>
                                              <p:charRg st="0" end="17"/>
                                            </p:txEl>
                                          </p:spTgt>
                                        </p:tgtEl>
                                        <p:attrNameLst>
                                          <p:attrName>fillcolor</p:attrName>
                                        </p:attrNameLst>
                                      </p:cBhvr>
                                      <p:tavLst>
                                        <p:tav tm="0">
                                          <p:val>
                                            <p:clrVal>
                                              <a:schemeClr val="accent2"/>
                                            </p:clrVal>
                                          </p:val>
                                        </p:tav>
                                        <p:tav tm="50000">
                                          <p:val>
                                            <p:clrVal>
                                              <a:schemeClr val="hlink"/>
                                            </p:clrVal>
                                          </p:val>
                                        </p:tav>
                                      </p:tavLst>
                                    </p:anim>
                                    <p:set>
                                      <p:cBhvr>
                                        <p:cTn id="16" dur="80"/>
                                        <p:tgtEl>
                                          <p:spTgt spid="502787">
                                            <p:txEl>
                                              <p:charRg st="0" end="17"/>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02787">
                                            <p:txEl>
                                              <p:charRg st="18" end="26"/>
                                            </p:txEl>
                                          </p:spTgt>
                                        </p:tgtEl>
                                        <p:attrNameLst>
                                          <p:attrName>style.visibility</p:attrName>
                                        </p:attrNameLst>
                                      </p:cBhvr>
                                      <p:to>
                                        <p:strVal val="visible"/>
                                      </p:to>
                                    </p:set>
                                    <p:anim calcmode="discrete" valueType="clr">
                                      <p:cBhvr override="childStyle">
                                        <p:cTn id="21" dur="80"/>
                                        <p:tgtEl>
                                          <p:spTgt spid="502787">
                                            <p:txEl>
                                              <p:charRg st="18" end="2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02787">
                                            <p:txEl>
                                              <p:charRg st="18" end="26"/>
                                            </p:txEl>
                                          </p:spTgt>
                                        </p:tgtEl>
                                        <p:attrNameLst>
                                          <p:attrName>fillcolor</p:attrName>
                                        </p:attrNameLst>
                                      </p:cBhvr>
                                      <p:tavLst>
                                        <p:tav tm="0">
                                          <p:val>
                                            <p:clrVal>
                                              <a:schemeClr val="accent2"/>
                                            </p:clrVal>
                                          </p:val>
                                        </p:tav>
                                        <p:tav tm="50000">
                                          <p:val>
                                            <p:clrVal>
                                              <a:schemeClr val="hlink"/>
                                            </p:clrVal>
                                          </p:val>
                                        </p:tav>
                                      </p:tavLst>
                                    </p:anim>
                                    <p:set>
                                      <p:cBhvr>
                                        <p:cTn id="23" dur="80"/>
                                        <p:tgtEl>
                                          <p:spTgt spid="502787">
                                            <p:txEl>
                                              <p:charRg st="18" end="2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02787">
                                            <p:txEl>
                                              <p:charRg st="27" end="51"/>
                                            </p:txEl>
                                          </p:spTgt>
                                        </p:tgtEl>
                                        <p:attrNameLst>
                                          <p:attrName>style.visibility</p:attrName>
                                        </p:attrNameLst>
                                      </p:cBhvr>
                                      <p:to>
                                        <p:strVal val="visible"/>
                                      </p:to>
                                    </p:set>
                                    <p:animEffect transition="in" filter="dissolve">
                                      <p:cBhvr>
                                        <p:cTn id="28" dur="500"/>
                                        <p:tgtEl>
                                          <p:spTgt spid="502787">
                                            <p:txEl>
                                              <p:charRg st="27" end="5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02787">
                                            <p:txEl>
                                              <p:charRg st="52" end="76"/>
                                            </p:txEl>
                                          </p:spTgt>
                                        </p:tgtEl>
                                        <p:attrNameLst>
                                          <p:attrName>style.visibility</p:attrName>
                                        </p:attrNameLst>
                                      </p:cBhvr>
                                      <p:to>
                                        <p:strVal val="visible"/>
                                      </p:to>
                                    </p:set>
                                    <p:animEffect transition="in" filter="dissolve">
                                      <p:cBhvr>
                                        <p:cTn id="31" dur="500"/>
                                        <p:tgtEl>
                                          <p:spTgt spid="502787">
                                            <p:txEl>
                                              <p:charRg st="52" end="7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502787">
                                            <p:txEl>
                                              <p:charRg st="77" end="101"/>
                                            </p:txEl>
                                          </p:spTgt>
                                        </p:tgtEl>
                                        <p:attrNameLst>
                                          <p:attrName>style.visibility</p:attrName>
                                        </p:attrNameLst>
                                      </p:cBhvr>
                                      <p:to>
                                        <p:strVal val="visible"/>
                                      </p:to>
                                    </p:set>
                                    <p:animEffect transition="in" filter="dissolve">
                                      <p:cBhvr>
                                        <p:cTn id="34" dur="500"/>
                                        <p:tgtEl>
                                          <p:spTgt spid="502787">
                                            <p:txEl>
                                              <p:charRg st="77" end="101"/>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02787">
                                            <p:txEl>
                                              <p:charRg st="102" end="126"/>
                                            </p:txEl>
                                          </p:spTgt>
                                        </p:tgtEl>
                                        <p:attrNameLst>
                                          <p:attrName>style.visibility</p:attrName>
                                        </p:attrNameLst>
                                      </p:cBhvr>
                                      <p:to>
                                        <p:strVal val="visible"/>
                                      </p:to>
                                    </p:set>
                                    <p:animEffect transition="in" filter="dissolve">
                                      <p:cBhvr>
                                        <p:cTn id="37" dur="500"/>
                                        <p:tgtEl>
                                          <p:spTgt spid="502787">
                                            <p:txEl>
                                              <p:charRg st="102" end="12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502787">
                                            <p:txEl>
                                              <p:charRg st="127" end="147"/>
                                            </p:txEl>
                                          </p:spTgt>
                                        </p:tgtEl>
                                        <p:attrNameLst>
                                          <p:attrName>style.visibility</p:attrName>
                                        </p:attrNameLst>
                                      </p:cBhvr>
                                      <p:to>
                                        <p:strVal val="visible"/>
                                      </p:to>
                                    </p:set>
                                    <p:animEffect transition="in" filter="dissolve">
                                      <p:cBhvr>
                                        <p:cTn id="40" dur="500"/>
                                        <p:tgtEl>
                                          <p:spTgt spid="502787">
                                            <p:txEl>
                                              <p:charRg st="127" end="1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62" name="Text Box 2"/>
          <p:cNvSpPr txBox="1">
            <a:spLocks noChangeArrowheads="1"/>
          </p:cNvSpPr>
          <p:nvPr/>
        </p:nvSpPr>
        <p:spPr bwMode="auto">
          <a:xfrm>
            <a:off x="323850" y="1268413"/>
            <a:ext cx="8496300" cy="506095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所谓双合，就是</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符合文意</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符合题意</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符合文意</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指在</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做题时将每一个题支逐一进行比照，比照该题支与原文意</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思是否相同，哪些字句变了，而意思变了没有，而不只是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看文字是否相同。</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符合题意</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是在比照符合文意的前提下看</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看该题支是否符合本道试题题干的意思，要将题干的意思</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中的几个要点和题支进行分析，完全符合题干要点的才是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正确答案。比照分析时一定要做到严谨。</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运用双合的方法做题是将“</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勾划</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比照</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分析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的方法进行简化的结果，它可以达到快速做题的目的和功</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效。运用双合方法解题，即便勾划主干上有些偏差，做出</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来的答案也八九不离十的。</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01763" name="Text Box 3"/>
          <p:cNvSpPr txBox="1">
            <a:spLocks noChangeArrowheads="1"/>
          </p:cNvSpPr>
          <p:nvPr/>
        </p:nvSpPr>
        <p:spPr bwMode="auto">
          <a:xfrm>
            <a:off x="323850" y="404813"/>
            <a:ext cx="8496300" cy="762000"/>
          </a:xfrm>
          <a:prstGeom prst="rect">
            <a:avLst/>
          </a:prstGeom>
          <a:noFill/>
          <a:ln w="9525">
            <a:noFill/>
            <a:miter lim="800000"/>
          </a:ln>
          <a:effectLst/>
        </p:spPr>
        <p:txBody>
          <a:bodyPr>
            <a:spAutoFit/>
          </a:bodyPr>
          <a:lstStyle/>
          <a:p>
            <a:pPr marR="0" algn="ctr" defTabSz="914400" eaLnBrk="1" hangingPunct="1">
              <a:buClrTx/>
              <a:buSzTx/>
              <a:buFontTx/>
              <a:defRPr/>
            </a:pPr>
            <a:r>
              <a:rPr kumimoji="0" lang="zh-CN" altLang="en-US" sz="44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关于</a:t>
            </a:r>
            <a:r>
              <a:rPr kumimoji="0" lang="zh-CN" altLang="en-US" sz="44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华文琥珀" pitchFamily="2" charset="-122"/>
                <a:cs typeface="+mn-cs"/>
              </a:rPr>
              <a:t>“</a:t>
            </a:r>
            <a:r>
              <a:rPr kumimoji="0" lang="zh-CN" altLang="en-US" sz="44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双合法</a:t>
            </a:r>
            <a:r>
              <a:rPr kumimoji="0" lang="zh-CN" altLang="en-US" sz="44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华文琥珀" pitchFamily="2" charset="-122"/>
                <a:cs typeface="+mn-cs"/>
              </a:rPr>
              <a:t>”</a:t>
            </a:r>
            <a:endParaRPr kumimoji="0" lang="zh-CN" altLang="en-US" b="1" kern="1200" cap="none" spc="0" normalizeH="0" baseline="0" noProof="0">
              <a:solidFill>
                <a:schemeClr val="tx2"/>
              </a:solidFill>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01763">
                                            <p:txEl>
                                              <p:charRg st="0" end="8"/>
                                            </p:txEl>
                                          </p:spTgt>
                                        </p:tgtEl>
                                        <p:attrNameLst>
                                          <p:attrName>style.visibility</p:attrName>
                                        </p:attrNameLst>
                                      </p:cBhvr>
                                      <p:to>
                                        <p:strVal val="visible"/>
                                      </p:to>
                                    </p:set>
                                    <p:anim calcmode="lin" valueType="num">
                                      <p:cBhvr>
                                        <p:cTn id="7" dur="1000" fill="hold"/>
                                        <p:tgtEl>
                                          <p:spTgt spid="501763">
                                            <p:txEl>
                                              <p:charRg st="0" end="8"/>
                                            </p:txEl>
                                          </p:spTgt>
                                        </p:tgtEl>
                                        <p:attrNameLst>
                                          <p:attrName>ppt_x</p:attrName>
                                        </p:attrNameLst>
                                      </p:cBhvr>
                                      <p:tavLst>
                                        <p:tav tm="0">
                                          <p:val>
                                            <p:strVal val="#ppt_x-.2"/>
                                          </p:val>
                                        </p:tav>
                                        <p:tav tm="100000">
                                          <p:val>
                                            <p:strVal val="#ppt_x"/>
                                          </p:val>
                                        </p:tav>
                                      </p:tavLst>
                                    </p:anim>
                                    <p:anim calcmode="lin" valueType="num">
                                      <p:cBhvr>
                                        <p:cTn id="8" dur="1000" fill="hold"/>
                                        <p:tgtEl>
                                          <p:spTgt spid="501763">
                                            <p:txEl>
                                              <p:charRg st="0" end="8"/>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63">
                                            <p:txEl>
                                              <p:charRg st="0"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01762">
                                            <p:txEl>
                                              <p:charRg st="0" end="28"/>
                                            </p:txEl>
                                          </p:spTgt>
                                        </p:tgtEl>
                                        <p:attrNameLst>
                                          <p:attrName>style.visibility</p:attrName>
                                        </p:attrNameLst>
                                      </p:cBhvr>
                                      <p:to>
                                        <p:strVal val="visible"/>
                                      </p:to>
                                    </p:set>
                                    <p:animEffect transition="in" filter="fade">
                                      <p:cBhvr>
                                        <p:cTn id="14" dur="500"/>
                                        <p:tgtEl>
                                          <p:spTgt spid="501762">
                                            <p:txEl>
                                              <p:charRg st="0" end="28"/>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01762">
                                            <p:txEl>
                                              <p:charRg st="29" end="55"/>
                                            </p:txEl>
                                          </p:spTgt>
                                        </p:tgtEl>
                                        <p:attrNameLst>
                                          <p:attrName>style.visibility</p:attrName>
                                        </p:attrNameLst>
                                      </p:cBhvr>
                                      <p:to>
                                        <p:strVal val="visible"/>
                                      </p:to>
                                    </p:set>
                                    <p:animEffect transition="in" filter="fade">
                                      <p:cBhvr>
                                        <p:cTn id="17" dur="500"/>
                                        <p:tgtEl>
                                          <p:spTgt spid="501762">
                                            <p:txEl>
                                              <p:charRg st="29" end="5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01762">
                                            <p:txEl>
                                              <p:charRg st="56" end="82"/>
                                            </p:txEl>
                                          </p:spTgt>
                                        </p:tgtEl>
                                        <p:attrNameLst>
                                          <p:attrName>style.visibility</p:attrName>
                                        </p:attrNameLst>
                                      </p:cBhvr>
                                      <p:to>
                                        <p:strVal val="visible"/>
                                      </p:to>
                                    </p:set>
                                    <p:animEffect transition="in" filter="fade">
                                      <p:cBhvr>
                                        <p:cTn id="20" dur="500"/>
                                        <p:tgtEl>
                                          <p:spTgt spid="501762">
                                            <p:txEl>
                                              <p:charRg st="56" end="8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01762">
                                            <p:txEl>
                                              <p:charRg st="83" end="109"/>
                                            </p:txEl>
                                          </p:spTgt>
                                        </p:tgtEl>
                                        <p:attrNameLst>
                                          <p:attrName>style.visibility</p:attrName>
                                        </p:attrNameLst>
                                      </p:cBhvr>
                                      <p:to>
                                        <p:strVal val="visible"/>
                                      </p:to>
                                    </p:set>
                                    <p:animEffect transition="in" filter="fade">
                                      <p:cBhvr>
                                        <p:cTn id="23" dur="500"/>
                                        <p:tgtEl>
                                          <p:spTgt spid="501762">
                                            <p:txEl>
                                              <p:charRg st="83" end="10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01762">
                                            <p:txEl>
                                              <p:charRg st="110" end="136"/>
                                            </p:txEl>
                                          </p:spTgt>
                                        </p:tgtEl>
                                        <p:attrNameLst>
                                          <p:attrName>style.visibility</p:attrName>
                                        </p:attrNameLst>
                                      </p:cBhvr>
                                      <p:to>
                                        <p:strVal val="visible"/>
                                      </p:to>
                                    </p:set>
                                    <p:animEffect transition="in" filter="fade">
                                      <p:cBhvr>
                                        <p:cTn id="26" dur="500"/>
                                        <p:tgtEl>
                                          <p:spTgt spid="501762">
                                            <p:txEl>
                                              <p:charRg st="110" end="13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01762">
                                            <p:txEl>
                                              <p:charRg st="137" end="163"/>
                                            </p:txEl>
                                          </p:spTgt>
                                        </p:tgtEl>
                                        <p:attrNameLst>
                                          <p:attrName>style.visibility</p:attrName>
                                        </p:attrNameLst>
                                      </p:cBhvr>
                                      <p:to>
                                        <p:strVal val="visible"/>
                                      </p:to>
                                    </p:set>
                                    <p:animEffect transition="in" filter="fade">
                                      <p:cBhvr>
                                        <p:cTn id="29" dur="500"/>
                                        <p:tgtEl>
                                          <p:spTgt spid="501762">
                                            <p:txEl>
                                              <p:charRg st="137" end="16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01762">
                                            <p:txEl>
                                              <p:charRg st="164" end="183"/>
                                            </p:txEl>
                                          </p:spTgt>
                                        </p:tgtEl>
                                        <p:attrNameLst>
                                          <p:attrName>style.visibility</p:attrName>
                                        </p:attrNameLst>
                                      </p:cBhvr>
                                      <p:to>
                                        <p:strVal val="visible"/>
                                      </p:to>
                                    </p:set>
                                    <p:animEffect transition="in" filter="fade">
                                      <p:cBhvr>
                                        <p:cTn id="32" dur="500"/>
                                        <p:tgtEl>
                                          <p:spTgt spid="501762">
                                            <p:txEl>
                                              <p:charRg st="164" end="18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01762">
                                            <p:txEl>
                                              <p:charRg st="184" end="212"/>
                                            </p:txEl>
                                          </p:spTgt>
                                        </p:tgtEl>
                                        <p:attrNameLst>
                                          <p:attrName>style.visibility</p:attrName>
                                        </p:attrNameLst>
                                      </p:cBhvr>
                                      <p:to>
                                        <p:strVal val="visible"/>
                                      </p:to>
                                    </p:set>
                                    <p:animEffect transition="in" filter="fade">
                                      <p:cBhvr>
                                        <p:cTn id="35" dur="500"/>
                                        <p:tgtEl>
                                          <p:spTgt spid="501762">
                                            <p:txEl>
                                              <p:charRg st="184" end="2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01762">
                                            <p:txEl>
                                              <p:charRg st="213" end="239"/>
                                            </p:txEl>
                                          </p:spTgt>
                                        </p:tgtEl>
                                        <p:attrNameLst>
                                          <p:attrName>style.visibility</p:attrName>
                                        </p:attrNameLst>
                                      </p:cBhvr>
                                      <p:to>
                                        <p:strVal val="visible"/>
                                      </p:to>
                                    </p:set>
                                    <p:animEffect transition="in" filter="fade">
                                      <p:cBhvr>
                                        <p:cTn id="38" dur="500"/>
                                        <p:tgtEl>
                                          <p:spTgt spid="501762">
                                            <p:txEl>
                                              <p:charRg st="213" end="23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01762">
                                            <p:txEl>
                                              <p:charRg st="240" end="266"/>
                                            </p:txEl>
                                          </p:spTgt>
                                        </p:tgtEl>
                                        <p:attrNameLst>
                                          <p:attrName>style.visibility</p:attrName>
                                        </p:attrNameLst>
                                      </p:cBhvr>
                                      <p:to>
                                        <p:strVal val="visible"/>
                                      </p:to>
                                    </p:set>
                                    <p:animEffect transition="in" filter="fade">
                                      <p:cBhvr>
                                        <p:cTn id="41" dur="500"/>
                                        <p:tgtEl>
                                          <p:spTgt spid="501762">
                                            <p:txEl>
                                              <p:charRg st="240" end="26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01762">
                                            <p:txEl>
                                              <p:charRg st="267" end="280"/>
                                            </p:txEl>
                                          </p:spTgt>
                                        </p:tgtEl>
                                        <p:attrNameLst>
                                          <p:attrName>style.visibility</p:attrName>
                                        </p:attrNameLst>
                                      </p:cBhvr>
                                      <p:to>
                                        <p:strVal val="visible"/>
                                      </p:to>
                                    </p:set>
                                    <p:animEffect transition="in" filter="fade">
                                      <p:cBhvr>
                                        <p:cTn id="44" dur="500"/>
                                        <p:tgtEl>
                                          <p:spTgt spid="501762">
                                            <p:txEl>
                                              <p:charRg st="267" end="2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5" descr="288ea45e78c966db88bc9a381bfc4dd2"/>
          <p:cNvPicPr>
            <a:picLocks noChangeAspect="1"/>
          </p:cNvPicPr>
          <p:nvPr/>
        </p:nvPicPr>
        <p:blipFill>
          <a:blip r:embed="rId1"/>
          <a:stretch>
            <a:fillRect/>
          </a:stretch>
        </p:blipFill>
        <p:spPr>
          <a:xfrm>
            <a:off x="0" y="3552825"/>
            <a:ext cx="9144000" cy="3305175"/>
          </a:xfrm>
          <a:prstGeom prst="rect">
            <a:avLst/>
          </a:prstGeom>
          <a:noFill/>
          <a:ln w="9525">
            <a:noFill/>
          </a:ln>
        </p:spPr>
      </p:pic>
      <p:sp>
        <p:nvSpPr>
          <p:cNvPr id="14339" name="WordArt 6"/>
          <p:cNvSpPr>
            <a:spLocks noTextEdit="1"/>
          </p:cNvSpPr>
          <p:nvPr/>
        </p:nvSpPr>
        <p:spPr>
          <a:xfrm>
            <a:off x="1476375" y="692150"/>
            <a:ext cx="6172200" cy="1409700"/>
          </a:xfrm>
          <a:prstGeom prst="rect">
            <a:avLst/>
          </a:prstGeom>
        </p:spPr>
        <p:txBody>
          <a:bodyPr wrap="none" fromWordArt="1">
            <a:prstTxWarp prst="textPlain">
              <a:avLst>
                <a:gd name="adj" fmla="val 50000"/>
              </a:avLst>
            </a:prstTxWarp>
            <a:normAutofit/>
          </a:bodyPr>
          <a:p>
            <a:pPr algn="ctr"/>
            <a:r>
              <a:rPr lang="zh-CN" altLang="en-US" sz="5400">
                <a:ln w="15875" cap="flat" cmpd="sng">
                  <a:solidFill>
                    <a:schemeClr val="tx1"/>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rPr>
              <a:t>高考论述类文本阅读</a:t>
            </a:r>
            <a:endParaRPr lang="zh-CN" altLang="en-US" sz="5400">
              <a:ln w="15875" cap="flat" cmpd="sng">
                <a:solidFill>
                  <a:schemeClr val="tx1"/>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a:p>
            <a:pPr algn="ctr"/>
            <a:r>
              <a:rPr lang="zh-CN" altLang="en-US" sz="5400">
                <a:ln w="15875" cap="flat" cmpd="sng">
                  <a:solidFill>
                    <a:schemeClr val="tx1"/>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rPr>
              <a:t>解题六大秘诀</a:t>
            </a:r>
            <a:endParaRPr lang="zh-CN" altLang="en-US" sz="5400">
              <a:ln w="15875" cap="flat" cmpd="sng">
                <a:solidFill>
                  <a:schemeClr val="tx1"/>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sp>
        <p:nvSpPr>
          <p:cNvPr id="514055" name="WordArt 7"/>
          <p:cNvSpPr>
            <a:spLocks noChangeArrowheads="1" noChangeShapeType="1" noTextEdit="1"/>
          </p:cNvSpPr>
          <p:nvPr/>
        </p:nvSpPr>
        <p:spPr bwMode="auto">
          <a:xfrm>
            <a:off x="1763713" y="2420938"/>
            <a:ext cx="5486400" cy="62865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800" b="0" i="0" u="none" strike="noStrike" kern="10" cap="none" spc="0" normalizeH="0" baseline="0" noProof="0">
                <a:ln w="15875">
                  <a:solidFill>
                    <a:schemeClr val="tx1"/>
                  </a:solidFill>
                  <a:round/>
                </a:ln>
                <a:solidFill>
                  <a:srgbClr val="000099"/>
                </a:solidFill>
                <a:effectLst>
                  <a:outerShdw dist="35921" dir="2700000" algn="ctr" rotWithShape="0">
                    <a:srgbClr val="990000"/>
                  </a:outerShdw>
                </a:effectLst>
                <a:uLnTx/>
                <a:uFillTx/>
                <a:latin typeface="华文琥珀"/>
                <a:ea typeface="黑体" panose="02010609060101010101" pitchFamily="49" charset="-122"/>
                <a:cs typeface="+mn-cs"/>
              </a:rPr>
              <a:t>——</a:t>
            </a:r>
            <a:r>
              <a:rPr kumimoji="0" lang="zh-CN" altLang="en-US" sz="4800" b="0" i="0" u="none" strike="noStrike" kern="10" cap="none" spc="0" normalizeH="0" baseline="0" noProof="0">
                <a:ln w="15875">
                  <a:solidFill>
                    <a:schemeClr val="tx1"/>
                  </a:solidFill>
                  <a:round/>
                </a:ln>
                <a:solidFill>
                  <a:srgbClr val="000099"/>
                </a:solidFill>
                <a:effectLst>
                  <a:outerShdw dist="35921" dir="2700000" algn="ctr" rotWithShape="0">
                    <a:srgbClr val="990000"/>
                  </a:outerShdw>
                </a:effectLst>
                <a:uLnTx/>
                <a:uFillTx/>
                <a:latin typeface="华文琥珀"/>
                <a:ea typeface="黑体" panose="02010609060101010101" pitchFamily="49" charset="-122"/>
                <a:cs typeface="+mn-cs"/>
              </a:rPr>
              <a:t>注意转述的准确</a:t>
            </a:r>
            <a:endParaRPr kumimoji="0" lang="zh-CN" altLang="en-US" sz="4800" b="0" i="0" u="none" strike="noStrike" kern="10" cap="none" spc="0" normalizeH="0" baseline="0" noProof="0">
              <a:ln w="15875">
                <a:solidFill>
                  <a:schemeClr val="tx1"/>
                </a:solidFill>
                <a:round/>
              </a:ln>
              <a:solidFill>
                <a:srgbClr val="000099"/>
              </a:solidFill>
              <a:effectLst>
                <a:outerShdw dist="35921" dir="2700000" algn="ctr" rotWithShape="0">
                  <a:srgbClr val="990000"/>
                </a:outerShdw>
              </a:effectLst>
              <a:uLnTx/>
              <a:uFillTx/>
              <a:latin typeface="华文琥珀"/>
              <a:ea typeface="黑体" panose="02010609060101010101" pitchFamily="49" charset="-122"/>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9173" name="Text Box 5"/>
          <p:cNvSpPr txBox="1">
            <a:spLocks noChangeArrowheads="1"/>
          </p:cNvSpPr>
          <p:nvPr/>
        </p:nvSpPr>
        <p:spPr bwMode="auto">
          <a:xfrm>
            <a:off x="323850" y="1125538"/>
            <a:ext cx="8496300" cy="476250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这确实是一个很好的创意。奥运圣火象征和平与友谊，她的每一次点燃，都会激起人们对奥运精神的憧憬与热爱。而且，如果这个创意真的变成现实，那么其象征意义将远大于其实质意义。而这种象征意义，无疑将是对奥运精神的一种最好方式的弘扬与提升，完全可以写进奥林匹克的历史。</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然而，所有这一切并不意味我们可以不计后果与代价，来让奥林匹克的圣火在珠峰点燃。</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题支</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en-US" altLang="zh-CN"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奥运圣火登珠峰是对奥运精神的一种最好的弘扬与提升，必将写进奥运会的历史。</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奥林匹克的历史</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不等于</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奥运会的历史</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19174" name="Text Box 6"/>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⑴</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注意是否符合作者的观点态度</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9174"/>
                                        </p:tgtEl>
                                        <p:attrNameLst>
                                          <p:attrName>style.visibility</p:attrName>
                                        </p:attrNameLst>
                                      </p:cBhvr>
                                      <p:to>
                                        <p:strVal val="visible"/>
                                      </p:to>
                                    </p:set>
                                    <p:anim by="(-#ppt_w*2)" calcmode="lin" valueType="num">
                                      <p:cBhvr rctx="PPT">
                                        <p:cTn id="7" dur="500" autoRev="1" fill="hold">
                                          <p:stCondLst>
                                            <p:cond delay="0"/>
                                          </p:stCondLst>
                                        </p:cTn>
                                        <p:tgtEl>
                                          <p:spTgt spid="519174"/>
                                        </p:tgtEl>
                                        <p:attrNameLst>
                                          <p:attrName>ppt_w</p:attrName>
                                        </p:attrNameLst>
                                      </p:cBhvr>
                                    </p:anim>
                                    <p:anim by="(#ppt_w*0.50)" calcmode="lin" valueType="num">
                                      <p:cBhvr>
                                        <p:cTn id="8" dur="500" decel="50000" autoRev="1" fill="hold">
                                          <p:stCondLst>
                                            <p:cond delay="0"/>
                                          </p:stCondLst>
                                        </p:cTn>
                                        <p:tgtEl>
                                          <p:spTgt spid="519174"/>
                                        </p:tgtEl>
                                        <p:attrNameLst>
                                          <p:attrName>ppt_x</p:attrName>
                                        </p:attrNameLst>
                                      </p:cBhvr>
                                    </p:anim>
                                    <p:anim from="(-#ppt_h/2)" to="(#ppt_y)" calcmode="lin" valueType="num">
                                      <p:cBhvr>
                                        <p:cTn id="9" dur="1000" fill="hold">
                                          <p:stCondLst>
                                            <p:cond delay="0"/>
                                          </p:stCondLst>
                                        </p:cTn>
                                        <p:tgtEl>
                                          <p:spTgt spid="519174"/>
                                        </p:tgtEl>
                                        <p:attrNameLst>
                                          <p:attrName>ppt_y</p:attrName>
                                        </p:attrNameLst>
                                      </p:cBhvr>
                                    </p:anim>
                                    <p:animRot by="21600000">
                                      <p:cBhvr>
                                        <p:cTn id="10" dur="1000" fill="hold">
                                          <p:stCondLst>
                                            <p:cond delay="0"/>
                                          </p:stCondLst>
                                        </p:cTn>
                                        <p:tgtEl>
                                          <p:spTgt spid="5191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19173">
                                            <p:txEl>
                                              <p:charRg st="228" end="256"/>
                                            </p:txEl>
                                          </p:spTgt>
                                        </p:tgtEl>
                                        <p:attrNameLst>
                                          <p:attrName>style.visibility</p:attrName>
                                        </p:attrNameLst>
                                      </p:cBhvr>
                                      <p:to>
                                        <p:strVal val="visible"/>
                                      </p:to>
                                    </p:set>
                                    <p:anim calcmode="lin" valueType="num">
                                      <p:cBhvr>
                                        <p:cTn id="15" dur="500" fill="hold"/>
                                        <p:tgtEl>
                                          <p:spTgt spid="519173">
                                            <p:txEl>
                                              <p:charRg st="228" end="25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19173">
                                            <p:txEl>
                                              <p:charRg st="228" end="256"/>
                                            </p:txEl>
                                          </p:spTgt>
                                        </p:tgtEl>
                                        <p:attrNameLst>
                                          <p:attrName>ppt_y</p:attrName>
                                        </p:attrNameLst>
                                      </p:cBhvr>
                                      <p:tavLst>
                                        <p:tav tm="0">
                                          <p:val>
                                            <p:strVal val="#ppt_y"/>
                                          </p:val>
                                        </p:tav>
                                        <p:tav tm="100000">
                                          <p:val>
                                            <p:strVal val="#ppt_y"/>
                                          </p:val>
                                        </p:tav>
                                      </p:tavLst>
                                    </p:anim>
                                    <p:anim calcmode="lin" valueType="num">
                                      <p:cBhvr>
                                        <p:cTn id="17" dur="500" fill="hold"/>
                                        <p:tgtEl>
                                          <p:spTgt spid="519173">
                                            <p:txEl>
                                              <p:charRg st="228" end="25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19173">
                                            <p:txEl>
                                              <p:charRg st="228" end="25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19173">
                                            <p:txEl>
                                              <p:charRg st="228" end="2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u=2643907806,448634778&amp;fm=214&amp;gp=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0194" name="Text Box 2"/>
          <p:cNvSpPr txBox="1">
            <a:spLocks noChangeArrowheads="1"/>
          </p:cNvSpPr>
          <p:nvPr/>
        </p:nvSpPr>
        <p:spPr bwMode="auto">
          <a:xfrm>
            <a:off x="323850" y="1125538"/>
            <a:ext cx="8496300" cy="2778125"/>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你现在消费的东西可以使你这一刻暂时满足；</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在另一时刻它又会让你贪婪渴望。”然而，这种论证是经不住分析的。</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题支</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en-US" altLang="zh-CN"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通俗艺术可以使人在这一刻暂时满足，而在另一时刻又会让人贪婪渴望</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是敌论</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不是作者的观点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20195"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⑵</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注意语意的完整</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0195"/>
                                        </p:tgtEl>
                                        <p:attrNameLst>
                                          <p:attrName>style.visibility</p:attrName>
                                        </p:attrNameLst>
                                      </p:cBhvr>
                                      <p:to>
                                        <p:strVal val="visible"/>
                                      </p:to>
                                    </p:set>
                                    <p:anim by="(-#ppt_w*2)" calcmode="lin" valueType="num">
                                      <p:cBhvr rctx="PPT">
                                        <p:cTn id="7" dur="500" autoRev="1" fill="hold">
                                          <p:stCondLst>
                                            <p:cond delay="0"/>
                                          </p:stCondLst>
                                        </p:cTn>
                                        <p:tgtEl>
                                          <p:spTgt spid="520195"/>
                                        </p:tgtEl>
                                        <p:attrNameLst>
                                          <p:attrName>ppt_w</p:attrName>
                                        </p:attrNameLst>
                                      </p:cBhvr>
                                    </p:anim>
                                    <p:anim by="(#ppt_w*0.50)" calcmode="lin" valueType="num">
                                      <p:cBhvr>
                                        <p:cTn id="8" dur="500" decel="50000" autoRev="1" fill="hold">
                                          <p:stCondLst>
                                            <p:cond delay="0"/>
                                          </p:stCondLst>
                                        </p:cTn>
                                        <p:tgtEl>
                                          <p:spTgt spid="520195"/>
                                        </p:tgtEl>
                                        <p:attrNameLst>
                                          <p:attrName>ppt_x</p:attrName>
                                        </p:attrNameLst>
                                      </p:cBhvr>
                                    </p:anim>
                                    <p:anim from="(-#ppt_h/2)" to="(#ppt_y)" calcmode="lin" valueType="num">
                                      <p:cBhvr>
                                        <p:cTn id="9" dur="1000" fill="hold">
                                          <p:stCondLst>
                                            <p:cond delay="0"/>
                                          </p:stCondLst>
                                        </p:cTn>
                                        <p:tgtEl>
                                          <p:spTgt spid="520195"/>
                                        </p:tgtEl>
                                        <p:attrNameLst>
                                          <p:attrName>ppt_y</p:attrName>
                                        </p:attrNameLst>
                                      </p:cBhvr>
                                    </p:anim>
                                    <p:animRot by="21600000">
                                      <p:cBhvr>
                                        <p:cTn id="10" dur="1000" fill="hold">
                                          <p:stCondLst>
                                            <p:cond delay="0"/>
                                          </p:stCondLst>
                                        </p:cTn>
                                        <p:tgtEl>
                                          <p:spTgt spid="52019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20194">
                                            <p:txEl>
                                              <p:charRg st="106" end="125"/>
                                            </p:txEl>
                                          </p:spTgt>
                                        </p:tgtEl>
                                        <p:attrNameLst>
                                          <p:attrName>style.visibility</p:attrName>
                                        </p:attrNameLst>
                                      </p:cBhvr>
                                      <p:to>
                                        <p:strVal val="visible"/>
                                      </p:to>
                                    </p:set>
                                    <p:anim calcmode="lin" valueType="num">
                                      <p:cBhvr>
                                        <p:cTn id="15" dur="500" fill="hold"/>
                                        <p:tgtEl>
                                          <p:spTgt spid="520194">
                                            <p:txEl>
                                              <p:charRg st="106" end="12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20194">
                                            <p:txEl>
                                              <p:charRg st="106" end="125"/>
                                            </p:txEl>
                                          </p:spTgt>
                                        </p:tgtEl>
                                        <p:attrNameLst>
                                          <p:attrName>ppt_y</p:attrName>
                                        </p:attrNameLst>
                                      </p:cBhvr>
                                      <p:tavLst>
                                        <p:tav tm="0">
                                          <p:val>
                                            <p:strVal val="#ppt_y"/>
                                          </p:val>
                                        </p:tav>
                                        <p:tav tm="100000">
                                          <p:val>
                                            <p:strVal val="#ppt_y"/>
                                          </p:val>
                                        </p:tav>
                                      </p:tavLst>
                                    </p:anim>
                                    <p:anim calcmode="lin" valueType="num">
                                      <p:cBhvr>
                                        <p:cTn id="17" dur="500" fill="hold"/>
                                        <p:tgtEl>
                                          <p:spTgt spid="520194">
                                            <p:txEl>
                                              <p:charRg st="106" end="12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20194">
                                            <p:txEl>
                                              <p:charRg st="106" end="12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20194">
                                            <p:txEl>
                                              <p:charRg st="106" end="1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6" descr="20141227191436_eAhGa"/>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1219" name="Text Box 3"/>
          <p:cNvSpPr txBox="1">
            <a:spLocks noChangeArrowheads="1"/>
          </p:cNvSpPr>
          <p:nvPr/>
        </p:nvSpPr>
        <p:spPr bwMode="auto">
          <a:xfrm>
            <a:off x="323850" y="1125538"/>
            <a:ext cx="8496300" cy="3571875"/>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无科学性，艺术表达就不会有美感，也就难以为人所理解。</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题支</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en-US" altLang="zh-CN"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有了科学性，艺术表达就会有美感</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此处</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科学性</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艺术美感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的</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必要条件</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没有科学性就没有美感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但选项却将原文的表述偷换为</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充分条件</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有科学性就一定会有美感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这是逻辑判断上的偷换概念</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因为某一命题正确</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其逆命题不一定也正确</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话题过于绝对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21220" name="Text Box 4"/>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⑶</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注意语意关系是否一致</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1220"/>
                                        </p:tgtEl>
                                        <p:attrNameLst>
                                          <p:attrName>style.visibility</p:attrName>
                                        </p:attrNameLst>
                                      </p:cBhvr>
                                      <p:to>
                                        <p:strVal val="visible"/>
                                      </p:to>
                                    </p:set>
                                    <p:anim by="(-#ppt_w*2)" calcmode="lin" valueType="num">
                                      <p:cBhvr rctx="PPT">
                                        <p:cTn id="7" dur="500" autoRev="1" fill="hold">
                                          <p:stCondLst>
                                            <p:cond delay="0"/>
                                          </p:stCondLst>
                                        </p:cTn>
                                        <p:tgtEl>
                                          <p:spTgt spid="521220"/>
                                        </p:tgtEl>
                                        <p:attrNameLst>
                                          <p:attrName>ppt_w</p:attrName>
                                        </p:attrNameLst>
                                      </p:cBhvr>
                                    </p:anim>
                                    <p:anim by="(#ppt_w*0.50)" calcmode="lin" valueType="num">
                                      <p:cBhvr>
                                        <p:cTn id="8" dur="500" decel="50000" autoRev="1" fill="hold">
                                          <p:stCondLst>
                                            <p:cond delay="0"/>
                                          </p:stCondLst>
                                        </p:cTn>
                                        <p:tgtEl>
                                          <p:spTgt spid="521220"/>
                                        </p:tgtEl>
                                        <p:attrNameLst>
                                          <p:attrName>ppt_x</p:attrName>
                                        </p:attrNameLst>
                                      </p:cBhvr>
                                    </p:anim>
                                    <p:anim from="(-#ppt_h/2)" to="(#ppt_y)" calcmode="lin" valueType="num">
                                      <p:cBhvr>
                                        <p:cTn id="9" dur="1000" fill="hold">
                                          <p:stCondLst>
                                            <p:cond delay="0"/>
                                          </p:stCondLst>
                                        </p:cTn>
                                        <p:tgtEl>
                                          <p:spTgt spid="521220"/>
                                        </p:tgtEl>
                                        <p:attrNameLst>
                                          <p:attrName>ppt_y</p:attrName>
                                        </p:attrNameLst>
                                      </p:cBhvr>
                                    </p:anim>
                                    <p:animRot by="21600000">
                                      <p:cBhvr>
                                        <p:cTn id="10" dur="1000" fill="hold">
                                          <p:stCondLst>
                                            <p:cond delay="0"/>
                                          </p:stCondLst>
                                        </p:cTn>
                                        <p:tgtEl>
                                          <p:spTgt spid="5212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21219">
                                            <p:txEl>
                                              <p:charRg st="62" end="171"/>
                                            </p:txEl>
                                          </p:spTgt>
                                        </p:tgtEl>
                                        <p:attrNameLst>
                                          <p:attrName>style.visibility</p:attrName>
                                        </p:attrNameLst>
                                      </p:cBhvr>
                                      <p:to>
                                        <p:strVal val="visible"/>
                                      </p:to>
                                    </p:set>
                                    <p:anim calcmode="lin" valueType="num">
                                      <p:cBhvr>
                                        <p:cTn id="15" dur="500" fill="hold"/>
                                        <p:tgtEl>
                                          <p:spTgt spid="521219">
                                            <p:txEl>
                                              <p:charRg st="62" end="17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21219">
                                            <p:txEl>
                                              <p:charRg st="62" end="171"/>
                                            </p:txEl>
                                          </p:spTgt>
                                        </p:tgtEl>
                                        <p:attrNameLst>
                                          <p:attrName>ppt_y</p:attrName>
                                        </p:attrNameLst>
                                      </p:cBhvr>
                                      <p:tavLst>
                                        <p:tav tm="0">
                                          <p:val>
                                            <p:strVal val="#ppt_y"/>
                                          </p:val>
                                        </p:tav>
                                        <p:tav tm="100000">
                                          <p:val>
                                            <p:strVal val="#ppt_y"/>
                                          </p:val>
                                        </p:tav>
                                      </p:tavLst>
                                    </p:anim>
                                    <p:anim calcmode="lin" valueType="num">
                                      <p:cBhvr>
                                        <p:cTn id="17" dur="500" fill="hold"/>
                                        <p:tgtEl>
                                          <p:spTgt spid="521219">
                                            <p:txEl>
                                              <p:charRg st="62" end="17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21219">
                                            <p:txEl>
                                              <p:charRg st="62" end="17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21219">
                                            <p:txEl>
                                              <p:charRg st="62" end="1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42" name="Text Box 2"/>
          <p:cNvSpPr txBox="1">
            <a:spLocks noChangeArrowheads="1"/>
          </p:cNvSpPr>
          <p:nvPr/>
        </p:nvSpPr>
        <p:spPr bwMode="auto">
          <a:xfrm>
            <a:off x="323850" y="1125538"/>
            <a:ext cx="8496300" cy="4365625"/>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二十四史</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均不同程度地吸收了民间传说，以至于有志者完全可以从中勾勒出一部</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中国正史中的民间历史传说大系</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。当然，这还不包括那些为数更多的稗史、遗闻、野语、历史演义和历史剧里的历史传说。如果把二者加在一起，总量将在被视为</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宝库</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的希腊神话传说和印度故事之上</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题支</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altLang="zh-CN"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把</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二十四史</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中的民间传说和真实的历史故事加起来，数量将超过希腊神话和印度传奇故事</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应是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二十四史</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中吸收的民间传说加上稗史</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遗闻等</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22243"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⑷</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注意指代内容是否准确</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2243"/>
                                        </p:tgtEl>
                                        <p:attrNameLst>
                                          <p:attrName>style.visibility</p:attrName>
                                        </p:attrNameLst>
                                      </p:cBhvr>
                                      <p:to>
                                        <p:strVal val="visible"/>
                                      </p:to>
                                    </p:set>
                                    <p:anim by="(-#ppt_w*2)" calcmode="lin" valueType="num">
                                      <p:cBhvr rctx="PPT">
                                        <p:cTn id="7" dur="500" autoRev="1" fill="hold">
                                          <p:stCondLst>
                                            <p:cond delay="0"/>
                                          </p:stCondLst>
                                        </p:cTn>
                                        <p:tgtEl>
                                          <p:spTgt spid="522243"/>
                                        </p:tgtEl>
                                        <p:attrNameLst>
                                          <p:attrName>ppt_w</p:attrName>
                                        </p:attrNameLst>
                                      </p:cBhvr>
                                    </p:anim>
                                    <p:anim by="(#ppt_w*0.50)" calcmode="lin" valueType="num">
                                      <p:cBhvr>
                                        <p:cTn id="8" dur="500" decel="50000" autoRev="1" fill="hold">
                                          <p:stCondLst>
                                            <p:cond delay="0"/>
                                          </p:stCondLst>
                                        </p:cTn>
                                        <p:tgtEl>
                                          <p:spTgt spid="522243"/>
                                        </p:tgtEl>
                                        <p:attrNameLst>
                                          <p:attrName>ppt_x</p:attrName>
                                        </p:attrNameLst>
                                      </p:cBhvr>
                                    </p:anim>
                                    <p:anim from="(-#ppt_h/2)" to="(#ppt_y)" calcmode="lin" valueType="num">
                                      <p:cBhvr>
                                        <p:cTn id="9" dur="1000" fill="hold">
                                          <p:stCondLst>
                                            <p:cond delay="0"/>
                                          </p:stCondLst>
                                        </p:cTn>
                                        <p:tgtEl>
                                          <p:spTgt spid="522243"/>
                                        </p:tgtEl>
                                        <p:attrNameLst>
                                          <p:attrName>ppt_y</p:attrName>
                                        </p:attrNameLst>
                                      </p:cBhvr>
                                    </p:anim>
                                    <p:animRot by="21600000">
                                      <p:cBhvr>
                                        <p:cTn id="10" dur="1000" fill="hold">
                                          <p:stCondLst>
                                            <p:cond delay="0"/>
                                          </p:stCondLst>
                                        </p:cTn>
                                        <p:tgtEl>
                                          <p:spTgt spid="52224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22242">
                                            <p:txEl>
                                              <p:charRg st="191" end="223"/>
                                            </p:txEl>
                                          </p:spTgt>
                                        </p:tgtEl>
                                        <p:attrNameLst>
                                          <p:attrName>style.visibility</p:attrName>
                                        </p:attrNameLst>
                                      </p:cBhvr>
                                      <p:to>
                                        <p:strVal val="visible"/>
                                      </p:to>
                                    </p:set>
                                    <p:anim calcmode="lin" valueType="num">
                                      <p:cBhvr>
                                        <p:cTn id="15" dur="500" fill="hold"/>
                                        <p:tgtEl>
                                          <p:spTgt spid="522242">
                                            <p:txEl>
                                              <p:charRg st="191" end="22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22242">
                                            <p:txEl>
                                              <p:charRg st="191" end="223"/>
                                            </p:txEl>
                                          </p:spTgt>
                                        </p:tgtEl>
                                        <p:attrNameLst>
                                          <p:attrName>ppt_y</p:attrName>
                                        </p:attrNameLst>
                                      </p:cBhvr>
                                      <p:tavLst>
                                        <p:tav tm="0">
                                          <p:val>
                                            <p:strVal val="#ppt_y"/>
                                          </p:val>
                                        </p:tav>
                                        <p:tav tm="100000">
                                          <p:val>
                                            <p:strVal val="#ppt_y"/>
                                          </p:val>
                                        </p:tav>
                                      </p:tavLst>
                                    </p:anim>
                                    <p:anim calcmode="lin" valueType="num">
                                      <p:cBhvr>
                                        <p:cTn id="17" dur="500" fill="hold"/>
                                        <p:tgtEl>
                                          <p:spTgt spid="522242">
                                            <p:txEl>
                                              <p:charRg st="191" end="22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22242">
                                            <p:txEl>
                                              <p:charRg st="191" end="22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22242">
                                            <p:txEl>
                                              <p:charRg st="191" end="2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6338" name="Text Box 2"/>
          <p:cNvSpPr txBox="1">
            <a:spLocks noChangeArrowheads="1"/>
          </p:cNvSpPr>
          <p:nvPr/>
        </p:nvSpPr>
        <p:spPr bwMode="auto">
          <a:xfrm>
            <a:off x="323850" y="1125538"/>
            <a:ext cx="8496300" cy="5159375"/>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关于项羽、陈胜、刘邦这三位著名反秦领袖在失意时各言其志的这些传闻，前人往往视为司马迁个人的文学性笔法，把它解作一种人物性格的对比描写。其实差矣，司马迁在这里肯定依据了民间传说的某些材料，否则哪能描写得这样栩栩如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题支</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altLang="zh-CN"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司马迁对项羽、陈胜、刘邦这三位著名反秦领袖的描写并不属于文学性笔法，只不过是采纳了民间传说的某些材料而已</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从原文来看</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作者并未否认这种描写中的文学性笔法</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只是说不是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司马迁个人的文学性笔法</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即不是个人创作</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而是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肯定依据了民间传说的某些材料</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来写的</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26339"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⑸</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注意修饰语</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6339"/>
                                        </p:tgtEl>
                                        <p:attrNameLst>
                                          <p:attrName>style.visibility</p:attrName>
                                        </p:attrNameLst>
                                      </p:cBhvr>
                                      <p:to>
                                        <p:strVal val="visible"/>
                                      </p:to>
                                    </p:set>
                                    <p:anim by="(-#ppt_w*2)" calcmode="lin" valueType="num">
                                      <p:cBhvr rctx="PPT">
                                        <p:cTn id="7" dur="500" autoRev="1" fill="hold">
                                          <p:stCondLst>
                                            <p:cond delay="0"/>
                                          </p:stCondLst>
                                        </p:cTn>
                                        <p:tgtEl>
                                          <p:spTgt spid="526339"/>
                                        </p:tgtEl>
                                        <p:attrNameLst>
                                          <p:attrName>ppt_w</p:attrName>
                                        </p:attrNameLst>
                                      </p:cBhvr>
                                    </p:anim>
                                    <p:anim by="(#ppt_w*0.50)" calcmode="lin" valueType="num">
                                      <p:cBhvr>
                                        <p:cTn id="8" dur="500" decel="50000" autoRev="1" fill="hold">
                                          <p:stCondLst>
                                            <p:cond delay="0"/>
                                          </p:stCondLst>
                                        </p:cTn>
                                        <p:tgtEl>
                                          <p:spTgt spid="526339"/>
                                        </p:tgtEl>
                                        <p:attrNameLst>
                                          <p:attrName>ppt_x</p:attrName>
                                        </p:attrNameLst>
                                      </p:cBhvr>
                                    </p:anim>
                                    <p:anim from="(-#ppt_h/2)" to="(#ppt_y)" calcmode="lin" valueType="num">
                                      <p:cBhvr>
                                        <p:cTn id="9" dur="1000" fill="hold">
                                          <p:stCondLst>
                                            <p:cond delay="0"/>
                                          </p:stCondLst>
                                        </p:cTn>
                                        <p:tgtEl>
                                          <p:spTgt spid="526339"/>
                                        </p:tgtEl>
                                        <p:attrNameLst>
                                          <p:attrName>ppt_y</p:attrName>
                                        </p:attrNameLst>
                                      </p:cBhvr>
                                    </p:anim>
                                    <p:animRot by="21600000">
                                      <p:cBhvr>
                                        <p:cTn id="10" dur="1000" fill="hold">
                                          <p:stCondLst>
                                            <p:cond delay="0"/>
                                          </p:stCondLst>
                                        </p:cTn>
                                        <p:tgtEl>
                                          <p:spTgt spid="5263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26338">
                                            <p:txEl>
                                              <p:charRg st="180" end="260"/>
                                            </p:txEl>
                                          </p:spTgt>
                                        </p:tgtEl>
                                        <p:attrNameLst>
                                          <p:attrName>style.visibility</p:attrName>
                                        </p:attrNameLst>
                                      </p:cBhvr>
                                      <p:to>
                                        <p:strVal val="visible"/>
                                      </p:to>
                                    </p:set>
                                    <p:anim calcmode="lin" valueType="num">
                                      <p:cBhvr>
                                        <p:cTn id="15" dur="500" fill="hold"/>
                                        <p:tgtEl>
                                          <p:spTgt spid="526338">
                                            <p:txEl>
                                              <p:charRg st="180" end="26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26338">
                                            <p:txEl>
                                              <p:charRg st="180" end="260"/>
                                            </p:txEl>
                                          </p:spTgt>
                                        </p:tgtEl>
                                        <p:attrNameLst>
                                          <p:attrName>ppt_y</p:attrName>
                                        </p:attrNameLst>
                                      </p:cBhvr>
                                      <p:tavLst>
                                        <p:tav tm="0">
                                          <p:val>
                                            <p:strVal val="#ppt_y"/>
                                          </p:val>
                                        </p:tav>
                                        <p:tav tm="100000">
                                          <p:val>
                                            <p:strVal val="#ppt_y"/>
                                          </p:val>
                                        </p:tav>
                                      </p:tavLst>
                                    </p:anim>
                                    <p:anim calcmode="lin" valueType="num">
                                      <p:cBhvr>
                                        <p:cTn id="17" dur="500" fill="hold"/>
                                        <p:tgtEl>
                                          <p:spTgt spid="526338">
                                            <p:txEl>
                                              <p:charRg st="180" end="26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26338">
                                            <p:txEl>
                                              <p:charRg st="180" end="26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26338">
                                            <p:txEl>
                                              <p:charRg st="180" end="2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u=1232573019,792923511&amp;fm=214&amp;gp=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27362" name="Text Box 2"/>
          <p:cNvSpPr txBox="1">
            <a:spLocks noChangeArrowheads="1"/>
          </p:cNvSpPr>
          <p:nvPr/>
        </p:nvSpPr>
        <p:spPr bwMode="auto">
          <a:xfrm>
            <a:off x="323850" y="1125538"/>
            <a:ext cx="8496300" cy="317500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二十四史</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均不同程度地吸收了民间传说，以至于有志者完全可以从中勾勒出一部</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中国正史中的民间历史传说大系</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题支</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altLang="zh-CN"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因为</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二十四史</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中大多数历史著作吸收了民间传说，所以据此编写出一部</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中国正史中的民间历史传说大系</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是完全可以的</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不是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大多数</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而是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全部</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27363"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⑹</a:t>
            </a: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注意逻辑是否一致</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7363"/>
                                        </p:tgtEl>
                                        <p:attrNameLst>
                                          <p:attrName>style.visibility</p:attrName>
                                        </p:attrNameLst>
                                      </p:cBhvr>
                                      <p:to>
                                        <p:strVal val="visible"/>
                                      </p:to>
                                    </p:set>
                                    <p:anim by="(-#ppt_w*2)" calcmode="lin" valueType="num">
                                      <p:cBhvr rctx="PPT">
                                        <p:cTn id="7" dur="500" autoRev="1" fill="hold">
                                          <p:stCondLst>
                                            <p:cond delay="0"/>
                                          </p:stCondLst>
                                        </p:cTn>
                                        <p:tgtEl>
                                          <p:spTgt spid="527363"/>
                                        </p:tgtEl>
                                        <p:attrNameLst>
                                          <p:attrName>ppt_w</p:attrName>
                                        </p:attrNameLst>
                                      </p:cBhvr>
                                    </p:anim>
                                    <p:anim by="(#ppt_w*0.50)" calcmode="lin" valueType="num">
                                      <p:cBhvr>
                                        <p:cTn id="8" dur="500" decel="50000" autoRev="1" fill="hold">
                                          <p:stCondLst>
                                            <p:cond delay="0"/>
                                          </p:stCondLst>
                                        </p:cTn>
                                        <p:tgtEl>
                                          <p:spTgt spid="527363"/>
                                        </p:tgtEl>
                                        <p:attrNameLst>
                                          <p:attrName>ppt_x</p:attrName>
                                        </p:attrNameLst>
                                      </p:cBhvr>
                                    </p:anim>
                                    <p:anim from="(-#ppt_h/2)" to="(#ppt_y)" calcmode="lin" valueType="num">
                                      <p:cBhvr>
                                        <p:cTn id="9" dur="1000" fill="hold">
                                          <p:stCondLst>
                                            <p:cond delay="0"/>
                                          </p:stCondLst>
                                        </p:cTn>
                                        <p:tgtEl>
                                          <p:spTgt spid="527363"/>
                                        </p:tgtEl>
                                        <p:attrNameLst>
                                          <p:attrName>ppt_y</p:attrName>
                                        </p:attrNameLst>
                                      </p:cBhvr>
                                    </p:anim>
                                    <p:animRot by="21600000">
                                      <p:cBhvr>
                                        <p:cTn id="10" dur="1000" fill="hold">
                                          <p:stCondLst>
                                            <p:cond delay="0"/>
                                          </p:stCondLst>
                                        </p:cTn>
                                        <p:tgtEl>
                                          <p:spTgt spid="52736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27362">
                                            <p:txEl>
                                              <p:charRg st="130" end="151"/>
                                            </p:txEl>
                                          </p:spTgt>
                                        </p:tgtEl>
                                        <p:attrNameLst>
                                          <p:attrName>style.visibility</p:attrName>
                                        </p:attrNameLst>
                                      </p:cBhvr>
                                      <p:to>
                                        <p:strVal val="visible"/>
                                      </p:to>
                                    </p:set>
                                    <p:anim calcmode="lin" valueType="num">
                                      <p:cBhvr>
                                        <p:cTn id="15" dur="500" fill="hold"/>
                                        <p:tgtEl>
                                          <p:spTgt spid="527362">
                                            <p:txEl>
                                              <p:charRg st="130" end="15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27362">
                                            <p:txEl>
                                              <p:charRg st="130" end="151"/>
                                            </p:txEl>
                                          </p:spTgt>
                                        </p:tgtEl>
                                        <p:attrNameLst>
                                          <p:attrName>ppt_y</p:attrName>
                                        </p:attrNameLst>
                                      </p:cBhvr>
                                      <p:tavLst>
                                        <p:tav tm="0">
                                          <p:val>
                                            <p:strVal val="#ppt_y"/>
                                          </p:val>
                                        </p:tav>
                                        <p:tav tm="100000">
                                          <p:val>
                                            <p:strVal val="#ppt_y"/>
                                          </p:val>
                                        </p:tav>
                                      </p:tavLst>
                                    </p:anim>
                                    <p:anim calcmode="lin" valueType="num">
                                      <p:cBhvr>
                                        <p:cTn id="17" dur="500" fill="hold"/>
                                        <p:tgtEl>
                                          <p:spTgt spid="527362">
                                            <p:txEl>
                                              <p:charRg st="130" end="15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27362">
                                            <p:txEl>
                                              <p:charRg st="130" end="15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27362">
                                            <p:txEl>
                                              <p:charRg st="130" end="1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19" descr="1-810-jpg_6-1080-0-0-108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1507" name="WordArt 11"/>
          <p:cNvSpPr>
            <a:spLocks noTextEdit="1"/>
          </p:cNvSpPr>
          <p:nvPr/>
        </p:nvSpPr>
        <p:spPr>
          <a:xfrm>
            <a:off x="827088" y="981075"/>
            <a:ext cx="7467600" cy="628650"/>
          </a:xfrm>
          <a:prstGeom prst="rect">
            <a:avLst/>
          </a:prstGeom>
        </p:spPr>
        <p:txBody>
          <a:bodyPr wrap="none" fromWordArt="1">
            <a:prstTxWarp prst="textPlain">
              <a:avLst>
                <a:gd name="adj" fmla="val 50000"/>
              </a:avLst>
            </a:prstTxWarp>
            <a:normAutofit/>
          </a:bodyPr>
          <a:p>
            <a:pPr algn="ctr"/>
            <a:r>
              <a:rPr lang="zh-CN" altLang="en-US" sz="4800">
                <a:ln w="15875" cap="flat" cmpd="sng">
                  <a:solidFill>
                    <a:schemeClr val="tx1"/>
                  </a:solidFill>
                  <a:prstDash val="solid"/>
                  <a:headEnd type="none" w="med" len="med"/>
                  <a:tailEnd type="none" w="med" len="med"/>
                </a:ln>
                <a:solidFill>
                  <a:srgbClr val="FFFF00"/>
                </a:solidFill>
                <a:effectLst>
                  <a:outerShdw dist="35921" dir="2699999" algn="ctr" rotWithShape="0">
                    <a:srgbClr val="990000"/>
                  </a:outerShdw>
                </a:effectLst>
                <a:latin typeface="黑体" panose="02010609060101010101" pitchFamily="49" charset="-122"/>
                <a:ea typeface="黑体" panose="02010609060101010101" pitchFamily="49" charset="-122"/>
              </a:rPr>
              <a:t>洞察十大雷区 提升应试技能</a:t>
            </a:r>
            <a:endParaRPr lang="zh-CN" altLang="en-US" sz="4800">
              <a:ln w="15875" cap="flat" cmpd="sng">
                <a:solidFill>
                  <a:schemeClr val="tx1"/>
                </a:solidFill>
                <a:prstDash val="solid"/>
                <a:headEnd type="none" w="med" len="med"/>
                <a:tailEnd type="none" w="med" len="med"/>
              </a:ln>
              <a:solidFill>
                <a:srgbClr val="FFFF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sp>
        <p:nvSpPr>
          <p:cNvPr id="21508" name="WordArt 3"/>
          <p:cNvSpPr>
            <a:spLocks noTextEdit="1"/>
          </p:cNvSpPr>
          <p:nvPr/>
        </p:nvSpPr>
        <p:spPr>
          <a:xfrm>
            <a:off x="2051050" y="2276475"/>
            <a:ext cx="5029200" cy="866775"/>
          </a:xfrm>
          <a:prstGeom prst="rect">
            <a:avLst/>
          </a:prstGeom>
        </p:spPr>
        <p:txBody>
          <a:bodyPr wrap="none" fromWordArt="1">
            <a:prstTxWarp prst="textPlain">
              <a:avLst>
                <a:gd name="adj" fmla="val 50000"/>
              </a:avLst>
            </a:prstTxWarp>
            <a:normAutofit/>
          </a:bodyPr>
          <a:p>
            <a:pPr algn="ctr"/>
            <a:r>
              <a:rPr lang="zh-CN" altLang="en-US" sz="6600">
                <a:ln w="9525" cap="flat" cmpd="sng">
                  <a:solidFill>
                    <a:srgbClr val="000000"/>
                  </a:solidFill>
                  <a:prstDash val="solid"/>
                  <a:bevel/>
                  <a:headEnd type="none" w="med" len="med"/>
                  <a:tailEnd type="none" w="med" len="med"/>
                </a:ln>
                <a:solidFill>
                  <a:srgbClr val="FFFFFF"/>
                </a:solidFill>
                <a:latin typeface="黑体" panose="02010609060101010101" pitchFamily="49" charset="-122"/>
                <a:ea typeface="黑体" panose="02010609060101010101" pitchFamily="49" charset="-122"/>
              </a:rPr>
              <a:t>常见设题陷阱</a:t>
            </a:r>
            <a:endParaRPr lang="zh-CN" altLang="en-US" sz="6600">
              <a:ln w="9525" cap="flat" cmpd="sng">
                <a:solidFill>
                  <a:srgbClr val="000000"/>
                </a:solidFill>
                <a:prstDash val="solid"/>
                <a:bevel/>
                <a:headEnd type="none" w="med" len="med"/>
                <a:tailEnd type="none" w="med" len="med"/>
              </a:ln>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ircle(in)">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6642" name="Text Box 2"/>
          <p:cNvSpPr txBox="1">
            <a:spLocks noChangeArrowheads="1"/>
          </p:cNvSpPr>
          <p:nvPr/>
        </p:nvSpPr>
        <p:spPr bwMode="auto">
          <a:xfrm>
            <a:off x="323850" y="404813"/>
            <a:ext cx="8496300" cy="6075363"/>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28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选材范围</a:t>
            </a:r>
            <a:r>
              <a:rPr kumimoji="0" lang="zh-CN" altLang="en-US" sz="28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en-US" sz="26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社会科学类</a:t>
            </a:r>
            <a:endParaRPr kumimoji="0" lang="zh-CN" altLang="en-US" sz="2600" b="1" kern="1200" cap="none" spc="0" normalizeH="0" baseline="0" noProof="0">
              <a:solidFill>
                <a:srgbClr val="0000CC"/>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solidFill>
                  <a:srgbClr val="0000CC"/>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常常指研究社会科学的文章，如政治经济学、教育学、语言学、文化学、文艺学、历史学等方面的文章。</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zh-CN" altLang="en-US" sz="26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自然科学类</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主要指研究自然科学的文章，如天文学、医学、生命科学等方面的文章。</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社科文本占主导的原因</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一</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自然科学类</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①</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专业性较强，内容较深奥，需要专业知识背景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②</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语言往往晦涩，多翻译而来欧化句式较多，带来不必要的阅读障碍，不方便语文能力的考查</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二</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社会科学类</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①</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内容平易，易于理解，无需专业知识背景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②</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语言更畅达，较少阅读障碍，便于语文能力考查</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96642">
                                            <p:txEl>
                                              <p:charRg st="7" end="15"/>
                                            </p:txEl>
                                          </p:spTgt>
                                        </p:tgtEl>
                                        <p:attrNameLst>
                                          <p:attrName>style.visibility</p:attrName>
                                        </p:attrNameLst>
                                      </p:cBhvr>
                                      <p:to>
                                        <p:strVal val="visible"/>
                                      </p:to>
                                    </p:set>
                                    <p:anim by="(-#ppt_w*2)" calcmode="lin" valueType="num">
                                      <p:cBhvr rctx="PPT">
                                        <p:cTn id="7" dur="500" autoRev="1" fill="hold">
                                          <p:stCondLst>
                                            <p:cond delay="0"/>
                                          </p:stCondLst>
                                        </p:cTn>
                                        <p:tgtEl>
                                          <p:spTgt spid="496642">
                                            <p:txEl>
                                              <p:charRg st="7" end="15"/>
                                            </p:txEl>
                                          </p:spTgt>
                                        </p:tgtEl>
                                        <p:attrNameLst>
                                          <p:attrName>ppt_w</p:attrName>
                                        </p:attrNameLst>
                                      </p:cBhvr>
                                    </p:anim>
                                    <p:anim by="(#ppt_w*0.50)" calcmode="lin" valueType="num">
                                      <p:cBhvr>
                                        <p:cTn id="8" dur="500" decel="50000" autoRev="1" fill="hold">
                                          <p:stCondLst>
                                            <p:cond delay="0"/>
                                          </p:stCondLst>
                                        </p:cTn>
                                        <p:tgtEl>
                                          <p:spTgt spid="496642">
                                            <p:txEl>
                                              <p:charRg st="7" end="15"/>
                                            </p:txEl>
                                          </p:spTgt>
                                        </p:tgtEl>
                                        <p:attrNameLst>
                                          <p:attrName>ppt_x</p:attrName>
                                        </p:attrNameLst>
                                      </p:cBhvr>
                                    </p:anim>
                                    <p:anim from="(-#ppt_h/2)" to="(#ppt_y)" calcmode="lin" valueType="num">
                                      <p:cBhvr>
                                        <p:cTn id="9" dur="1000" fill="hold">
                                          <p:stCondLst>
                                            <p:cond delay="0"/>
                                          </p:stCondLst>
                                        </p:cTn>
                                        <p:tgtEl>
                                          <p:spTgt spid="496642">
                                            <p:txEl>
                                              <p:charRg st="7" end="15"/>
                                            </p:txEl>
                                          </p:spTgt>
                                        </p:tgtEl>
                                        <p:attrNameLst>
                                          <p:attrName>ppt_y</p:attrName>
                                        </p:attrNameLst>
                                      </p:cBhvr>
                                    </p:anim>
                                    <p:animRot by="21600000">
                                      <p:cBhvr>
                                        <p:cTn id="10" dur="1000" fill="hold">
                                          <p:stCondLst>
                                            <p:cond delay="0"/>
                                          </p:stCondLst>
                                        </p:cTn>
                                        <p:tgtEl>
                                          <p:spTgt spid="496642">
                                            <p:txEl>
                                              <p:charRg st="7" end="15"/>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96642">
                                            <p:txEl>
                                              <p:charRg st="66" end="74"/>
                                            </p:txEl>
                                          </p:spTgt>
                                        </p:tgtEl>
                                        <p:attrNameLst>
                                          <p:attrName>style.visibility</p:attrName>
                                        </p:attrNameLst>
                                      </p:cBhvr>
                                      <p:to>
                                        <p:strVal val="visible"/>
                                      </p:to>
                                    </p:set>
                                    <p:anim by="(-#ppt_w*2)" calcmode="lin" valueType="num">
                                      <p:cBhvr rctx="PPT">
                                        <p:cTn id="15" dur="500" autoRev="1" fill="hold">
                                          <p:stCondLst>
                                            <p:cond delay="0"/>
                                          </p:stCondLst>
                                        </p:cTn>
                                        <p:tgtEl>
                                          <p:spTgt spid="496642">
                                            <p:txEl>
                                              <p:charRg st="66" end="74"/>
                                            </p:txEl>
                                          </p:spTgt>
                                        </p:tgtEl>
                                        <p:attrNameLst>
                                          <p:attrName>ppt_w</p:attrName>
                                        </p:attrNameLst>
                                      </p:cBhvr>
                                    </p:anim>
                                    <p:anim by="(#ppt_w*0.50)" calcmode="lin" valueType="num">
                                      <p:cBhvr>
                                        <p:cTn id="16" dur="500" decel="50000" autoRev="1" fill="hold">
                                          <p:stCondLst>
                                            <p:cond delay="0"/>
                                          </p:stCondLst>
                                        </p:cTn>
                                        <p:tgtEl>
                                          <p:spTgt spid="496642">
                                            <p:txEl>
                                              <p:charRg st="66" end="74"/>
                                            </p:txEl>
                                          </p:spTgt>
                                        </p:tgtEl>
                                        <p:attrNameLst>
                                          <p:attrName>ppt_x</p:attrName>
                                        </p:attrNameLst>
                                      </p:cBhvr>
                                    </p:anim>
                                    <p:anim from="(-#ppt_h/2)" to="(#ppt_y)" calcmode="lin" valueType="num">
                                      <p:cBhvr>
                                        <p:cTn id="17" dur="1000" fill="hold">
                                          <p:stCondLst>
                                            <p:cond delay="0"/>
                                          </p:stCondLst>
                                        </p:cTn>
                                        <p:tgtEl>
                                          <p:spTgt spid="496642">
                                            <p:txEl>
                                              <p:charRg st="66" end="74"/>
                                            </p:txEl>
                                          </p:spTgt>
                                        </p:tgtEl>
                                        <p:attrNameLst>
                                          <p:attrName>ppt_y</p:attrName>
                                        </p:attrNameLst>
                                      </p:cBhvr>
                                    </p:anim>
                                    <p:animRot by="21600000">
                                      <p:cBhvr>
                                        <p:cTn id="18" dur="1000" fill="hold">
                                          <p:stCondLst>
                                            <p:cond delay="0"/>
                                          </p:stCondLst>
                                        </p:cTn>
                                        <p:tgtEl>
                                          <p:spTgt spid="496642">
                                            <p:txEl>
                                              <p:charRg st="66" end="74"/>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496642">
                                            <p:txEl>
                                              <p:charRg st="15" end="66"/>
                                            </p:txEl>
                                          </p:spTgt>
                                        </p:tgtEl>
                                        <p:attrNameLst>
                                          <p:attrName>style.visibility</p:attrName>
                                        </p:attrNameLst>
                                      </p:cBhvr>
                                      <p:to>
                                        <p:strVal val="visible"/>
                                      </p:to>
                                    </p:set>
                                    <p:anim calcmode="lin" valueType="num">
                                      <p:cBhvr>
                                        <p:cTn id="23" dur="500" fill="hold"/>
                                        <p:tgtEl>
                                          <p:spTgt spid="496642">
                                            <p:txEl>
                                              <p:charRg st="15" end="6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96642">
                                            <p:txEl>
                                              <p:charRg st="15" end="66"/>
                                            </p:txEl>
                                          </p:spTgt>
                                        </p:tgtEl>
                                        <p:attrNameLst>
                                          <p:attrName>ppt_y</p:attrName>
                                        </p:attrNameLst>
                                      </p:cBhvr>
                                      <p:tavLst>
                                        <p:tav tm="0">
                                          <p:val>
                                            <p:strVal val="#ppt_y"/>
                                          </p:val>
                                        </p:tav>
                                        <p:tav tm="100000">
                                          <p:val>
                                            <p:strVal val="#ppt_y"/>
                                          </p:val>
                                        </p:tav>
                                      </p:tavLst>
                                    </p:anim>
                                    <p:anim calcmode="lin" valueType="num">
                                      <p:cBhvr>
                                        <p:cTn id="25" dur="500" fill="hold"/>
                                        <p:tgtEl>
                                          <p:spTgt spid="496642">
                                            <p:txEl>
                                              <p:charRg st="15" end="6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96642">
                                            <p:txEl>
                                              <p:charRg st="15" end="6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96642">
                                            <p:txEl>
                                              <p:charRg st="15" end="6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496642">
                                            <p:txEl>
                                              <p:charRg st="74" end="111"/>
                                            </p:txEl>
                                          </p:spTgt>
                                        </p:tgtEl>
                                        <p:attrNameLst>
                                          <p:attrName>style.visibility</p:attrName>
                                        </p:attrNameLst>
                                      </p:cBhvr>
                                      <p:to>
                                        <p:strVal val="visible"/>
                                      </p:to>
                                    </p:set>
                                    <p:anim calcmode="lin" valueType="num">
                                      <p:cBhvr>
                                        <p:cTn id="32" dur="500" fill="hold"/>
                                        <p:tgtEl>
                                          <p:spTgt spid="496642">
                                            <p:txEl>
                                              <p:charRg st="74" end="1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96642">
                                            <p:txEl>
                                              <p:charRg st="74" end="111"/>
                                            </p:txEl>
                                          </p:spTgt>
                                        </p:tgtEl>
                                        <p:attrNameLst>
                                          <p:attrName>ppt_y</p:attrName>
                                        </p:attrNameLst>
                                      </p:cBhvr>
                                      <p:tavLst>
                                        <p:tav tm="0">
                                          <p:val>
                                            <p:strVal val="#ppt_y"/>
                                          </p:val>
                                        </p:tav>
                                        <p:tav tm="100000">
                                          <p:val>
                                            <p:strVal val="#ppt_y"/>
                                          </p:val>
                                        </p:tav>
                                      </p:tavLst>
                                    </p:anim>
                                    <p:anim calcmode="lin" valueType="num">
                                      <p:cBhvr>
                                        <p:cTn id="34" dur="500" fill="hold"/>
                                        <p:tgtEl>
                                          <p:spTgt spid="496642">
                                            <p:txEl>
                                              <p:charRg st="74" end="1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96642">
                                            <p:txEl>
                                              <p:charRg st="74" end="1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96642">
                                            <p:txEl>
                                              <p:charRg st="74" end="1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496642">
                                            <p:txEl>
                                              <p:charRg st="112" end="124"/>
                                            </p:txEl>
                                          </p:spTgt>
                                        </p:tgtEl>
                                        <p:attrNameLst>
                                          <p:attrName>style.visibility</p:attrName>
                                        </p:attrNameLst>
                                      </p:cBhvr>
                                      <p:to>
                                        <p:strVal val="visible"/>
                                      </p:to>
                                    </p:set>
                                    <p:anim calcmode="lin" valueType="num">
                                      <p:cBhvr>
                                        <p:cTn id="41" dur="500" fill="hold"/>
                                        <p:tgtEl>
                                          <p:spTgt spid="496642">
                                            <p:txEl>
                                              <p:charRg st="112" end="124"/>
                                            </p:txEl>
                                          </p:spTgt>
                                        </p:tgtEl>
                                        <p:attrNameLst>
                                          <p:attrName>ppt_w</p:attrName>
                                        </p:attrNameLst>
                                      </p:cBhvr>
                                      <p:tavLst>
                                        <p:tav tm="0">
                                          <p:val>
                                            <p:fltVal val="0.000000"/>
                                          </p:val>
                                        </p:tav>
                                        <p:tav tm="100000">
                                          <p:val>
                                            <p:strVal val="#ppt_w"/>
                                          </p:val>
                                        </p:tav>
                                      </p:tavLst>
                                    </p:anim>
                                    <p:anim calcmode="lin" valueType="num">
                                      <p:cBhvr>
                                        <p:cTn id="42" dur="500" fill="hold"/>
                                        <p:tgtEl>
                                          <p:spTgt spid="496642">
                                            <p:txEl>
                                              <p:charRg st="112" end="12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496642">
                                            <p:txEl>
                                              <p:charRg st="125" end="202"/>
                                            </p:txEl>
                                          </p:spTgt>
                                        </p:tgtEl>
                                        <p:attrNameLst>
                                          <p:attrName>style.visibility</p:attrName>
                                        </p:attrNameLst>
                                      </p:cBhvr>
                                      <p:to>
                                        <p:strVal val="visible"/>
                                      </p:to>
                                    </p:set>
                                    <p:anim calcmode="discrete" valueType="clr">
                                      <p:cBhvr override="childStyle">
                                        <p:cTn id="47" dur="80"/>
                                        <p:tgtEl>
                                          <p:spTgt spid="496642">
                                            <p:txEl>
                                              <p:charRg st="125" end="20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96642">
                                            <p:txEl>
                                              <p:charRg st="125" end="202"/>
                                            </p:txEl>
                                          </p:spTgt>
                                        </p:tgtEl>
                                        <p:attrNameLst>
                                          <p:attrName>fillcolor</p:attrName>
                                        </p:attrNameLst>
                                      </p:cBhvr>
                                      <p:tavLst>
                                        <p:tav tm="0">
                                          <p:val>
                                            <p:clrVal>
                                              <a:schemeClr val="accent2"/>
                                            </p:clrVal>
                                          </p:val>
                                        </p:tav>
                                        <p:tav tm="50000">
                                          <p:val>
                                            <p:clrVal>
                                              <a:schemeClr val="hlink"/>
                                            </p:clrVal>
                                          </p:val>
                                        </p:tav>
                                      </p:tavLst>
                                    </p:anim>
                                    <p:set>
                                      <p:cBhvr>
                                        <p:cTn id="49" dur="80"/>
                                        <p:tgtEl>
                                          <p:spTgt spid="496642">
                                            <p:txEl>
                                              <p:charRg st="125" end="202"/>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496642">
                                            <p:txEl>
                                              <p:charRg st="202" end="258"/>
                                            </p:txEl>
                                          </p:spTgt>
                                        </p:tgtEl>
                                        <p:attrNameLst>
                                          <p:attrName>style.visibility</p:attrName>
                                        </p:attrNameLst>
                                      </p:cBhvr>
                                      <p:to>
                                        <p:strVal val="visible"/>
                                      </p:to>
                                    </p:set>
                                    <p:anim calcmode="discrete" valueType="clr">
                                      <p:cBhvr override="childStyle">
                                        <p:cTn id="54" dur="80"/>
                                        <p:tgtEl>
                                          <p:spTgt spid="496642">
                                            <p:txEl>
                                              <p:charRg st="202" end="25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96642">
                                            <p:txEl>
                                              <p:charRg st="202" end="258"/>
                                            </p:txEl>
                                          </p:spTgt>
                                        </p:tgtEl>
                                        <p:attrNameLst>
                                          <p:attrName>fillcolor</p:attrName>
                                        </p:attrNameLst>
                                      </p:cBhvr>
                                      <p:tavLst>
                                        <p:tav tm="0">
                                          <p:val>
                                            <p:clrVal>
                                              <a:schemeClr val="accent2"/>
                                            </p:clrVal>
                                          </p:val>
                                        </p:tav>
                                        <p:tav tm="50000">
                                          <p:val>
                                            <p:clrVal>
                                              <a:schemeClr val="hlink"/>
                                            </p:clrVal>
                                          </p:val>
                                        </p:tav>
                                      </p:tavLst>
                                    </p:anim>
                                    <p:set>
                                      <p:cBhvr>
                                        <p:cTn id="56" dur="80"/>
                                        <p:tgtEl>
                                          <p:spTgt spid="496642">
                                            <p:txEl>
                                              <p:charRg st="202" end="25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9410" name="Text Box 2"/>
          <p:cNvSpPr txBox="1">
            <a:spLocks noChangeArrowheads="1"/>
          </p:cNvSpPr>
          <p:nvPr/>
        </p:nvSpPr>
        <p:spPr bwMode="auto">
          <a:xfrm>
            <a:off x="323850" y="1125538"/>
            <a:ext cx="8496300" cy="399891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图腾制度产生于氏族之前，而氏族形成后，继续沿用过去形成的图腾制度。</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所以在氏族社会</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尤其是母系氏族社会</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普遍实行图腾制度</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下列表述符合原文意思的一项是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氏族形成后，继续沿用图腾制度，</a:t>
            </a:r>
            <a:r>
              <a:rPr kumimoji="0" lang="zh-CN" altLang="en-US" sz="2600" b="1" u="sng" kern="1200" cap="none" spc="0" normalizeH="0" baseline="0" noProof="0">
                <a:solidFill>
                  <a:srgbClr val="0000CC"/>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所以在氏族社会全都实行图腾制度</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命题者设计选项时在事物的范围上设置干扰，故意将阅读材料中对</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部分事物</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情况的判断表述为对与其具有某种同类属性的</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所有事物</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情况的判断</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29411"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一、整体与部分</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529412" name="云形标注 49156"/>
          <p:cNvSpPr>
            <a:spLocks noChangeArrowheads="1"/>
          </p:cNvSpPr>
          <p:nvPr/>
        </p:nvSpPr>
        <p:spPr bwMode="auto">
          <a:xfrm>
            <a:off x="5508625" y="333375"/>
            <a:ext cx="2286000" cy="1066800"/>
          </a:xfrm>
          <a:prstGeom prst="cloudCallout">
            <a:avLst>
              <a:gd name="adj1" fmla="val -108542"/>
              <a:gd name="adj2" fmla="val 97769"/>
            </a:avLst>
          </a:prstGeom>
          <a:solidFill>
            <a:srgbClr val="FFFFFF"/>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部分</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29413" name="云形标注 49155"/>
          <p:cNvSpPr>
            <a:spLocks noChangeArrowheads="1"/>
          </p:cNvSpPr>
          <p:nvPr/>
        </p:nvSpPr>
        <p:spPr bwMode="auto">
          <a:xfrm>
            <a:off x="5003800" y="1844675"/>
            <a:ext cx="2286000" cy="1066800"/>
          </a:xfrm>
          <a:prstGeom prst="cloudCallout">
            <a:avLst>
              <a:gd name="adj1" fmla="val -207500"/>
              <a:gd name="adj2" fmla="val 81694"/>
            </a:avLst>
          </a:prstGeom>
          <a:solidFill>
            <a:srgbClr val="FFFFFF"/>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整体</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4452" name="椭圆 52227"/>
          <p:cNvSpPr/>
          <p:nvPr/>
        </p:nvSpPr>
        <p:spPr>
          <a:xfrm>
            <a:off x="3203575" y="1916113"/>
            <a:ext cx="1800225" cy="53022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250825" y="3284538"/>
            <a:ext cx="1800225" cy="53022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29412"/>
                                        </p:tgtEl>
                                        <p:attrNameLst>
                                          <p:attrName>style.visibility</p:attrName>
                                        </p:attrNameLst>
                                      </p:cBhvr>
                                      <p:to>
                                        <p:strVal val="visible"/>
                                      </p:to>
                                    </p:set>
                                    <p:animEffect transition="in" filter="blinds(vertical)">
                                      <p:cBhvr>
                                        <p:cTn id="17" dur="500"/>
                                        <p:tgtEl>
                                          <p:spTgt spid="529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9413"/>
                                        </p:tgtEl>
                                        <p:attrNameLst>
                                          <p:attrName>style.visibility</p:attrName>
                                        </p:attrNameLst>
                                      </p:cBhvr>
                                      <p:to>
                                        <p:strVal val="visible"/>
                                      </p:to>
                                    </p:set>
                                    <p:animEffect transition="in" filter="blinds(horizontal)">
                                      <p:cBhvr>
                                        <p:cTn id="22" dur="500"/>
                                        <p:tgtEl>
                                          <p:spTgt spid="529413"/>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529411"/>
                                        </p:tgtEl>
                                        <p:attrNameLst>
                                          <p:attrName>style.visibility</p:attrName>
                                        </p:attrNameLst>
                                      </p:cBhvr>
                                      <p:to>
                                        <p:strVal val="visible"/>
                                      </p:to>
                                    </p:set>
                                    <p:anim by="(-#ppt_w*2)" calcmode="lin" valueType="num">
                                      <p:cBhvr rctx="PPT">
                                        <p:cTn id="27" dur="500" autoRev="1" fill="hold">
                                          <p:stCondLst>
                                            <p:cond delay="0"/>
                                          </p:stCondLst>
                                        </p:cTn>
                                        <p:tgtEl>
                                          <p:spTgt spid="529411"/>
                                        </p:tgtEl>
                                        <p:attrNameLst>
                                          <p:attrName>ppt_w</p:attrName>
                                        </p:attrNameLst>
                                      </p:cBhvr>
                                    </p:anim>
                                    <p:anim by="(#ppt_w*0.50)" calcmode="lin" valueType="num">
                                      <p:cBhvr>
                                        <p:cTn id="28" dur="500" decel="50000" autoRev="1" fill="hold">
                                          <p:stCondLst>
                                            <p:cond delay="0"/>
                                          </p:stCondLst>
                                        </p:cTn>
                                        <p:tgtEl>
                                          <p:spTgt spid="529411"/>
                                        </p:tgtEl>
                                        <p:attrNameLst>
                                          <p:attrName>ppt_x</p:attrName>
                                        </p:attrNameLst>
                                      </p:cBhvr>
                                    </p:anim>
                                    <p:anim from="(-#ppt_h/2)" to="(#ppt_y)" calcmode="lin" valueType="num">
                                      <p:cBhvr>
                                        <p:cTn id="29" dur="1000" fill="hold">
                                          <p:stCondLst>
                                            <p:cond delay="0"/>
                                          </p:stCondLst>
                                        </p:cTn>
                                        <p:tgtEl>
                                          <p:spTgt spid="529411"/>
                                        </p:tgtEl>
                                        <p:attrNameLst>
                                          <p:attrName>ppt_y</p:attrName>
                                        </p:attrNameLst>
                                      </p:cBhvr>
                                    </p:anim>
                                    <p:animRot by="21600000">
                                      <p:cBhvr>
                                        <p:cTn id="30" dur="1000" fill="hold">
                                          <p:stCondLst>
                                            <p:cond delay="0"/>
                                          </p:stCondLst>
                                        </p:cTn>
                                        <p:tgtEl>
                                          <p:spTgt spid="5294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529410">
                                            <p:txEl>
                                              <p:charRg st="134" end="205"/>
                                            </p:txEl>
                                          </p:spTgt>
                                        </p:tgtEl>
                                        <p:attrNameLst>
                                          <p:attrName>style.visibility</p:attrName>
                                        </p:attrNameLst>
                                      </p:cBhvr>
                                      <p:to>
                                        <p:strVal val="visible"/>
                                      </p:to>
                                    </p:set>
                                    <p:anim calcmode="lin" valueType="num">
                                      <p:cBhvr>
                                        <p:cTn id="35" dur="500" fill="hold"/>
                                        <p:tgtEl>
                                          <p:spTgt spid="529410">
                                            <p:txEl>
                                              <p:charRg st="134" end="20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29410">
                                            <p:txEl>
                                              <p:charRg st="134" end="205"/>
                                            </p:txEl>
                                          </p:spTgt>
                                        </p:tgtEl>
                                        <p:attrNameLst>
                                          <p:attrName>ppt_y</p:attrName>
                                        </p:attrNameLst>
                                      </p:cBhvr>
                                      <p:tavLst>
                                        <p:tav tm="0">
                                          <p:val>
                                            <p:strVal val="#ppt_y"/>
                                          </p:val>
                                        </p:tav>
                                        <p:tav tm="100000">
                                          <p:val>
                                            <p:strVal val="#ppt_y"/>
                                          </p:val>
                                        </p:tav>
                                      </p:tavLst>
                                    </p:anim>
                                    <p:anim calcmode="lin" valueType="num">
                                      <p:cBhvr>
                                        <p:cTn id="37" dur="500" fill="hold"/>
                                        <p:tgtEl>
                                          <p:spTgt spid="529410">
                                            <p:txEl>
                                              <p:charRg st="134" end="20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29410">
                                            <p:txEl>
                                              <p:charRg st="134" end="20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29410">
                                            <p:txEl>
                                              <p:charRg st="134"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1" grpId="0"/>
      <p:bldP spid="5294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3506" name="Text Box 2"/>
          <p:cNvSpPr txBox="1">
            <a:spLocks noChangeArrowheads="1"/>
          </p:cNvSpPr>
          <p:nvPr/>
        </p:nvSpPr>
        <p:spPr bwMode="auto">
          <a:xfrm>
            <a:off x="323850" y="404813"/>
            <a:ext cx="8496300" cy="302260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溴甲烷，又称溴代甲烷或甲基溴，是一种无色无味的液体。它具有强烈的熏蒸作用，</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能杀灭许多有害生物</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是一种高效、广谱的杀虫剂</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根据文意</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下列对溴甲烷最受农民欢迎原因的表述</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不正确的一项是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溴甲烷是一种</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能杀灭各种有害生物</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的高效、广谱的杀虫剂</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33510" name="云形标注 49156"/>
          <p:cNvSpPr>
            <a:spLocks noChangeArrowheads="1"/>
          </p:cNvSpPr>
          <p:nvPr/>
        </p:nvSpPr>
        <p:spPr bwMode="auto">
          <a:xfrm>
            <a:off x="2627313" y="404813"/>
            <a:ext cx="2286000" cy="1066800"/>
          </a:xfrm>
          <a:prstGeom prst="cloudCallout">
            <a:avLst>
              <a:gd name="adj1" fmla="val 151111"/>
              <a:gd name="adj2" fmla="val 16222"/>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部分</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33511" name="云形标注 49155"/>
          <p:cNvSpPr>
            <a:spLocks noChangeArrowheads="1"/>
          </p:cNvSpPr>
          <p:nvPr/>
        </p:nvSpPr>
        <p:spPr bwMode="auto">
          <a:xfrm>
            <a:off x="6084888" y="3141663"/>
            <a:ext cx="2286000" cy="1066800"/>
          </a:xfrm>
          <a:prstGeom prst="cloudCallout">
            <a:avLst>
              <a:gd name="adj1" fmla="val -106597"/>
              <a:gd name="adj2" fmla="val -62500"/>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整体</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4581" name="Picture 10" descr="4949b640c70968abaf8f0"/>
          <p:cNvPicPr>
            <a:picLocks noChangeAspect="1"/>
          </p:cNvPicPr>
          <p:nvPr/>
        </p:nvPicPr>
        <p:blipFill>
          <a:blip r:embed="rId1"/>
          <a:stretch>
            <a:fillRect/>
          </a:stretch>
        </p:blipFill>
        <p:spPr>
          <a:xfrm>
            <a:off x="0" y="4572000"/>
            <a:ext cx="9144000" cy="2286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33510"/>
                                        </p:tgtEl>
                                        <p:attrNameLst>
                                          <p:attrName>style.visibility</p:attrName>
                                        </p:attrNameLst>
                                      </p:cBhvr>
                                      <p:to>
                                        <p:strVal val="visible"/>
                                      </p:to>
                                    </p:set>
                                    <p:animEffect transition="in" filter="blinds(vertical)">
                                      <p:cBhvr>
                                        <p:cTn id="7" dur="500"/>
                                        <p:tgtEl>
                                          <p:spTgt spid="5335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3511"/>
                                        </p:tgtEl>
                                        <p:attrNameLst>
                                          <p:attrName>style.visibility</p:attrName>
                                        </p:attrNameLst>
                                      </p:cBhvr>
                                      <p:to>
                                        <p:strVal val="visible"/>
                                      </p:to>
                                    </p:set>
                                    <p:animEffect transition="in" filter="blinds(horizontal)">
                                      <p:cBhvr>
                                        <p:cTn id="12" dur="500"/>
                                        <p:tgtEl>
                                          <p:spTgt spid="533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0" grpId="0" bldLvl="0" animBg="1"/>
      <p:bldP spid="5335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5554" name="Text Box 2"/>
          <p:cNvSpPr txBox="1">
            <a:spLocks noChangeArrowheads="1"/>
          </p:cNvSpPr>
          <p:nvPr/>
        </p:nvSpPr>
        <p:spPr bwMode="auto">
          <a:xfrm>
            <a:off x="323850" y="1125538"/>
            <a:ext cx="8496300" cy="51895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诚然，弦论是一种尚未被实验和观测证实的理论。可是，且不说弦论，实际上里斯走得比这更远。他认为在那些可居住宇宙的</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岛屿</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上，确定基本物理学和宇宙学状况的物理常数也许可以与我们的宇宙有很大差别。</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如果真是这样</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那可居住宇宙出现的概率就大多了</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但它们相互之间的差别也就十分巨大</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从原文看</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实际上里斯走得比这更远</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这句话的理解</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正确的一项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里斯</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已为</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人择原理</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和可居住宇宙找到了更多的物理常数的证据</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命题者设计干扰项时，有时会故意将</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即将出现</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的情况</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表述或推断为</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已经产生</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的情况</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35555"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b="1" kern="1200" cap="none" spc="0" normalizeH="0" baseline="0" noProof="0" dirty="0">
                <a:solidFill>
                  <a:srgbClr val="FF0000"/>
                </a:solidFill>
                <a:effectLst>
                  <a:outerShdw blurRad="38100" dist="38100" dir="2700000" algn="tl">
                    <a:srgbClr val="C0C0C0"/>
                  </a:outerShdw>
                </a:effectLst>
                <a:latin typeface="华文琥珀" pitchFamily="2" charset="-122"/>
                <a:ea typeface="华文琥珀" pitchFamily="2" charset="-122"/>
                <a:cs typeface="+mn-cs"/>
              </a:rPr>
              <a:t>二、已然与未然</a:t>
            </a:r>
            <a:endParaRPr kumimoji="0" lang="zh-CN" altLang="en-US" sz="3600" b="1" kern="1200" cap="none" spc="0" normalizeH="0" baseline="0" noProof="0" dirty="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535556" name="云形标注 49156"/>
          <p:cNvSpPr>
            <a:spLocks noChangeArrowheads="1"/>
          </p:cNvSpPr>
          <p:nvPr/>
        </p:nvSpPr>
        <p:spPr bwMode="auto">
          <a:xfrm>
            <a:off x="4356100" y="836613"/>
            <a:ext cx="2286000" cy="1066800"/>
          </a:xfrm>
          <a:prstGeom prst="cloudCallout">
            <a:avLst>
              <a:gd name="adj1" fmla="val -88889"/>
              <a:gd name="adj2" fmla="val 107292"/>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未然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35557" name="云形标注 49155"/>
          <p:cNvSpPr>
            <a:spLocks noChangeArrowheads="1"/>
          </p:cNvSpPr>
          <p:nvPr/>
        </p:nvSpPr>
        <p:spPr bwMode="auto">
          <a:xfrm>
            <a:off x="4787900" y="3284538"/>
            <a:ext cx="2286000" cy="1066800"/>
          </a:xfrm>
          <a:prstGeom prst="cloudCallout">
            <a:avLst>
              <a:gd name="adj1" fmla="val -130694"/>
              <a:gd name="adj2" fmla="val 61162"/>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已然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4452" name="椭圆 52227"/>
          <p:cNvSpPr/>
          <p:nvPr/>
        </p:nvSpPr>
        <p:spPr>
          <a:xfrm>
            <a:off x="1476375" y="2708275"/>
            <a:ext cx="2590800" cy="53022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104453" name="椭圆 52228"/>
          <p:cNvSpPr/>
          <p:nvPr/>
        </p:nvSpPr>
        <p:spPr>
          <a:xfrm>
            <a:off x="1835150" y="4437063"/>
            <a:ext cx="1219200" cy="53340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dissolve">
                                      <p:cBhvr>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35556"/>
                                        </p:tgtEl>
                                        <p:attrNameLst>
                                          <p:attrName>style.visibility</p:attrName>
                                        </p:attrNameLst>
                                      </p:cBhvr>
                                      <p:to>
                                        <p:strVal val="visible"/>
                                      </p:to>
                                    </p:set>
                                    <p:animEffect transition="in" filter="blinds(vertical)">
                                      <p:cBhvr>
                                        <p:cTn id="17" dur="500"/>
                                        <p:tgtEl>
                                          <p:spTgt spid="5355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5557"/>
                                        </p:tgtEl>
                                        <p:attrNameLst>
                                          <p:attrName>style.visibility</p:attrName>
                                        </p:attrNameLst>
                                      </p:cBhvr>
                                      <p:to>
                                        <p:strVal val="visible"/>
                                      </p:to>
                                    </p:set>
                                    <p:animEffect transition="in" filter="blinds(horizontal)">
                                      <p:cBhvr>
                                        <p:cTn id="22" dur="500"/>
                                        <p:tgtEl>
                                          <p:spTgt spid="535557"/>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535555"/>
                                        </p:tgtEl>
                                        <p:attrNameLst>
                                          <p:attrName>style.visibility</p:attrName>
                                        </p:attrNameLst>
                                      </p:cBhvr>
                                      <p:to>
                                        <p:strVal val="visible"/>
                                      </p:to>
                                    </p:set>
                                    <p:anim by="(-#ppt_w*2)" calcmode="lin" valueType="num">
                                      <p:cBhvr rctx="PPT">
                                        <p:cTn id="27" dur="500" autoRev="1" fill="hold">
                                          <p:stCondLst>
                                            <p:cond delay="0"/>
                                          </p:stCondLst>
                                        </p:cTn>
                                        <p:tgtEl>
                                          <p:spTgt spid="535555"/>
                                        </p:tgtEl>
                                        <p:attrNameLst>
                                          <p:attrName>ppt_w</p:attrName>
                                        </p:attrNameLst>
                                      </p:cBhvr>
                                    </p:anim>
                                    <p:anim by="(#ppt_w*0.50)" calcmode="lin" valueType="num">
                                      <p:cBhvr>
                                        <p:cTn id="28" dur="500" decel="50000" autoRev="1" fill="hold">
                                          <p:stCondLst>
                                            <p:cond delay="0"/>
                                          </p:stCondLst>
                                        </p:cTn>
                                        <p:tgtEl>
                                          <p:spTgt spid="535555"/>
                                        </p:tgtEl>
                                        <p:attrNameLst>
                                          <p:attrName>ppt_x</p:attrName>
                                        </p:attrNameLst>
                                      </p:cBhvr>
                                    </p:anim>
                                    <p:anim from="(-#ppt_h/2)" to="(#ppt_y)" calcmode="lin" valueType="num">
                                      <p:cBhvr>
                                        <p:cTn id="29" dur="1000" fill="hold">
                                          <p:stCondLst>
                                            <p:cond delay="0"/>
                                          </p:stCondLst>
                                        </p:cTn>
                                        <p:tgtEl>
                                          <p:spTgt spid="535555"/>
                                        </p:tgtEl>
                                        <p:attrNameLst>
                                          <p:attrName>ppt_y</p:attrName>
                                        </p:attrNameLst>
                                      </p:cBhvr>
                                    </p:anim>
                                    <p:animRot by="21600000">
                                      <p:cBhvr>
                                        <p:cTn id="30" dur="1000" fill="hold">
                                          <p:stCondLst>
                                            <p:cond delay="0"/>
                                          </p:stCondLst>
                                        </p:cTn>
                                        <p:tgtEl>
                                          <p:spTgt spid="53555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535554">
                                            <p:txEl>
                                              <p:charRg st="229" end="278"/>
                                            </p:txEl>
                                          </p:spTgt>
                                        </p:tgtEl>
                                        <p:attrNameLst>
                                          <p:attrName>style.visibility</p:attrName>
                                        </p:attrNameLst>
                                      </p:cBhvr>
                                      <p:to>
                                        <p:strVal val="visible"/>
                                      </p:to>
                                    </p:set>
                                    <p:anim calcmode="lin" valueType="num">
                                      <p:cBhvr>
                                        <p:cTn id="35" dur="500" fill="hold"/>
                                        <p:tgtEl>
                                          <p:spTgt spid="535554">
                                            <p:txEl>
                                              <p:charRg st="229" end="278"/>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35554">
                                            <p:txEl>
                                              <p:charRg st="229" end="278"/>
                                            </p:txEl>
                                          </p:spTgt>
                                        </p:tgtEl>
                                        <p:attrNameLst>
                                          <p:attrName>ppt_y</p:attrName>
                                        </p:attrNameLst>
                                      </p:cBhvr>
                                      <p:tavLst>
                                        <p:tav tm="0">
                                          <p:val>
                                            <p:strVal val="#ppt_y"/>
                                          </p:val>
                                        </p:tav>
                                        <p:tav tm="100000">
                                          <p:val>
                                            <p:strVal val="#ppt_y"/>
                                          </p:val>
                                        </p:tav>
                                      </p:tavLst>
                                    </p:anim>
                                    <p:anim calcmode="lin" valueType="num">
                                      <p:cBhvr>
                                        <p:cTn id="37" dur="500" fill="hold"/>
                                        <p:tgtEl>
                                          <p:spTgt spid="535554">
                                            <p:txEl>
                                              <p:charRg st="229" end="27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35554">
                                            <p:txEl>
                                              <p:charRg st="229" end="27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35554">
                                            <p:txEl>
                                              <p:charRg st="229" end="2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p:bldP spid="535556" grpId="0" bldLvl="0" animBg="1"/>
      <p:bldP spid="53555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7602" name="Text Box 2"/>
          <p:cNvSpPr txBox="1">
            <a:spLocks noChangeArrowheads="1"/>
          </p:cNvSpPr>
          <p:nvPr/>
        </p:nvSpPr>
        <p:spPr bwMode="auto">
          <a:xfrm>
            <a:off x="323850" y="404813"/>
            <a:ext cx="8496300" cy="381635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医学研究委员会遗传学分部的布朗博士说：</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表面看人类和老鼠显然没什么可比性，但其实它们像我们一样常常生病，而且显示出同样的症状。</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在一个与人类基因组计划类似的计划之下，</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构成老鼠基因组的两万种基因都已经排出序列</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欧盟已经认识到老鼠遗传研究之中的无穷潜力</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的理解</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不正确的一项是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老鼠遗传研究</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将排出构成老鼠基因组两万种基因的序列</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37603" name="云形标注 49156"/>
          <p:cNvSpPr>
            <a:spLocks noChangeArrowheads="1"/>
          </p:cNvSpPr>
          <p:nvPr/>
        </p:nvSpPr>
        <p:spPr bwMode="auto">
          <a:xfrm>
            <a:off x="2627313" y="404813"/>
            <a:ext cx="2286000" cy="1066800"/>
          </a:xfrm>
          <a:prstGeom prst="cloudCallout">
            <a:avLst>
              <a:gd name="adj1" fmla="val -78125"/>
              <a:gd name="adj2" fmla="val 101935"/>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已然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37604" name="云形标注 49155"/>
          <p:cNvSpPr>
            <a:spLocks noChangeArrowheads="1"/>
          </p:cNvSpPr>
          <p:nvPr/>
        </p:nvSpPr>
        <p:spPr bwMode="auto">
          <a:xfrm>
            <a:off x="5364163" y="1916113"/>
            <a:ext cx="2286000" cy="1066800"/>
          </a:xfrm>
          <a:prstGeom prst="cloudCallout">
            <a:avLst>
              <a:gd name="adj1" fmla="val -111042"/>
              <a:gd name="adj2" fmla="val 84523"/>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未然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6629" name="Picture 8" descr="492fe2a7a3b9bd528608c"/>
          <p:cNvPicPr>
            <a:picLocks noChangeAspect="1"/>
          </p:cNvPicPr>
          <p:nvPr/>
        </p:nvPicPr>
        <p:blipFill>
          <a:blip r:embed="rId1"/>
          <a:stretch>
            <a:fillRect/>
          </a:stretch>
        </p:blipFill>
        <p:spPr>
          <a:xfrm>
            <a:off x="0" y="4572000"/>
            <a:ext cx="9144000" cy="2286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37603"/>
                                        </p:tgtEl>
                                        <p:attrNameLst>
                                          <p:attrName>style.visibility</p:attrName>
                                        </p:attrNameLst>
                                      </p:cBhvr>
                                      <p:to>
                                        <p:strVal val="visible"/>
                                      </p:to>
                                    </p:set>
                                    <p:animEffect transition="in" filter="blinds(vertical)">
                                      <p:cBhvr>
                                        <p:cTn id="7" dur="500"/>
                                        <p:tgtEl>
                                          <p:spTgt spid="5376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7604"/>
                                        </p:tgtEl>
                                        <p:attrNameLst>
                                          <p:attrName>style.visibility</p:attrName>
                                        </p:attrNameLst>
                                      </p:cBhvr>
                                      <p:to>
                                        <p:strVal val="visible"/>
                                      </p:to>
                                    </p:set>
                                    <p:animEffect transition="in" filter="blinds(horizontal)">
                                      <p:cBhvr>
                                        <p:cTn id="12" dur="500"/>
                                        <p:tgtEl>
                                          <p:spTgt spid="537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bldLvl="0" animBg="1"/>
      <p:bldP spid="53760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22" name="Text Box 2"/>
          <p:cNvSpPr txBox="1">
            <a:spLocks noChangeArrowheads="1"/>
          </p:cNvSpPr>
          <p:nvPr/>
        </p:nvSpPr>
        <p:spPr bwMode="auto">
          <a:xfrm>
            <a:off x="323850" y="1125538"/>
            <a:ext cx="8496300" cy="51895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随着我国经济的快速发展，国内能源消费需求量越来越大。由于我国对石油进口的依存度较大，所以国际油价上涨、中东政局变化等因素，</a:t>
            </a:r>
            <a:r>
              <a:rPr kumimoji="0" lang="zh-CN" altLang="en-US" sz="2600" b="1" u="sng" kern="1200" cap="none" spc="0" normalizeH="0" baseline="0" noProof="0" dirty="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都会对我国石油能源安全构成潜在危险</a:t>
            </a:r>
            <a:r>
              <a:rPr kumimoji="0" lang="zh-CN" altLang="en-US" sz="2600" b="1" kern="1200" cap="none" spc="0" normalizeH="0" baseline="0" noProof="0" dirty="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dirty="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下列关于我国</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煤变石油</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工程实施原因的表述</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不正确的一项</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我国石油消费依赖进口，需求量不断增大，</a:t>
            </a:r>
            <a:r>
              <a:rPr kumimoji="0" lang="zh-CN" altLang="en-US" sz="2600" b="1" u="sng" kern="1200" cap="none" spc="0" normalizeH="0" baseline="0" noProof="0" dirty="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导致石油能源供给出现危机</a:t>
            </a:r>
            <a:r>
              <a:rPr kumimoji="0" lang="zh-CN" altLang="en-US" sz="2600" b="1" kern="1200" cap="none" spc="0" normalizeH="0" baseline="0" noProof="0" dirty="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dirty="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dirty="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事物从发展的趋势来看，有两种情形：一种是</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或然</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，即</a:t>
            </a:r>
            <a:r>
              <a:rPr kumimoji="0" lang="zh-CN" altLang="en-US" sz="2600" b="1" u="sng" kern="1200" cap="none" spc="0" normalizeH="0" baseline="0" noProof="0"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有可能而不一定发生</a:t>
            </a:r>
            <a:r>
              <a:rPr kumimoji="0" lang="zh-CN" altLang="en-US" sz="2600" b="1" u="sng" kern="1200" cap="none" spc="0" normalizeH="0" baseline="0" noProof="0"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；另一种是</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必然</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，即</a:t>
            </a:r>
            <a:r>
              <a:rPr kumimoji="0" lang="zh-CN" altLang="en-US" sz="2600" b="1" u="sng" kern="1200" cap="none" spc="0" normalizeH="0" baseline="0" noProof="0"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事理上必定发生</a:t>
            </a:r>
            <a:r>
              <a:rPr kumimoji="0" lang="zh-CN" altLang="en-US" sz="2600" b="1" u="sng" kern="1200" cap="none" spc="0" normalizeH="0" baseline="0" noProof="0"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。命题者设计干扰项时，常将</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或然</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的趋势表述成</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必然</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dirty="0">
                <a:effectLst>
                  <a:outerShdw blurRad="38100" dist="38100" dir="2700000" algn="tl">
                    <a:srgbClr val="C0C0C0"/>
                  </a:outerShdw>
                </a:effectLst>
                <a:latin typeface="Arial" panose="020B0604020202020204" pitchFamily="34" charset="0"/>
                <a:ea typeface="仿宋" panose="02010609060101010101" pitchFamily="49" charset="-122"/>
                <a:cs typeface="+mn-cs"/>
              </a:rPr>
              <a:t>的趋势</a:t>
            </a:r>
            <a:r>
              <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dirty="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42723"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三、或然与必然</a:t>
            </a:r>
            <a:endParaRPr kumimoji="0" lang="zh-CN" altLang="en-US" sz="36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542724" name="云形标注 49156"/>
          <p:cNvSpPr>
            <a:spLocks noChangeArrowheads="1"/>
          </p:cNvSpPr>
          <p:nvPr/>
        </p:nvSpPr>
        <p:spPr bwMode="auto">
          <a:xfrm>
            <a:off x="4356100" y="836613"/>
            <a:ext cx="2286000" cy="1066800"/>
          </a:xfrm>
          <a:prstGeom prst="cloudCallout">
            <a:avLst>
              <a:gd name="adj1" fmla="val -74931"/>
              <a:gd name="adj2" fmla="val 88245"/>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或然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42725" name="云形标注 49155"/>
          <p:cNvSpPr>
            <a:spLocks noChangeArrowheads="1"/>
          </p:cNvSpPr>
          <p:nvPr/>
        </p:nvSpPr>
        <p:spPr bwMode="auto">
          <a:xfrm>
            <a:off x="4787900" y="3284538"/>
            <a:ext cx="2286000" cy="1066800"/>
          </a:xfrm>
          <a:prstGeom prst="cloudCallout">
            <a:avLst>
              <a:gd name="adj1" fmla="val -130694"/>
              <a:gd name="adj2" fmla="val 61162"/>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必然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4452" name="椭圆 52227"/>
          <p:cNvSpPr/>
          <p:nvPr/>
        </p:nvSpPr>
        <p:spPr>
          <a:xfrm>
            <a:off x="1979613" y="2276475"/>
            <a:ext cx="2087562" cy="60325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104453" name="椭圆 52228"/>
          <p:cNvSpPr/>
          <p:nvPr/>
        </p:nvSpPr>
        <p:spPr>
          <a:xfrm>
            <a:off x="1692275" y="4005263"/>
            <a:ext cx="2089150" cy="604837"/>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dissolve">
                                      <p:cBhvr>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42724"/>
                                        </p:tgtEl>
                                        <p:attrNameLst>
                                          <p:attrName>style.visibility</p:attrName>
                                        </p:attrNameLst>
                                      </p:cBhvr>
                                      <p:to>
                                        <p:strVal val="visible"/>
                                      </p:to>
                                    </p:set>
                                    <p:animEffect transition="in" filter="blinds(vertical)">
                                      <p:cBhvr>
                                        <p:cTn id="17" dur="500"/>
                                        <p:tgtEl>
                                          <p:spTgt spid="5427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725"/>
                                        </p:tgtEl>
                                        <p:attrNameLst>
                                          <p:attrName>style.visibility</p:attrName>
                                        </p:attrNameLst>
                                      </p:cBhvr>
                                      <p:to>
                                        <p:strVal val="visible"/>
                                      </p:to>
                                    </p:set>
                                    <p:animEffect transition="in" filter="blinds(horizontal)">
                                      <p:cBhvr>
                                        <p:cTn id="22" dur="500"/>
                                        <p:tgtEl>
                                          <p:spTgt spid="542725"/>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542723"/>
                                        </p:tgtEl>
                                        <p:attrNameLst>
                                          <p:attrName>style.visibility</p:attrName>
                                        </p:attrNameLst>
                                      </p:cBhvr>
                                      <p:to>
                                        <p:strVal val="visible"/>
                                      </p:to>
                                    </p:set>
                                    <p:anim by="(-#ppt_w*2)" calcmode="lin" valueType="num">
                                      <p:cBhvr rctx="PPT">
                                        <p:cTn id="27" dur="500" autoRev="1" fill="hold">
                                          <p:stCondLst>
                                            <p:cond delay="0"/>
                                          </p:stCondLst>
                                        </p:cTn>
                                        <p:tgtEl>
                                          <p:spTgt spid="542723"/>
                                        </p:tgtEl>
                                        <p:attrNameLst>
                                          <p:attrName>ppt_w</p:attrName>
                                        </p:attrNameLst>
                                      </p:cBhvr>
                                    </p:anim>
                                    <p:anim by="(#ppt_w*0.50)" calcmode="lin" valueType="num">
                                      <p:cBhvr>
                                        <p:cTn id="28" dur="500" decel="50000" autoRev="1" fill="hold">
                                          <p:stCondLst>
                                            <p:cond delay="0"/>
                                          </p:stCondLst>
                                        </p:cTn>
                                        <p:tgtEl>
                                          <p:spTgt spid="542723"/>
                                        </p:tgtEl>
                                        <p:attrNameLst>
                                          <p:attrName>ppt_x</p:attrName>
                                        </p:attrNameLst>
                                      </p:cBhvr>
                                    </p:anim>
                                    <p:anim from="(-#ppt_h/2)" to="(#ppt_y)" calcmode="lin" valueType="num">
                                      <p:cBhvr>
                                        <p:cTn id="29" dur="1000" fill="hold">
                                          <p:stCondLst>
                                            <p:cond delay="0"/>
                                          </p:stCondLst>
                                        </p:cTn>
                                        <p:tgtEl>
                                          <p:spTgt spid="542723"/>
                                        </p:tgtEl>
                                        <p:attrNameLst>
                                          <p:attrName>ppt_y</p:attrName>
                                        </p:attrNameLst>
                                      </p:cBhvr>
                                    </p:anim>
                                    <p:animRot by="21600000">
                                      <p:cBhvr>
                                        <p:cTn id="30" dur="1000" fill="hold">
                                          <p:stCondLst>
                                            <p:cond delay="0"/>
                                          </p:stCondLst>
                                        </p:cTn>
                                        <p:tgtEl>
                                          <p:spTgt spid="54272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542722">
                                            <p:txEl>
                                              <p:charRg st="168" end="264"/>
                                            </p:txEl>
                                          </p:spTgt>
                                        </p:tgtEl>
                                        <p:attrNameLst>
                                          <p:attrName>style.visibility</p:attrName>
                                        </p:attrNameLst>
                                      </p:cBhvr>
                                      <p:to>
                                        <p:strVal val="visible"/>
                                      </p:to>
                                    </p:set>
                                    <p:anim calcmode="lin" valueType="num">
                                      <p:cBhvr>
                                        <p:cTn id="35" dur="500" fill="hold"/>
                                        <p:tgtEl>
                                          <p:spTgt spid="542722">
                                            <p:txEl>
                                              <p:charRg st="168" end="26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42722">
                                            <p:txEl>
                                              <p:charRg st="168" end="264"/>
                                            </p:txEl>
                                          </p:spTgt>
                                        </p:tgtEl>
                                        <p:attrNameLst>
                                          <p:attrName>ppt_y</p:attrName>
                                        </p:attrNameLst>
                                      </p:cBhvr>
                                      <p:tavLst>
                                        <p:tav tm="0">
                                          <p:val>
                                            <p:strVal val="#ppt_y"/>
                                          </p:val>
                                        </p:tav>
                                        <p:tav tm="100000">
                                          <p:val>
                                            <p:strVal val="#ppt_y"/>
                                          </p:val>
                                        </p:tav>
                                      </p:tavLst>
                                    </p:anim>
                                    <p:anim calcmode="lin" valueType="num">
                                      <p:cBhvr>
                                        <p:cTn id="37" dur="500" fill="hold"/>
                                        <p:tgtEl>
                                          <p:spTgt spid="542722">
                                            <p:txEl>
                                              <p:charRg st="168" end="26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42722">
                                            <p:txEl>
                                              <p:charRg st="168" end="26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42722">
                                            <p:txEl>
                                              <p:charRg st="168" end="2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p:bldP spid="542724" grpId="0" bldLvl="0" animBg="1"/>
      <p:bldP spid="54272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4770" name="Text Box 2"/>
          <p:cNvSpPr txBox="1">
            <a:spLocks noChangeArrowheads="1"/>
          </p:cNvSpPr>
          <p:nvPr/>
        </p:nvSpPr>
        <p:spPr bwMode="auto">
          <a:xfrm>
            <a:off x="323850" y="404813"/>
            <a:ext cx="8496300" cy="58245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如果每一个人都按个人的经济理性从事市场经济活动，</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它的结果很可能是集体的或整个社会的经济行为的非理性或无理性</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二十世纪二三十年代发生的世界性经济危机就说明了这一点。当时许多产品卖不出去，以致发生将生产出来的牛奶倒进大海这类事件。事实上，</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这并不是因为整个社会的经济繁荣导致了商品的绝对过剩</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而是由于整个社会的经济无序导致了市场萧条的恶果</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根据文中信息</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下列推断正确的一项是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因为每个人都按个人经济理性从事市场经济活动，</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所以社会经济的无序竞争导致了商品的绝对过剩</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90000"/>
              </a:lnSpc>
              <a:buClrTx/>
              <a:buSzTx/>
              <a:buFont typeface="Arial" panose="020B0604020202020204" pitchFamily="34" charset="0"/>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：根据原文，如果按个人经济理性从事市场经济活动，“它的结果很可能是集体的或整个社会的经济行为的非理性或无理性”，</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从而可能</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因社会经济无序而导致商品的绝对过剩。</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44771" name="云形标注 49156"/>
          <p:cNvSpPr>
            <a:spLocks noChangeArrowheads="1"/>
          </p:cNvSpPr>
          <p:nvPr/>
        </p:nvSpPr>
        <p:spPr bwMode="auto">
          <a:xfrm>
            <a:off x="1116013" y="1700213"/>
            <a:ext cx="2286000" cy="1066800"/>
          </a:xfrm>
          <a:prstGeom prst="cloudCallout">
            <a:avLst>
              <a:gd name="adj1" fmla="val 76250"/>
              <a:gd name="adj2" fmla="val -88542"/>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或然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44772" name="云形标注 49155"/>
          <p:cNvSpPr>
            <a:spLocks noChangeArrowheads="1"/>
          </p:cNvSpPr>
          <p:nvPr/>
        </p:nvSpPr>
        <p:spPr bwMode="auto">
          <a:xfrm>
            <a:off x="5508625" y="2349500"/>
            <a:ext cx="2286000" cy="1066800"/>
          </a:xfrm>
          <a:prstGeom prst="cloudCallout">
            <a:avLst>
              <a:gd name="adj1" fmla="val -84931"/>
              <a:gd name="adj2" fmla="val 114435"/>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必然</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44771"/>
                                        </p:tgtEl>
                                        <p:attrNameLst>
                                          <p:attrName>style.visibility</p:attrName>
                                        </p:attrNameLst>
                                      </p:cBhvr>
                                      <p:to>
                                        <p:strVal val="visible"/>
                                      </p:to>
                                    </p:set>
                                    <p:animEffect transition="in" filter="blinds(vertical)">
                                      <p:cBhvr>
                                        <p:cTn id="7" dur="500"/>
                                        <p:tgtEl>
                                          <p:spTgt spid="5447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4772"/>
                                        </p:tgtEl>
                                        <p:attrNameLst>
                                          <p:attrName>style.visibility</p:attrName>
                                        </p:attrNameLst>
                                      </p:cBhvr>
                                      <p:to>
                                        <p:strVal val="visible"/>
                                      </p:to>
                                    </p:set>
                                    <p:animEffect transition="in" filter="blinds(horizontal)">
                                      <p:cBhvr>
                                        <p:cTn id="12" dur="500"/>
                                        <p:tgtEl>
                                          <p:spTgt spid="54477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544770">
                                            <p:txEl>
                                              <p:charRg st="257" end="342"/>
                                            </p:txEl>
                                          </p:spTgt>
                                        </p:tgtEl>
                                        <p:attrNameLst>
                                          <p:attrName>style.visibility</p:attrName>
                                        </p:attrNameLst>
                                      </p:cBhvr>
                                      <p:to>
                                        <p:strVal val="visible"/>
                                      </p:to>
                                    </p:set>
                                    <p:anim calcmode="lin" valueType="num">
                                      <p:cBhvr>
                                        <p:cTn id="17" dur="500" fill="hold"/>
                                        <p:tgtEl>
                                          <p:spTgt spid="544770">
                                            <p:txEl>
                                              <p:charRg st="257" end="34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44770">
                                            <p:txEl>
                                              <p:charRg st="257" end="342"/>
                                            </p:txEl>
                                          </p:spTgt>
                                        </p:tgtEl>
                                        <p:attrNameLst>
                                          <p:attrName>ppt_y</p:attrName>
                                        </p:attrNameLst>
                                      </p:cBhvr>
                                      <p:tavLst>
                                        <p:tav tm="0">
                                          <p:val>
                                            <p:strVal val="#ppt_y"/>
                                          </p:val>
                                        </p:tav>
                                        <p:tav tm="100000">
                                          <p:val>
                                            <p:strVal val="#ppt_y"/>
                                          </p:val>
                                        </p:tav>
                                      </p:tavLst>
                                    </p:anim>
                                    <p:anim calcmode="lin" valueType="num">
                                      <p:cBhvr>
                                        <p:cTn id="19" dur="500" fill="hold"/>
                                        <p:tgtEl>
                                          <p:spTgt spid="544770">
                                            <p:txEl>
                                              <p:charRg st="257" end="34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44770">
                                            <p:txEl>
                                              <p:charRg st="257" end="34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44770">
                                            <p:txEl>
                                              <p:charRg st="257" end="3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ldLvl="0" animBg="1"/>
      <p:bldP spid="54477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6818" name="Text Box 2"/>
          <p:cNvSpPr txBox="1">
            <a:spLocks noChangeArrowheads="1"/>
          </p:cNvSpPr>
          <p:nvPr/>
        </p:nvSpPr>
        <p:spPr bwMode="auto">
          <a:xfrm>
            <a:off x="323850" y="1125538"/>
            <a:ext cx="8496300" cy="50371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盖天说是中国一种古老的天文学理论，</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传说出自周人之手的</a:t>
            </a:r>
            <a:r>
              <a:rPr kumimoji="0" 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周髀算经</a:t>
            </a:r>
            <a:r>
              <a:rPr kumimoji="0" 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天象盖笠</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地法覆盘</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下列理解和分析</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不符合原文意思的一项是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作为天文学理论的盖天说</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诞生甚早</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在春秋时代周朝人所著的</a:t>
            </a:r>
            <a:r>
              <a:rPr kumimoji="0" 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周髀算经</a:t>
            </a:r>
            <a:r>
              <a:rPr kumimoji="0" 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中就有</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天象盖笠</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地法覆盘</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的说法</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：命题者在事物、现象产生、出现的时间上设置干扰，他们有时</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将</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先期</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表述为</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后期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，有时</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将</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后期</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表述为</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先期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，有时</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将</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先期或后期</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表述为</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先期和后期</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46819"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四、先期与后期</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104453" name="椭圆 52228"/>
          <p:cNvSpPr/>
          <p:nvPr/>
        </p:nvSpPr>
        <p:spPr>
          <a:xfrm>
            <a:off x="755650" y="1484313"/>
            <a:ext cx="2016125" cy="604837"/>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8"/>
          <p:cNvSpPr/>
          <p:nvPr/>
        </p:nvSpPr>
        <p:spPr>
          <a:xfrm>
            <a:off x="4716463" y="3429000"/>
            <a:ext cx="2016125" cy="6762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546825" name="圆角矩形标注 58371"/>
          <p:cNvSpPr>
            <a:spLocks noChangeArrowheads="1"/>
          </p:cNvSpPr>
          <p:nvPr/>
        </p:nvSpPr>
        <p:spPr bwMode="auto">
          <a:xfrm>
            <a:off x="2555875" y="2133600"/>
            <a:ext cx="5759450" cy="1008063"/>
          </a:xfrm>
          <a:prstGeom prst="wedgeRoundRectCallout">
            <a:avLst>
              <a:gd name="adj1" fmla="val -47986"/>
              <a:gd name="adj2" fmla="val -87014"/>
              <a:gd name="adj3" fmla="val 16667"/>
            </a:avLst>
          </a:prstGeom>
          <a:solidFill>
            <a:srgbClr val="FFFFFF"/>
          </a:solidFill>
          <a:ln w="9525">
            <a:solidFill>
              <a:schemeClr val="tx1"/>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可推断，</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盖天说</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诞生时间的上限不早于</a:t>
            </a:r>
            <a:r>
              <a:rPr kumimoji="0" 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周髀算经</a:t>
            </a:r>
            <a:r>
              <a:rPr kumimoji="0" 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一书的成书。</a:t>
            </a:r>
            <a:endPar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endParaRPr>
          </a:p>
        </p:txBody>
      </p:sp>
      <p:sp>
        <p:nvSpPr>
          <p:cNvPr id="546826" name="云形标注 58372"/>
          <p:cNvSpPr>
            <a:spLocks noChangeArrowheads="1"/>
          </p:cNvSpPr>
          <p:nvPr/>
        </p:nvSpPr>
        <p:spPr bwMode="auto">
          <a:xfrm>
            <a:off x="3851275" y="404813"/>
            <a:ext cx="4924425" cy="792163"/>
          </a:xfrm>
          <a:prstGeom prst="cloudCallout">
            <a:avLst>
              <a:gd name="adj1" fmla="val -9028"/>
              <a:gd name="adj2" fmla="val 311120"/>
            </a:avLst>
          </a:prstGeom>
          <a:solidFill>
            <a:srgbClr val="FFFFFF"/>
          </a:solidFill>
          <a:ln w="9525">
            <a:solidFill>
              <a:schemeClr val="tx1"/>
            </a:solidFill>
            <a:beve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此推断时间正好相反</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a:t>
            </a:r>
            <a:r>
              <a:rPr kumimoji="0"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6825"/>
                                        </p:tgtEl>
                                        <p:attrNameLst>
                                          <p:attrName>style.visibility</p:attrName>
                                        </p:attrNameLst>
                                      </p:cBhvr>
                                      <p:to>
                                        <p:strVal val="visible"/>
                                      </p:to>
                                    </p:set>
                                    <p:animEffect transition="in" filter="blinds(horizontal)">
                                      <p:cBhvr>
                                        <p:cTn id="17" dur="500"/>
                                        <p:tgtEl>
                                          <p:spTgt spid="5468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46826"/>
                                        </p:tgtEl>
                                        <p:attrNameLst>
                                          <p:attrName>style.visibility</p:attrName>
                                        </p:attrNameLst>
                                      </p:cBhvr>
                                      <p:to>
                                        <p:strVal val="visible"/>
                                      </p:to>
                                    </p:set>
                                    <p:animEffect transition="in" filter="blinds(vertical)">
                                      <p:cBhvr>
                                        <p:cTn id="22" dur="500"/>
                                        <p:tgtEl>
                                          <p:spTgt spid="546826"/>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546819"/>
                                        </p:tgtEl>
                                        <p:attrNameLst>
                                          <p:attrName>style.visibility</p:attrName>
                                        </p:attrNameLst>
                                      </p:cBhvr>
                                      <p:to>
                                        <p:strVal val="visible"/>
                                      </p:to>
                                    </p:set>
                                    <p:anim by="(-#ppt_w*2)" calcmode="lin" valueType="num">
                                      <p:cBhvr rctx="PPT">
                                        <p:cTn id="27" dur="500" autoRev="1" fill="hold">
                                          <p:stCondLst>
                                            <p:cond delay="0"/>
                                          </p:stCondLst>
                                        </p:cTn>
                                        <p:tgtEl>
                                          <p:spTgt spid="546819"/>
                                        </p:tgtEl>
                                        <p:attrNameLst>
                                          <p:attrName>ppt_w</p:attrName>
                                        </p:attrNameLst>
                                      </p:cBhvr>
                                    </p:anim>
                                    <p:anim by="(#ppt_w*0.50)" calcmode="lin" valueType="num">
                                      <p:cBhvr>
                                        <p:cTn id="28" dur="500" decel="50000" autoRev="1" fill="hold">
                                          <p:stCondLst>
                                            <p:cond delay="0"/>
                                          </p:stCondLst>
                                        </p:cTn>
                                        <p:tgtEl>
                                          <p:spTgt spid="546819"/>
                                        </p:tgtEl>
                                        <p:attrNameLst>
                                          <p:attrName>ppt_x</p:attrName>
                                        </p:attrNameLst>
                                      </p:cBhvr>
                                    </p:anim>
                                    <p:anim from="(-#ppt_h/2)" to="(#ppt_y)" calcmode="lin" valueType="num">
                                      <p:cBhvr>
                                        <p:cTn id="29" dur="1000" fill="hold">
                                          <p:stCondLst>
                                            <p:cond delay="0"/>
                                          </p:stCondLst>
                                        </p:cTn>
                                        <p:tgtEl>
                                          <p:spTgt spid="546819"/>
                                        </p:tgtEl>
                                        <p:attrNameLst>
                                          <p:attrName>ppt_y</p:attrName>
                                        </p:attrNameLst>
                                      </p:cBhvr>
                                    </p:anim>
                                    <p:animRot by="21600000">
                                      <p:cBhvr>
                                        <p:cTn id="30" dur="1000" fill="hold">
                                          <p:stCondLst>
                                            <p:cond delay="0"/>
                                          </p:stCondLst>
                                        </p:cTn>
                                        <p:tgtEl>
                                          <p:spTgt spid="54681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546818">
                                            <p:txEl>
                                              <p:charRg st="142" end="215"/>
                                            </p:txEl>
                                          </p:spTgt>
                                        </p:tgtEl>
                                        <p:attrNameLst>
                                          <p:attrName>style.visibility</p:attrName>
                                        </p:attrNameLst>
                                      </p:cBhvr>
                                      <p:to>
                                        <p:strVal val="visible"/>
                                      </p:to>
                                    </p:set>
                                    <p:anim calcmode="lin" valueType="num">
                                      <p:cBhvr>
                                        <p:cTn id="35" dur="500" fill="hold"/>
                                        <p:tgtEl>
                                          <p:spTgt spid="546818">
                                            <p:txEl>
                                              <p:charRg st="142" end="21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46818">
                                            <p:txEl>
                                              <p:charRg st="142" end="215"/>
                                            </p:txEl>
                                          </p:spTgt>
                                        </p:tgtEl>
                                        <p:attrNameLst>
                                          <p:attrName>ppt_y</p:attrName>
                                        </p:attrNameLst>
                                      </p:cBhvr>
                                      <p:tavLst>
                                        <p:tav tm="0">
                                          <p:val>
                                            <p:strVal val="#ppt_y"/>
                                          </p:val>
                                        </p:tav>
                                        <p:tav tm="100000">
                                          <p:val>
                                            <p:strVal val="#ppt_y"/>
                                          </p:val>
                                        </p:tav>
                                      </p:tavLst>
                                    </p:anim>
                                    <p:anim calcmode="lin" valueType="num">
                                      <p:cBhvr>
                                        <p:cTn id="37" dur="500" fill="hold"/>
                                        <p:tgtEl>
                                          <p:spTgt spid="546818">
                                            <p:txEl>
                                              <p:charRg st="142" end="21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46818">
                                            <p:txEl>
                                              <p:charRg st="142" end="21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46818">
                                            <p:txEl>
                                              <p:charRg st="142" end="2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p:bldP spid="546825" grpId="0" bldLvl="0" animBg="1"/>
      <p:bldP spid="54682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8866" name="Text Box 2"/>
          <p:cNvSpPr txBox="1">
            <a:spLocks noChangeArrowheads="1"/>
          </p:cNvSpPr>
          <p:nvPr/>
        </p:nvSpPr>
        <p:spPr bwMode="auto">
          <a:xfrm>
            <a:off x="323850" y="404813"/>
            <a:ext cx="8496300" cy="578485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大运河在广开海运之前是我国古代的一条重要交通命脉，</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开凿运河是为了最大限度地进行沟通交流</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大运河在开凿过程中利用了春秋时代吴王夫差开通的邗沟，在隋炀帝时最终完成，唐宋繁盛一时，元代截弯取直，明清屡加疏通。</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在漫长的历史时期</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大运河一直是一条南粮北运</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商旅交通</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水利灌溉的生命线</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依据原文提供的信息</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下列推断正确的一项是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申报世界文化遗产成功后</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大运河</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将更有利于</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沟通交流，昔日南粮北运、商旅交通的胜景</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将得以恢复</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90000"/>
              </a:lnSpc>
              <a:buClrTx/>
              <a:buSzTx/>
              <a:buFont typeface="Arial" panose="020B0604020202020204" pitchFamily="34" charset="0"/>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根据原文，</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是大运河</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在历史上所起到的作用</a:t>
            </a:r>
            <a:r>
              <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。一旦作为世界文化遗产申报成功后，</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它真正的价值在于其文化遗产的价值</a:t>
            </a:r>
            <a:r>
              <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，当初沟通交流的</a:t>
            </a:r>
            <a:r>
              <a:rPr kumimoji="0" lang="zh-CN" altLang="en-US" sz="2600" b="1" u="sng" kern="1200" cap="none" spc="0" normalizeH="0" baseline="0" noProof="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实用价值则退居其次</a:t>
            </a:r>
            <a:r>
              <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，其“南粮北运、商旅交通”的功能</a:t>
            </a:r>
            <a:r>
              <a:rPr kumimoji="0" lang="zh-CN" altLang="en-US" sz="2600" b="1" u="sng" kern="1200" cap="none" spc="0" normalizeH="0" baseline="0" noProof="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在现代社会可以被更多更好的方式所替代</a:t>
            </a:r>
            <a:r>
              <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104452" name="椭圆 52227"/>
          <p:cNvSpPr/>
          <p:nvPr/>
        </p:nvSpPr>
        <p:spPr>
          <a:xfrm>
            <a:off x="1116013" y="3284538"/>
            <a:ext cx="4248150" cy="64770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755650" y="4941888"/>
            <a:ext cx="2952750" cy="64770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48866">
                                            <p:txEl>
                                              <p:charRg st="227" end="341"/>
                                            </p:txEl>
                                          </p:spTgt>
                                        </p:tgtEl>
                                        <p:attrNameLst>
                                          <p:attrName>style.visibility</p:attrName>
                                        </p:attrNameLst>
                                      </p:cBhvr>
                                      <p:to>
                                        <p:strVal val="visible"/>
                                      </p:to>
                                    </p:set>
                                    <p:anim calcmode="lin" valueType="num">
                                      <p:cBhvr>
                                        <p:cTn id="7" dur="500" fill="hold"/>
                                        <p:tgtEl>
                                          <p:spTgt spid="548866">
                                            <p:txEl>
                                              <p:charRg st="227" end="34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8866">
                                            <p:txEl>
                                              <p:charRg st="227" end="341"/>
                                            </p:txEl>
                                          </p:spTgt>
                                        </p:tgtEl>
                                        <p:attrNameLst>
                                          <p:attrName>ppt_y</p:attrName>
                                        </p:attrNameLst>
                                      </p:cBhvr>
                                      <p:tavLst>
                                        <p:tav tm="0">
                                          <p:val>
                                            <p:strVal val="#ppt_y"/>
                                          </p:val>
                                        </p:tav>
                                        <p:tav tm="100000">
                                          <p:val>
                                            <p:strVal val="#ppt_y"/>
                                          </p:val>
                                        </p:tav>
                                      </p:tavLst>
                                    </p:anim>
                                    <p:anim calcmode="lin" valueType="num">
                                      <p:cBhvr>
                                        <p:cTn id="9" dur="500" fill="hold"/>
                                        <p:tgtEl>
                                          <p:spTgt spid="548866">
                                            <p:txEl>
                                              <p:charRg st="227" end="34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8866">
                                            <p:txEl>
                                              <p:charRg st="227" end="34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8866">
                                            <p:txEl>
                                              <p:charRg st="227" end="34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Effect transition="in" filter="dissolve">
                                      <p:cBhvr>
                                        <p:cTn id="16" dur="500"/>
                                        <p:tgtEl>
                                          <p:spTgt spid="10445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5010" name="Text Box 2"/>
          <p:cNvSpPr txBox="1">
            <a:spLocks noChangeArrowheads="1"/>
          </p:cNvSpPr>
          <p:nvPr/>
        </p:nvSpPr>
        <p:spPr bwMode="auto">
          <a:xfrm>
            <a:off x="323850" y="1125538"/>
            <a:ext cx="8496300" cy="479266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此时，</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一方面明朝国家财政白银入不敷出</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另一方面从皇族到平民都有对于白银的大量需求</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00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在国内白银开采和供应远远不能满足要求的情况下，人们开始将寻求的目光投向海外</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下列理解和分析</a:t>
            </a:r>
            <a:r>
              <a:rPr kumimoji="0" lang="zh-CN" altLang="en-US" sz="2600" b="1" kern="1200" cap="none" spc="0" normalizeH="0" baseline="0" noProof="0">
                <a:solidFill>
                  <a:srgbClr val="00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solidFill>
                  <a:srgbClr val="00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不符合原文意思的一项是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黑体"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明代嘉靖年间，由于国家</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经济恶化</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财政困难</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最终形成了白银入不敷出的局面</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命题者设计选项时在事物的因果关系上设置干扰，或将有因果关系的两个事物的因果关系颠倒，因说成果，果说成因，</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因果关系颠倒</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，或将毫无因果关系的两个事物强拉到一起，</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强加因果关系</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55011"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五、原因与结果</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104452" name="椭圆 52227"/>
          <p:cNvSpPr/>
          <p:nvPr/>
        </p:nvSpPr>
        <p:spPr>
          <a:xfrm>
            <a:off x="4787900" y="3213100"/>
            <a:ext cx="1800225" cy="60325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6588125" y="3213100"/>
            <a:ext cx="1800225" cy="60325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555018" name="云形标注 58372"/>
          <p:cNvSpPr>
            <a:spLocks noChangeArrowheads="1"/>
          </p:cNvSpPr>
          <p:nvPr/>
        </p:nvSpPr>
        <p:spPr bwMode="auto">
          <a:xfrm>
            <a:off x="4572000" y="404813"/>
            <a:ext cx="3313113" cy="792163"/>
          </a:xfrm>
          <a:prstGeom prst="cloudCallout">
            <a:avLst>
              <a:gd name="adj1" fmla="val 9894"/>
              <a:gd name="adj2" fmla="val 311120"/>
            </a:avLst>
          </a:prstGeom>
          <a:solidFill>
            <a:srgbClr val="FFFFFF"/>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无中生有</a:t>
            </a:r>
            <a:r>
              <a:rPr kumimoji="0" lang="zh-CN" altLang="en-US" sz="24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555018"/>
                                        </p:tgtEl>
                                        <p:attrNameLst>
                                          <p:attrName>style.visibility</p:attrName>
                                        </p:attrNameLst>
                                      </p:cBhvr>
                                      <p:to>
                                        <p:strVal val="visible"/>
                                      </p:to>
                                    </p:set>
                                    <p:animEffect transition="in" filter="blinds(vertical)">
                                      <p:cBhvr>
                                        <p:cTn id="15" dur="500"/>
                                        <p:tgtEl>
                                          <p:spTgt spid="555018"/>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55011"/>
                                        </p:tgtEl>
                                        <p:attrNameLst>
                                          <p:attrName>style.visibility</p:attrName>
                                        </p:attrNameLst>
                                      </p:cBhvr>
                                      <p:to>
                                        <p:strVal val="visible"/>
                                      </p:to>
                                    </p:set>
                                    <p:anim by="(-#ppt_w*2)" calcmode="lin" valueType="num">
                                      <p:cBhvr rctx="PPT">
                                        <p:cTn id="20" dur="500" autoRev="1" fill="hold">
                                          <p:stCondLst>
                                            <p:cond delay="0"/>
                                          </p:stCondLst>
                                        </p:cTn>
                                        <p:tgtEl>
                                          <p:spTgt spid="555011"/>
                                        </p:tgtEl>
                                        <p:attrNameLst>
                                          <p:attrName>ppt_w</p:attrName>
                                        </p:attrNameLst>
                                      </p:cBhvr>
                                    </p:anim>
                                    <p:anim by="(#ppt_w*0.50)" calcmode="lin" valueType="num">
                                      <p:cBhvr>
                                        <p:cTn id="21" dur="500" decel="50000" autoRev="1" fill="hold">
                                          <p:stCondLst>
                                            <p:cond delay="0"/>
                                          </p:stCondLst>
                                        </p:cTn>
                                        <p:tgtEl>
                                          <p:spTgt spid="555011"/>
                                        </p:tgtEl>
                                        <p:attrNameLst>
                                          <p:attrName>ppt_x</p:attrName>
                                        </p:attrNameLst>
                                      </p:cBhvr>
                                    </p:anim>
                                    <p:anim from="(-#ppt_h/2)" to="(#ppt_y)" calcmode="lin" valueType="num">
                                      <p:cBhvr>
                                        <p:cTn id="22" dur="1000" fill="hold">
                                          <p:stCondLst>
                                            <p:cond delay="0"/>
                                          </p:stCondLst>
                                        </p:cTn>
                                        <p:tgtEl>
                                          <p:spTgt spid="555011"/>
                                        </p:tgtEl>
                                        <p:attrNameLst>
                                          <p:attrName>ppt_y</p:attrName>
                                        </p:attrNameLst>
                                      </p:cBhvr>
                                    </p:anim>
                                    <p:animRot by="21600000">
                                      <p:cBhvr>
                                        <p:cTn id="23" dur="1000" fill="hold">
                                          <p:stCondLst>
                                            <p:cond delay="0"/>
                                          </p:stCondLst>
                                        </p:cTn>
                                        <p:tgtEl>
                                          <p:spTgt spid="555011"/>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555010">
                                            <p:txEl>
                                              <p:charRg st="159" end="252"/>
                                            </p:txEl>
                                          </p:spTgt>
                                        </p:tgtEl>
                                        <p:attrNameLst>
                                          <p:attrName>style.visibility</p:attrName>
                                        </p:attrNameLst>
                                      </p:cBhvr>
                                      <p:to>
                                        <p:strVal val="visible"/>
                                      </p:to>
                                    </p:set>
                                    <p:anim calcmode="lin" valueType="num">
                                      <p:cBhvr>
                                        <p:cTn id="28" dur="500" fill="hold"/>
                                        <p:tgtEl>
                                          <p:spTgt spid="555010">
                                            <p:txEl>
                                              <p:charRg st="159" end="25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55010">
                                            <p:txEl>
                                              <p:charRg st="159" end="252"/>
                                            </p:txEl>
                                          </p:spTgt>
                                        </p:tgtEl>
                                        <p:attrNameLst>
                                          <p:attrName>ppt_y</p:attrName>
                                        </p:attrNameLst>
                                      </p:cBhvr>
                                      <p:tavLst>
                                        <p:tav tm="0">
                                          <p:val>
                                            <p:strVal val="#ppt_y"/>
                                          </p:val>
                                        </p:tav>
                                        <p:tav tm="100000">
                                          <p:val>
                                            <p:strVal val="#ppt_y"/>
                                          </p:val>
                                        </p:tav>
                                      </p:tavLst>
                                    </p:anim>
                                    <p:anim calcmode="lin" valueType="num">
                                      <p:cBhvr>
                                        <p:cTn id="30" dur="500" fill="hold"/>
                                        <p:tgtEl>
                                          <p:spTgt spid="555010">
                                            <p:txEl>
                                              <p:charRg st="159" end="25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55010">
                                            <p:txEl>
                                              <p:charRg st="159" end="25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55010">
                                            <p:txEl>
                                              <p:charRg st="159" end="2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p:bldP spid="55501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6034" name="Text Box 2"/>
          <p:cNvSpPr txBox="1">
            <a:spLocks noChangeArrowheads="1"/>
          </p:cNvSpPr>
          <p:nvPr/>
        </p:nvSpPr>
        <p:spPr bwMode="auto">
          <a:xfrm>
            <a:off x="323850" y="404813"/>
            <a:ext cx="8496300" cy="463391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如果人能活到</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1200</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岁，那么要到</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400</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岁、</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500</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岁才会长大成人，结婚生子。此外，</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有些基因改变后将导致代谢活动缓慢</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活力降低</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试想，一个人如果反应迟钝、生机索然地活上几百岁，那还有什么意思？</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下列说法与原文意思相符的一项是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人或其他生物体的</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活动缓慢</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活力降低必然导致其基因的改变</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90000"/>
              </a:lnSpc>
              <a:buClrTx/>
              <a:buSzTx/>
              <a:buFont typeface="Arial" panose="020B0604020202020204" pitchFamily="34" charset="0"/>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：根据原文，是</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因为</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有些基因改变</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才导致了</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活动缓慢</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活力降低</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的结果</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；而选项却表述成了因为“活动缓慢、活力降低”导致了“基因的改变”的结果，这就犯了</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因果关系颠倒</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的错误。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104452" name="椭圆 52227"/>
          <p:cNvSpPr/>
          <p:nvPr/>
        </p:nvSpPr>
        <p:spPr>
          <a:xfrm>
            <a:off x="250825" y="1196975"/>
            <a:ext cx="5257800"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3635375" y="2492375"/>
            <a:ext cx="5257800" cy="647700"/>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556034">
                                            <p:txEl>
                                              <p:charRg st="166" end="258"/>
                                            </p:txEl>
                                          </p:spTgt>
                                        </p:tgtEl>
                                        <p:attrNameLst>
                                          <p:attrName>style.visibility</p:attrName>
                                        </p:attrNameLst>
                                      </p:cBhvr>
                                      <p:to>
                                        <p:strVal val="visible"/>
                                      </p:to>
                                    </p:set>
                                    <p:anim calcmode="lin" valueType="num">
                                      <p:cBhvr>
                                        <p:cTn id="17" dur="500" fill="hold"/>
                                        <p:tgtEl>
                                          <p:spTgt spid="556034">
                                            <p:txEl>
                                              <p:charRg st="166" end="25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56034">
                                            <p:txEl>
                                              <p:charRg st="166" end="258"/>
                                            </p:txEl>
                                          </p:spTgt>
                                        </p:tgtEl>
                                        <p:attrNameLst>
                                          <p:attrName>ppt_y</p:attrName>
                                        </p:attrNameLst>
                                      </p:cBhvr>
                                      <p:tavLst>
                                        <p:tav tm="0">
                                          <p:val>
                                            <p:strVal val="#ppt_y"/>
                                          </p:val>
                                        </p:tav>
                                        <p:tav tm="100000">
                                          <p:val>
                                            <p:strVal val="#ppt_y"/>
                                          </p:val>
                                        </p:tav>
                                      </p:tavLst>
                                    </p:anim>
                                    <p:anim calcmode="lin" valueType="num">
                                      <p:cBhvr>
                                        <p:cTn id="19" dur="500" fill="hold"/>
                                        <p:tgtEl>
                                          <p:spTgt spid="556034">
                                            <p:txEl>
                                              <p:charRg st="166" end="25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56034">
                                            <p:txEl>
                                              <p:charRg st="166" end="25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56034">
                                            <p:txEl>
                                              <p:charRg st="166" end="2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7666" name="Text Box 2"/>
          <p:cNvSpPr txBox="1">
            <a:spLocks noChangeArrowheads="1"/>
          </p:cNvSpPr>
          <p:nvPr/>
        </p:nvSpPr>
        <p:spPr bwMode="auto">
          <a:xfrm>
            <a:off x="323850" y="404813"/>
            <a:ext cx="8496300" cy="521970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2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命题特点</a:t>
            </a:r>
            <a:r>
              <a:rPr kumimoji="0" lang="zh-CN" altLang="en-US" sz="32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32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en-US" altLang="zh-CN" sz="2600" b="1" kern="1200" cap="none" spc="0" normalizeH="0" baseline="0" noProof="0">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命题</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选材</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仍为社科类文本</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，阅读障碍较少，更易学生理解。</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命题</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强调了阅读的整体性与开放性</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点对点的简单对比减少</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3</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题型设置形成新格局</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，三道题</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由点到面</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由文内到文外</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，形成一个合理的梯度：</a:t>
            </a:r>
            <a:r>
              <a:rPr kumimoji="0" lang="zh-CN" altLang="en-US" sz="2600" b="1"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表述正误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理解正误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拓展分析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4</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思维含量增大，</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强调对文本内容的深层理解</a:t>
            </a:r>
            <a:r>
              <a:rPr kumimoji="0" lang="zh-CN" altLang="en-US" sz="26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重视逻辑分析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5</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Ⅰ</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卷，</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难度大大高于</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Ⅱ</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卷。</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97666">
                                            <p:txEl>
                                              <p:charRg st="7" end="41"/>
                                            </p:txEl>
                                          </p:spTgt>
                                        </p:tgtEl>
                                        <p:attrNameLst>
                                          <p:attrName>style.visibility</p:attrName>
                                        </p:attrNameLst>
                                      </p:cBhvr>
                                      <p:to>
                                        <p:strVal val="visible"/>
                                      </p:to>
                                    </p:set>
                                    <p:animEffect transition="in" filter="barn(inHorizontal)">
                                      <p:cBhvr>
                                        <p:cTn id="7" dur="500"/>
                                        <p:tgtEl>
                                          <p:spTgt spid="497666">
                                            <p:txEl>
                                              <p:charRg st="7"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97666">
                                            <p:txEl>
                                              <p:charRg st="42" end="76"/>
                                            </p:txEl>
                                          </p:spTgt>
                                        </p:tgtEl>
                                        <p:attrNameLst>
                                          <p:attrName>style.visibility</p:attrName>
                                        </p:attrNameLst>
                                      </p:cBhvr>
                                      <p:to>
                                        <p:strVal val="visible"/>
                                      </p:to>
                                    </p:set>
                                    <p:animEffect transition="in" filter="barn(inHorizontal)">
                                      <p:cBhvr>
                                        <p:cTn id="12" dur="500"/>
                                        <p:tgtEl>
                                          <p:spTgt spid="497666">
                                            <p:txEl>
                                              <p:charRg st="42" end="7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97666">
                                            <p:txEl>
                                              <p:charRg st="77" end="136"/>
                                            </p:txEl>
                                          </p:spTgt>
                                        </p:tgtEl>
                                        <p:attrNameLst>
                                          <p:attrName>style.visibility</p:attrName>
                                        </p:attrNameLst>
                                      </p:cBhvr>
                                      <p:to>
                                        <p:strVal val="visible"/>
                                      </p:to>
                                    </p:set>
                                    <p:animEffect transition="in" filter="barn(inHorizontal)">
                                      <p:cBhvr>
                                        <p:cTn id="17" dur="500"/>
                                        <p:tgtEl>
                                          <p:spTgt spid="497666">
                                            <p:txEl>
                                              <p:charRg st="77" end="13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97666">
                                            <p:txEl>
                                              <p:charRg st="137" end="171"/>
                                            </p:txEl>
                                          </p:spTgt>
                                        </p:tgtEl>
                                        <p:attrNameLst>
                                          <p:attrName>style.visibility</p:attrName>
                                        </p:attrNameLst>
                                      </p:cBhvr>
                                      <p:to>
                                        <p:strVal val="visible"/>
                                      </p:to>
                                    </p:set>
                                    <p:animEffect transition="in" filter="barn(inHorizontal)">
                                      <p:cBhvr>
                                        <p:cTn id="22" dur="500"/>
                                        <p:tgtEl>
                                          <p:spTgt spid="497666">
                                            <p:txEl>
                                              <p:charRg st="137" end="17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497666">
                                            <p:txEl>
                                              <p:charRg st="172" end="191"/>
                                            </p:txEl>
                                          </p:spTgt>
                                        </p:tgtEl>
                                        <p:attrNameLst>
                                          <p:attrName>style.visibility</p:attrName>
                                        </p:attrNameLst>
                                      </p:cBhvr>
                                      <p:to>
                                        <p:strVal val="visible"/>
                                      </p:to>
                                    </p:set>
                                    <p:animEffect transition="in" filter="barn(inHorizontal)">
                                      <p:cBhvr>
                                        <p:cTn id="27" dur="500"/>
                                        <p:tgtEl>
                                          <p:spTgt spid="497666">
                                            <p:txEl>
                                              <p:charRg st="172" end="1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8082" name="Text Box 2"/>
          <p:cNvSpPr txBox="1">
            <a:spLocks noChangeArrowheads="1"/>
          </p:cNvSpPr>
          <p:nvPr/>
        </p:nvSpPr>
        <p:spPr bwMode="auto">
          <a:xfrm>
            <a:off x="323850" y="1125538"/>
            <a:ext cx="8496300" cy="51895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人类生活在一个近似对称的世界之中，人体就呈明显的两侧对称。</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但这种对称又不时会被打破</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众所周知，体内的器官分布就呈现某种不对称，如</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因而科学家对于自然规律的对称性有一种痴迷。</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然而</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更加重要的却是</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在所有创造性的活动中</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首先必须打破的恰恰是这种原始的对称性</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本文谈论的核心问题是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zh-CN" altLang="en-US" sz="26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对称性</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不对称性</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事物的变化发展就矛盾而言有</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主要矛盾和次要矛盾</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，就原因而言有</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主要原因和次要原因</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，就表现而言有</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主要方面和次要方面</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。命题人设计干扰项时，有时会将这些</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主要</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的一面和</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次要</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的一面</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本末倒置</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58083"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六、主要与次要</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558087" name="Text Box 7"/>
          <p:cNvSpPr txBox="1">
            <a:spLocks noChangeArrowheads="1"/>
          </p:cNvSpPr>
          <p:nvPr/>
        </p:nvSpPr>
        <p:spPr bwMode="auto">
          <a:xfrm>
            <a:off x="5724525" y="3644900"/>
            <a:ext cx="503238" cy="519113"/>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D</a:t>
            </a:r>
            <a:endParaRPr kumimoji="0" lang="en-US" altLang="zh-CN"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558089" name="圆角矩形标注 58371"/>
          <p:cNvSpPr>
            <a:spLocks noChangeArrowheads="1"/>
          </p:cNvSpPr>
          <p:nvPr/>
        </p:nvSpPr>
        <p:spPr bwMode="auto">
          <a:xfrm>
            <a:off x="4067175" y="476250"/>
            <a:ext cx="4537075" cy="574675"/>
          </a:xfrm>
          <a:prstGeom prst="wedgeRoundRectCallout">
            <a:avLst>
              <a:gd name="adj1" fmla="val 2704"/>
              <a:gd name="adj2" fmla="val 117403"/>
              <a:gd name="adj3" fmla="val 16667"/>
            </a:avLst>
          </a:prstGeom>
          <a:solidFill>
            <a:srgbClr val="FFFFFF"/>
          </a:solidFill>
          <a:ln w="9525">
            <a:solidFill>
              <a:schemeClr val="tx1"/>
            </a:solid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rPr>
              <a:t>侧重谈论打破对称性的问题</a:t>
            </a:r>
            <a:endPar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宋体" panose="02010600030101010101"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8089"/>
                                        </p:tgtEl>
                                        <p:attrNameLst>
                                          <p:attrName>style.visibility</p:attrName>
                                        </p:attrNameLst>
                                      </p:cBhvr>
                                      <p:to>
                                        <p:strVal val="visible"/>
                                      </p:to>
                                    </p:set>
                                    <p:animEffect transition="in" filter="blinds(horizontal)">
                                      <p:cBhvr>
                                        <p:cTn id="7" dur="500"/>
                                        <p:tgtEl>
                                          <p:spTgt spid="5580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8087"/>
                                        </p:tgtEl>
                                        <p:attrNameLst>
                                          <p:attrName>style.visibility</p:attrName>
                                        </p:attrNameLst>
                                      </p:cBhvr>
                                      <p:to>
                                        <p:strVal val="visible"/>
                                      </p:to>
                                    </p:set>
                                    <p:animEffect transition="in" filter="dissolve">
                                      <p:cBhvr>
                                        <p:cTn id="12" dur="500"/>
                                        <p:tgtEl>
                                          <p:spTgt spid="55808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58083"/>
                                        </p:tgtEl>
                                        <p:attrNameLst>
                                          <p:attrName>style.visibility</p:attrName>
                                        </p:attrNameLst>
                                      </p:cBhvr>
                                      <p:to>
                                        <p:strVal val="visible"/>
                                      </p:to>
                                    </p:set>
                                    <p:anim by="(-#ppt_w*2)" calcmode="lin" valueType="num">
                                      <p:cBhvr rctx="PPT">
                                        <p:cTn id="17" dur="500" autoRev="1" fill="hold">
                                          <p:stCondLst>
                                            <p:cond delay="0"/>
                                          </p:stCondLst>
                                        </p:cTn>
                                        <p:tgtEl>
                                          <p:spTgt spid="558083"/>
                                        </p:tgtEl>
                                        <p:attrNameLst>
                                          <p:attrName>ppt_w</p:attrName>
                                        </p:attrNameLst>
                                      </p:cBhvr>
                                    </p:anim>
                                    <p:anim by="(#ppt_w*0.50)" calcmode="lin" valueType="num">
                                      <p:cBhvr>
                                        <p:cTn id="18" dur="500" decel="50000" autoRev="1" fill="hold">
                                          <p:stCondLst>
                                            <p:cond delay="0"/>
                                          </p:stCondLst>
                                        </p:cTn>
                                        <p:tgtEl>
                                          <p:spTgt spid="558083"/>
                                        </p:tgtEl>
                                        <p:attrNameLst>
                                          <p:attrName>ppt_x</p:attrName>
                                        </p:attrNameLst>
                                      </p:cBhvr>
                                    </p:anim>
                                    <p:anim from="(-#ppt_h/2)" to="(#ppt_y)" calcmode="lin" valueType="num">
                                      <p:cBhvr>
                                        <p:cTn id="19" dur="1000" fill="hold">
                                          <p:stCondLst>
                                            <p:cond delay="0"/>
                                          </p:stCondLst>
                                        </p:cTn>
                                        <p:tgtEl>
                                          <p:spTgt spid="558083"/>
                                        </p:tgtEl>
                                        <p:attrNameLst>
                                          <p:attrName>ppt_y</p:attrName>
                                        </p:attrNameLst>
                                      </p:cBhvr>
                                    </p:anim>
                                    <p:animRot by="21600000">
                                      <p:cBhvr>
                                        <p:cTn id="20" dur="1000" fill="hold">
                                          <p:stCondLst>
                                            <p:cond delay="0"/>
                                          </p:stCondLst>
                                        </p:cTn>
                                        <p:tgtEl>
                                          <p:spTgt spid="55808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58082">
                                            <p:txEl>
                                              <p:charRg st="186" end="285"/>
                                            </p:txEl>
                                          </p:spTgt>
                                        </p:tgtEl>
                                        <p:attrNameLst>
                                          <p:attrName>style.visibility</p:attrName>
                                        </p:attrNameLst>
                                      </p:cBhvr>
                                      <p:to>
                                        <p:strVal val="visible"/>
                                      </p:to>
                                    </p:set>
                                    <p:anim calcmode="lin" valueType="num">
                                      <p:cBhvr>
                                        <p:cTn id="25" dur="500" fill="hold"/>
                                        <p:tgtEl>
                                          <p:spTgt spid="558082">
                                            <p:txEl>
                                              <p:charRg st="186" end="28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58082">
                                            <p:txEl>
                                              <p:charRg st="186" end="285"/>
                                            </p:txEl>
                                          </p:spTgt>
                                        </p:tgtEl>
                                        <p:attrNameLst>
                                          <p:attrName>ppt_y</p:attrName>
                                        </p:attrNameLst>
                                      </p:cBhvr>
                                      <p:tavLst>
                                        <p:tav tm="0">
                                          <p:val>
                                            <p:strVal val="#ppt_y"/>
                                          </p:val>
                                        </p:tav>
                                        <p:tav tm="100000">
                                          <p:val>
                                            <p:strVal val="#ppt_y"/>
                                          </p:val>
                                        </p:tav>
                                      </p:tavLst>
                                    </p:anim>
                                    <p:anim calcmode="lin" valueType="num">
                                      <p:cBhvr>
                                        <p:cTn id="27" dur="500" fill="hold"/>
                                        <p:tgtEl>
                                          <p:spTgt spid="558082">
                                            <p:txEl>
                                              <p:charRg st="186" end="28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58082">
                                            <p:txEl>
                                              <p:charRg st="186" end="28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58082">
                                            <p:txEl>
                                              <p:charRg st="186" end="2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p:bldP spid="558087" grpId="0"/>
      <p:bldP spid="55808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0130" name="Text Box 2"/>
          <p:cNvSpPr txBox="1">
            <a:spLocks noChangeArrowheads="1"/>
          </p:cNvSpPr>
          <p:nvPr/>
        </p:nvSpPr>
        <p:spPr bwMode="auto">
          <a:xfrm>
            <a:off x="323850" y="404813"/>
            <a:ext cx="8496300" cy="574516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干栏居是一种将房屋用桩柱架离地面的宫室形式。</a:t>
            </a:r>
            <a:r>
              <a:rPr kumimoji="0" 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新唐书</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南平獠传</a:t>
            </a:r>
            <a:r>
              <a:rPr kumimoji="0" 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称：</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山有毒草</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沙风</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蝮蛇</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人楼居，梯而上，名曰</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干栏</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与其认为干栏居是巢居的演化，倒不如说干栏居就是巢居的一种较高级形式，并且与楼阁的起源有着密切的关系</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根据原文提供的信息</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以下推断错误的一项是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从古代干栏居及其长屋广泛分布的区域及建筑形制来看，</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防潮和防寒是其主要功能</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90000"/>
              </a:lnSpc>
              <a:buClrTx/>
              <a:buSzTx/>
              <a:buFont typeface="Arial" panose="020B0604020202020204" pitchFamily="34" charset="0"/>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：对“干栏居”的主要功能的推断，</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项提及的是“防潮和防寒”，但查看原文引述的史料：“山有毒草、沙风、蝮蛇，人楼居，梯而上，名曰‘干栏’。”不难看出，</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躲避野兽</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蛇虫侵扰</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为其主要功能</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而</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防潮和防寒</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只是其次要功能</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。故</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项的推断就犯了将“主要”和“次要”倒置的错误。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104452" name="椭圆 52227"/>
          <p:cNvSpPr/>
          <p:nvPr/>
        </p:nvSpPr>
        <p:spPr>
          <a:xfrm>
            <a:off x="5940425" y="765175"/>
            <a:ext cx="2735263"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179388" y="1196975"/>
            <a:ext cx="1223962" cy="503238"/>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60130">
                                            <p:txEl>
                                              <p:charRg st="196" end="336"/>
                                            </p:txEl>
                                          </p:spTgt>
                                        </p:tgtEl>
                                        <p:attrNameLst>
                                          <p:attrName>style.visibility</p:attrName>
                                        </p:attrNameLst>
                                      </p:cBhvr>
                                      <p:to>
                                        <p:strVal val="visible"/>
                                      </p:to>
                                    </p:set>
                                    <p:anim calcmode="lin" valueType="num">
                                      <p:cBhvr>
                                        <p:cTn id="15" dur="500" fill="hold"/>
                                        <p:tgtEl>
                                          <p:spTgt spid="560130">
                                            <p:txEl>
                                              <p:charRg st="196" end="33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60130">
                                            <p:txEl>
                                              <p:charRg st="196" end="336"/>
                                            </p:txEl>
                                          </p:spTgt>
                                        </p:tgtEl>
                                        <p:attrNameLst>
                                          <p:attrName>ppt_y</p:attrName>
                                        </p:attrNameLst>
                                      </p:cBhvr>
                                      <p:tavLst>
                                        <p:tav tm="0">
                                          <p:val>
                                            <p:strVal val="#ppt_y"/>
                                          </p:val>
                                        </p:tav>
                                        <p:tav tm="100000">
                                          <p:val>
                                            <p:strVal val="#ppt_y"/>
                                          </p:val>
                                        </p:tav>
                                      </p:tavLst>
                                    </p:anim>
                                    <p:anim calcmode="lin" valueType="num">
                                      <p:cBhvr>
                                        <p:cTn id="17" dur="500" fill="hold"/>
                                        <p:tgtEl>
                                          <p:spTgt spid="560130">
                                            <p:txEl>
                                              <p:charRg st="196" end="33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60130">
                                            <p:txEl>
                                              <p:charRg st="196" end="33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60130">
                                            <p:txEl>
                                              <p:charRg st="196" end="3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1154" name="Text Box 2"/>
          <p:cNvSpPr txBox="1">
            <a:spLocks noChangeArrowheads="1"/>
          </p:cNvSpPr>
          <p:nvPr/>
        </p:nvSpPr>
        <p:spPr bwMode="auto">
          <a:xfrm>
            <a:off x="323850" y="1125538"/>
            <a:ext cx="8496300" cy="464026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chemeClr val="tx2"/>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书院生徒</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在聆听山长集中讲学</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向山长请教以外</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还有充分的时间组织自学和学术讨论</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这种浓厚的探讨学问的风气为思想和学术的发展留同了很大余地</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下列对原文的理解和分析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不正确的</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B.</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宋代书院中的生徒要集中聆听山长讲学、向山长请教，</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并在山长的组织下开展自学和讨论</a:t>
            </a:r>
            <a:r>
              <a:rPr kumimoji="0" lang="zh-CN" altLang="en-US" sz="2600" b="1"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命题者设计选项时在表述对象上设置干扰，</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将此事物表述成彼事物</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将事物的此方面表述成彼方面</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东拉西扯</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混乱不清</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61155"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七、言此与言彼（张冠李戴）</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561158" name="圆角矩形标注 58371"/>
          <p:cNvSpPr>
            <a:spLocks noChangeArrowheads="1"/>
          </p:cNvSpPr>
          <p:nvPr/>
        </p:nvSpPr>
        <p:spPr bwMode="auto">
          <a:xfrm>
            <a:off x="2195513" y="2492375"/>
            <a:ext cx="3527425" cy="574675"/>
          </a:xfrm>
          <a:prstGeom prst="wedgeRoundRectCallout">
            <a:avLst>
              <a:gd name="adj1" fmla="val -45273"/>
              <a:gd name="adj2" fmla="val 188120"/>
              <a:gd name="adj3" fmla="val 16667"/>
            </a:avLst>
          </a:prstGeom>
          <a:solidFill>
            <a:srgbClr val="FFFFFF"/>
          </a:solidFill>
          <a:ln w="9525">
            <a:solidFill>
              <a:schemeClr val="tx1"/>
            </a:solid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张冠李戴  混淆视听</a:t>
            </a:r>
            <a:endPar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1158"/>
                                        </p:tgtEl>
                                        <p:attrNameLst>
                                          <p:attrName>style.visibility</p:attrName>
                                        </p:attrNameLst>
                                      </p:cBhvr>
                                      <p:to>
                                        <p:strVal val="visible"/>
                                      </p:to>
                                    </p:set>
                                    <p:animEffect transition="in" filter="blinds(horizontal)">
                                      <p:cBhvr>
                                        <p:cTn id="7" dur="500"/>
                                        <p:tgtEl>
                                          <p:spTgt spid="561158"/>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61155"/>
                                        </p:tgtEl>
                                        <p:attrNameLst>
                                          <p:attrName>style.visibility</p:attrName>
                                        </p:attrNameLst>
                                      </p:cBhvr>
                                      <p:to>
                                        <p:strVal val="visible"/>
                                      </p:to>
                                    </p:set>
                                    <p:anim by="(-#ppt_w*2)" calcmode="lin" valueType="num">
                                      <p:cBhvr rctx="PPT">
                                        <p:cTn id="12" dur="500" autoRev="1" fill="hold">
                                          <p:stCondLst>
                                            <p:cond delay="0"/>
                                          </p:stCondLst>
                                        </p:cTn>
                                        <p:tgtEl>
                                          <p:spTgt spid="561155"/>
                                        </p:tgtEl>
                                        <p:attrNameLst>
                                          <p:attrName>ppt_w</p:attrName>
                                        </p:attrNameLst>
                                      </p:cBhvr>
                                    </p:anim>
                                    <p:anim by="(#ppt_w*0.50)" calcmode="lin" valueType="num">
                                      <p:cBhvr>
                                        <p:cTn id="13" dur="500" decel="50000" autoRev="1" fill="hold">
                                          <p:stCondLst>
                                            <p:cond delay="0"/>
                                          </p:stCondLst>
                                        </p:cTn>
                                        <p:tgtEl>
                                          <p:spTgt spid="561155"/>
                                        </p:tgtEl>
                                        <p:attrNameLst>
                                          <p:attrName>ppt_x</p:attrName>
                                        </p:attrNameLst>
                                      </p:cBhvr>
                                    </p:anim>
                                    <p:anim from="(-#ppt_h/2)" to="(#ppt_y)" calcmode="lin" valueType="num">
                                      <p:cBhvr>
                                        <p:cTn id="14" dur="1000" fill="hold">
                                          <p:stCondLst>
                                            <p:cond delay="0"/>
                                          </p:stCondLst>
                                        </p:cTn>
                                        <p:tgtEl>
                                          <p:spTgt spid="561155"/>
                                        </p:tgtEl>
                                        <p:attrNameLst>
                                          <p:attrName>ppt_y</p:attrName>
                                        </p:attrNameLst>
                                      </p:cBhvr>
                                    </p:anim>
                                    <p:animRot by="21600000">
                                      <p:cBhvr>
                                        <p:cTn id="15" dur="1000" fill="hold">
                                          <p:stCondLst>
                                            <p:cond delay="0"/>
                                          </p:stCondLst>
                                        </p:cTn>
                                        <p:tgtEl>
                                          <p:spTgt spid="56115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561154">
                                            <p:txEl>
                                              <p:charRg st="153" end="215"/>
                                            </p:txEl>
                                          </p:spTgt>
                                        </p:tgtEl>
                                        <p:attrNameLst>
                                          <p:attrName>style.visibility</p:attrName>
                                        </p:attrNameLst>
                                      </p:cBhvr>
                                      <p:to>
                                        <p:strVal val="visible"/>
                                      </p:to>
                                    </p:set>
                                    <p:anim calcmode="lin" valueType="num">
                                      <p:cBhvr>
                                        <p:cTn id="20" dur="500" fill="hold"/>
                                        <p:tgtEl>
                                          <p:spTgt spid="561154">
                                            <p:txEl>
                                              <p:charRg st="153" end="21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61154">
                                            <p:txEl>
                                              <p:charRg st="153" end="215"/>
                                            </p:txEl>
                                          </p:spTgt>
                                        </p:tgtEl>
                                        <p:attrNameLst>
                                          <p:attrName>ppt_y</p:attrName>
                                        </p:attrNameLst>
                                      </p:cBhvr>
                                      <p:tavLst>
                                        <p:tav tm="0">
                                          <p:val>
                                            <p:strVal val="#ppt_y"/>
                                          </p:val>
                                        </p:tav>
                                        <p:tav tm="100000">
                                          <p:val>
                                            <p:strVal val="#ppt_y"/>
                                          </p:val>
                                        </p:tav>
                                      </p:tavLst>
                                    </p:anim>
                                    <p:anim calcmode="lin" valueType="num">
                                      <p:cBhvr>
                                        <p:cTn id="22" dur="500" fill="hold"/>
                                        <p:tgtEl>
                                          <p:spTgt spid="561154">
                                            <p:txEl>
                                              <p:charRg st="153" end="21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61154">
                                            <p:txEl>
                                              <p:charRg st="153" end="21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61154">
                                            <p:txEl>
                                              <p:charRg st="153" end="2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p:bldP spid="56115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02" name="Text Box 2"/>
          <p:cNvSpPr txBox="1">
            <a:spLocks noChangeArrowheads="1"/>
          </p:cNvSpPr>
          <p:nvPr/>
        </p:nvSpPr>
        <p:spPr bwMode="auto">
          <a:xfrm>
            <a:off x="323850" y="404813"/>
            <a:ext cx="8496300" cy="58245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文化危机和文化转型本身就是交织在一起的，</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文化危机是文化转型的过程</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文化转型是文化危机的结果</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即是说，一种深刻的文化转型不是一蹴而就的事情，它本身就表现为一个过程，</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无论是</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现实社会运动或人的生活层面上的文化失范或文化冲突，</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还是</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社会精英层面对于现实文化危机的自觉反思或批判，</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都是文化转型过程的重要内涵</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下列对于</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文化转型</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的理解错误的一项是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社会和生活的文化失范或文化冲突</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社会精英对现实文化危机的自觉反思或批判</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90000"/>
              </a:lnSpc>
              <a:buClrTx/>
              <a:buSzTx/>
              <a:buFont typeface="Arial" panose="020B0604020202020204" pitchFamily="34" charset="0"/>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项所说的“社会和生活的文化失范或文化冲突，社会精英对现实文化危机的自觉反思或批判”是“文化转型过程的重要内涵”，</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表述的对象是</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文化危机</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而不是</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文化转型</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张冠李戴</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104452" name="椭圆 52227"/>
          <p:cNvSpPr/>
          <p:nvPr/>
        </p:nvSpPr>
        <p:spPr>
          <a:xfrm>
            <a:off x="684213" y="765175"/>
            <a:ext cx="7991475"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5940425" y="2349500"/>
            <a:ext cx="2952750"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563202">
                                            <p:txEl>
                                              <p:charRg st="228" end="321"/>
                                            </p:txEl>
                                          </p:spTgt>
                                        </p:tgtEl>
                                        <p:attrNameLst>
                                          <p:attrName>style.visibility</p:attrName>
                                        </p:attrNameLst>
                                      </p:cBhvr>
                                      <p:to>
                                        <p:strVal val="visible"/>
                                      </p:to>
                                    </p:set>
                                    <p:anim calcmode="lin" valueType="num">
                                      <p:cBhvr>
                                        <p:cTn id="17" dur="500" fill="hold"/>
                                        <p:tgtEl>
                                          <p:spTgt spid="563202">
                                            <p:txEl>
                                              <p:charRg st="228" end="32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63202">
                                            <p:txEl>
                                              <p:charRg st="228" end="321"/>
                                            </p:txEl>
                                          </p:spTgt>
                                        </p:tgtEl>
                                        <p:attrNameLst>
                                          <p:attrName>ppt_y</p:attrName>
                                        </p:attrNameLst>
                                      </p:cBhvr>
                                      <p:tavLst>
                                        <p:tav tm="0">
                                          <p:val>
                                            <p:strVal val="#ppt_y"/>
                                          </p:val>
                                        </p:tav>
                                        <p:tav tm="100000">
                                          <p:val>
                                            <p:strVal val="#ppt_y"/>
                                          </p:val>
                                        </p:tav>
                                      </p:tavLst>
                                    </p:anim>
                                    <p:anim calcmode="lin" valueType="num">
                                      <p:cBhvr>
                                        <p:cTn id="19" dur="500" fill="hold"/>
                                        <p:tgtEl>
                                          <p:spTgt spid="563202">
                                            <p:txEl>
                                              <p:charRg st="228" end="32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63202">
                                            <p:txEl>
                                              <p:charRg st="228" end="32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63202">
                                            <p:txEl>
                                              <p:charRg st="228" end="3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9346" name="Text Box 2"/>
          <p:cNvSpPr txBox="1">
            <a:spLocks noChangeArrowheads="1"/>
          </p:cNvSpPr>
          <p:nvPr/>
        </p:nvSpPr>
        <p:spPr bwMode="auto">
          <a:xfrm>
            <a:off x="323850" y="1125538"/>
            <a:ext cx="8496300" cy="540385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绿色经济不仅包含生态文明和循环经济的内容，</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同时还追求以最小的资源耗费得到最大的经济效益</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在绿色</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健康的基础上使自然资源和生态环境得到最大限度的可持续利用和保护</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实现利润的最大化</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绿色经济以人为本，其主旨是服务于人的需要和发民，它兼顾了个人利益和社会利益、当代人利益与子孙后代的利益，是一种更高层次的人类利己主义</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根据原文</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下列推断不合理的一项是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绿色经济</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既可最大限度地利用自然资源</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又可更好地实现个人利益，实现双赢。</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命题者设计选项时，</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不尊重阅读材料中事物的客观性</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故意夸大或缩小</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事物实有的地位、能力、功能和效用等，对事物程度深浅、范围大小有意混淆</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69347"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八、客观与夸大（缩小）</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569348" name="云形标注 49156"/>
          <p:cNvSpPr>
            <a:spLocks noChangeArrowheads="1"/>
          </p:cNvSpPr>
          <p:nvPr/>
        </p:nvSpPr>
        <p:spPr bwMode="auto">
          <a:xfrm>
            <a:off x="5364163" y="476250"/>
            <a:ext cx="2952750" cy="1066800"/>
          </a:xfrm>
          <a:prstGeom prst="cloudCallout">
            <a:avLst>
              <a:gd name="adj1" fmla="val -103440"/>
              <a:gd name="adj2" fmla="val 92264"/>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有前提</a:t>
            </a:r>
            <a:r>
              <a:rPr kumimoji="0" lang="zh-CN" altLang="en-US" sz="3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3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69349" name="云形标注 49155"/>
          <p:cNvSpPr>
            <a:spLocks noChangeArrowheads="1"/>
          </p:cNvSpPr>
          <p:nvPr/>
        </p:nvSpPr>
        <p:spPr bwMode="auto">
          <a:xfrm>
            <a:off x="4787900" y="2997200"/>
            <a:ext cx="3168650" cy="1066800"/>
          </a:xfrm>
          <a:prstGeom prst="cloudCallout">
            <a:avLst>
              <a:gd name="adj1" fmla="val -72995"/>
              <a:gd name="adj2" fmla="val 85713"/>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夸大事实</a:t>
            </a:r>
            <a:r>
              <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 </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4452" name="椭圆 52227"/>
          <p:cNvSpPr/>
          <p:nvPr/>
        </p:nvSpPr>
        <p:spPr>
          <a:xfrm>
            <a:off x="827088" y="1916113"/>
            <a:ext cx="3744912" cy="50482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104453" name="椭圆 52228"/>
          <p:cNvSpPr/>
          <p:nvPr/>
        </p:nvSpPr>
        <p:spPr>
          <a:xfrm>
            <a:off x="1403350" y="2276475"/>
            <a:ext cx="2376488" cy="531813"/>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linds(horizontal)">
                                      <p:cBhvr>
                                        <p:cTn id="7" dur="500"/>
                                        <p:tgtEl>
                                          <p:spTgt spid="104452"/>
                                        </p:tgtEl>
                                      </p:cBhvr>
                                    </p:animEffect>
                                  </p:childTnLst>
                                </p:cTn>
                              </p:par>
                              <p:par>
                                <p:cTn id="8" presetID="3" presetClass="entr" presetSubtype="5" fill="hold"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blinds(vertical)">
                                      <p:cBhvr>
                                        <p:cTn id="10" dur="500"/>
                                        <p:tgtEl>
                                          <p:spTgt spid="1044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569348"/>
                                        </p:tgtEl>
                                        <p:attrNameLst>
                                          <p:attrName>style.visibility</p:attrName>
                                        </p:attrNameLst>
                                      </p:cBhvr>
                                      <p:to>
                                        <p:strVal val="visible"/>
                                      </p:to>
                                    </p:set>
                                    <p:animEffect transition="in" filter="blinds(vertical)">
                                      <p:cBhvr>
                                        <p:cTn id="15" dur="500"/>
                                        <p:tgtEl>
                                          <p:spTgt spid="5693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9349"/>
                                        </p:tgtEl>
                                        <p:attrNameLst>
                                          <p:attrName>style.visibility</p:attrName>
                                        </p:attrNameLst>
                                      </p:cBhvr>
                                      <p:to>
                                        <p:strVal val="visible"/>
                                      </p:to>
                                    </p:set>
                                    <p:animEffect transition="in" filter="blinds(horizontal)">
                                      <p:cBhvr>
                                        <p:cTn id="20" dur="500"/>
                                        <p:tgtEl>
                                          <p:spTgt spid="569349"/>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69347"/>
                                        </p:tgtEl>
                                        <p:attrNameLst>
                                          <p:attrName>style.visibility</p:attrName>
                                        </p:attrNameLst>
                                      </p:cBhvr>
                                      <p:to>
                                        <p:strVal val="visible"/>
                                      </p:to>
                                    </p:set>
                                    <p:anim by="(-#ppt_w*2)" calcmode="lin" valueType="num">
                                      <p:cBhvr rctx="PPT">
                                        <p:cTn id="25" dur="500" autoRev="1" fill="hold">
                                          <p:stCondLst>
                                            <p:cond delay="0"/>
                                          </p:stCondLst>
                                        </p:cTn>
                                        <p:tgtEl>
                                          <p:spTgt spid="569347"/>
                                        </p:tgtEl>
                                        <p:attrNameLst>
                                          <p:attrName>ppt_w</p:attrName>
                                        </p:attrNameLst>
                                      </p:cBhvr>
                                    </p:anim>
                                    <p:anim by="(#ppt_w*0.50)" calcmode="lin" valueType="num">
                                      <p:cBhvr>
                                        <p:cTn id="26" dur="500" decel="50000" autoRev="1" fill="hold">
                                          <p:stCondLst>
                                            <p:cond delay="0"/>
                                          </p:stCondLst>
                                        </p:cTn>
                                        <p:tgtEl>
                                          <p:spTgt spid="569347"/>
                                        </p:tgtEl>
                                        <p:attrNameLst>
                                          <p:attrName>ppt_x</p:attrName>
                                        </p:attrNameLst>
                                      </p:cBhvr>
                                    </p:anim>
                                    <p:anim from="(-#ppt_h/2)" to="(#ppt_y)" calcmode="lin" valueType="num">
                                      <p:cBhvr>
                                        <p:cTn id="27" dur="1000" fill="hold">
                                          <p:stCondLst>
                                            <p:cond delay="0"/>
                                          </p:stCondLst>
                                        </p:cTn>
                                        <p:tgtEl>
                                          <p:spTgt spid="569347"/>
                                        </p:tgtEl>
                                        <p:attrNameLst>
                                          <p:attrName>ppt_y</p:attrName>
                                        </p:attrNameLst>
                                      </p:cBhvr>
                                    </p:anim>
                                    <p:animRot by="21600000">
                                      <p:cBhvr>
                                        <p:cTn id="28" dur="1000" fill="hold">
                                          <p:stCondLst>
                                            <p:cond delay="0"/>
                                          </p:stCondLst>
                                        </p:cTn>
                                        <p:tgtEl>
                                          <p:spTgt spid="56934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569346">
                                            <p:txEl>
                                              <p:charRg st="236" end="310"/>
                                            </p:txEl>
                                          </p:spTgt>
                                        </p:tgtEl>
                                        <p:attrNameLst>
                                          <p:attrName>style.visibility</p:attrName>
                                        </p:attrNameLst>
                                      </p:cBhvr>
                                      <p:to>
                                        <p:strVal val="visible"/>
                                      </p:to>
                                    </p:set>
                                    <p:anim calcmode="lin" valueType="num">
                                      <p:cBhvr>
                                        <p:cTn id="33" dur="500" fill="hold"/>
                                        <p:tgtEl>
                                          <p:spTgt spid="569346">
                                            <p:txEl>
                                              <p:charRg st="236" end="3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69346">
                                            <p:txEl>
                                              <p:charRg st="236" end="310"/>
                                            </p:txEl>
                                          </p:spTgt>
                                        </p:tgtEl>
                                        <p:attrNameLst>
                                          <p:attrName>ppt_y</p:attrName>
                                        </p:attrNameLst>
                                      </p:cBhvr>
                                      <p:tavLst>
                                        <p:tav tm="0">
                                          <p:val>
                                            <p:strVal val="#ppt_y"/>
                                          </p:val>
                                        </p:tav>
                                        <p:tav tm="100000">
                                          <p:val>
                                            <p:strVal val="#ppt_y"/>
                                          </p:val>
                                        </p:tav>
                                      </p:tavLst>
                                    </p:anim>
                                    <p:anim calcmode="lin" valueType="num">
                                      <p:cBhvr>
                                        <p:cTn id="35" dur="500" fill="hold"/>
                                        <p:tgtEl>
                                          <p:spTgt spid="569346">
                                            <p:txEl>
                                              <p:charRg st="236" end="3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69346">
                                            <p:txEl>
                                              <p:charRg st="236" end="3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69346">
                                            <p:txEl>
                                              <p:charRg st="236" end="3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p:bldP spid="569348" grpId="0" bldLvl="0" animBg="1"/>
      <p:bldP spid="56934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0370" name="Text Box 2"/>
          <p:cNvSpPr txBox="1">
            <a:spLocks noChangeArrowheads="1"/>
          </p:cNvSpPr>
          <p:nvPr/>
        </p:nvSpPr>
        <p:spPr bwMode="auto">
          <a:xfrm>
            <a:off x="323850" y="404813"/>
            <a:ext cx="8496300" cy="445770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虽然书院也选用儒家经典作为教材</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但它更侧重于引导生徒修养品性</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增长才识</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而不是为了适应科举。不过，书院的教学内容又都不出北宋官学以及科举所要求的范围，也正因为如此，书院能够得到宋代官府的鼓励，并获得长足的发展</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下列有关</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宋代书院教育</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的表述</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不正确的一项是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宋代书院教育中</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选用的教材与官学相似</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但其人才培养的标准与官学大相径庭</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70373" name="云形标注 74756"/>
          <p:cNvSpPr>
            <a:spLocks noChangeArrowheads="1"/>
          </p:cNvSpPr>
          <p:nvPr/>
        </p:nvSpPr>
        <p:spPr bwMode="auto">
          <a:xfrm>
            <a:off x="4067175" y="2205038"/>
            <a:ext cx="4649788" cy="1008063"/>
          </a:xfrm>
          <a:prstGeom prst="cloudCallout">
            <a:avLst>
              <a:gd name="adj1" fmla="val -39620"/>
              <a:gd name="adj2" fmla="val -173306"/>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选用教材一致</a:t>
            </a:r>
            <a:r>
              <a:rPr kumimoji="0" lang="zh-CN" altLang="en-US" sz="3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en-US" sz="3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70374" name="云形标注 74755"/>
          <p:cNvSpPr>
            <a:spLocks noChangeArrowheads="1"/>
          </p:cNvSpPr>
          <p:nvPr/>
        </p:nvSpPr>
        <p:spPr bwMode="auto">
          <a:xfrm>
            <a:off x="2339975" y="5157788"/>
            <a:ext cx="3384550" cy="1008063"/>
          </a:xfrm>
          <a:prstGeom prst="cloudCallout">
            <a:avLst>
              <a:gd name="adj1" fmla="val 42917"/>
              <a:gd name="adj2" fmla="val -107481"/>
            </a:avLst>
          </a:prstGeom>
          <a:solidFill>
            <a:schemeClr val="bg1"/>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程度缩小</a:t>
            </a:r>
            <a:r>
              <a:rPr kumimoji="0" lang="zh-CN" altLang="en-US" sz="40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 </a:t>
            </a:r>
            <a:endParaRPr kumimoji="0" lang="zh-CN" altLang="en-US" sz="40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0373"/>
                                        </p:tgtEl>
                                        <p:attrNameLst>
                                          <p:attrName>style.visibility</p:attrName>
                                        </p:attrNameLst>
                                      </p:cBhvr>
                                      <p:to>
                                        <p:strVal val="visible"/>
                                      </p:to>
                                    </p:set>
                                    <p:animEffect transition="in" filter="blinds(horizontal)">
                                      <p:cBhvr>
                                        <p:cTn id="7" dur="500"/>
                                        <p:tgtEl>
                                          <p:spTgt spid="5703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70374"/>
                                        </p:tgtEl>
                                        <p:attrNameLst>
                                          <p:attrName>style.visibility</p:attrName>
                                        </p:attrNameLst>
                                      </p:cBhvr>
                                      <p:to>
                                        <p:strVal val="visible"/>
                                      </p:to>
                                    </p:set>
                                    <p:animEffect transition="in" filter="blinds(vertical)">
                                      <p:cBhvr>
                                        <p:cTn id="12" dur="500"/>
                                        <p:tgtEl>
                                          <p:spTgt spid="570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3" grpId="0" bldLvl="0" animBg="1"/>
      <p:bldP spid="57037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1394" name="Text Box 2"/>
          <p:cNvSpPr txBox="1">
            <a:spLocks noChangeArrowheads="1"/>
          </p:cNvSpPr>
          <p:nvPr/>
        </p:nvSpPr>
        <p:spPr bwMode="auto">
          <a:xfrm>
            <a:off x="323850" y="1125538"/>
            <a:ext cx="8496300" cy="5037138"/>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目前</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我国的这种</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煤变石油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技术达到了国际先进水平</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大约每四吨煤可产出一吨油</a:t>
            </a:r>
            <a:r>
              <a:rPr kumimoji="0" lang="zh-CN" altLang="en-US" sz="2600" b="1"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下列对煤的</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间接液化技术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的分析和概括中</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不正确的一项是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在目前我国的技术条件下，</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煤在变成石油的过程中</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其自身的损耗实际上大约有四分之三</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    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阅读材料中本未说到某种观点或态度</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，而命题者却在设计的选项中</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故意凭空臆造</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出某种观点或态度。</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71395"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九、有据与凭空（无中生有）</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571398" name="圆角矩形标注 58371"/>
          <p:cNvSpPr>
            <a:spLocks noChangeArrowheads="1"/>
          </p:cNvSpPr>
          <p:nvPr/>
        </p:nvSpPr>
        <p:spPr bwMode="auto">
          <a:xfrm>
            <a:off x="684213" y="2060575"/>
            <a:ext cx="7775575" cy="1439863"/>
          </a:xfrm>
          <a:prstGeom prst="wedgeRoundRectCallout">
            <a:avLst>
              <a:gd name="adj1" fmla="val -3644"/>
              <a:gd name="adj2" fmla="val -60454"/>
              <a:gd name="adj3" fmla="val 16667"/>
            </a:avLst>
          </a:prstGeom>
          <a:solidFill>
            <a:srgbClr val="FFFFFF"/>
          </a:solidFill>
          <a:ln w="9525">
            <a:solidFill>
              <a:schemeClr val="tx1"/>
            </a:solid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大约每四吨煤可产出一吨油</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并不表明</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煤变成石油</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的</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损耗实际上大约四分之三</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，煤和石油并不等价，</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损耗</a:t>
            </a:r>
            <a:r>
              <a:rPr kumimoji="0" lang="zh-CN" altLang="en-US" sz="2600" b="1" i="0" u="none" strike="noStrike" kern="1200" cap="none" spc="0" normalizeH="0" baseline="0" noProof="0">
                <a:ln>
                  <a:noFill/>
                </a:ln>
                <a:solidFill>
                  <a:srgbClr val="990000"/>
                </a:solidFill>
                <a:effectLst>
                  <a:outerShdw blurRad="38100" dist="38100" dir="2700000" algn="tl">
                    <a:srgbClr val="C0C0C0"/>
                  </a:outerShdw>
                </a:effectLst>
                <a:uLnTx/>
                <a:uFillTx/>
                <a:latin typeface="仿宋" panose="02010609060101010101" pitchFamily="49" charset="-122"/>
                <a:ea typeface="华文琥珀" pitchFamily="2" charset="-122"/>
                <a:cs typeface="+mn-cs"/>
              </a:rPr>
              <a:t>”</a:t>
            </a:r>
            <a:r>
              <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rPr>
              <a:t>之说没有可比性。</a:t>
            </a:r>
            <a:endParaRPr kumimoji="0" lang="zh-CN" altLang="en-US" sz="2600" b="0" i="0" u="none" strike="noStrike" kern="1200" cap="none" spc="0" normalizeH="0" baseline="0" noProof="0">
              <a:ln>
                <a:noFill/>
              </a:ln>
              <a:solidFill>
                <a:srgbClr val="990000"/>
              </a:solidFill>
              <a:effectLst>
                <a:outerShdw blurRad="38100" dist="38100" dir="2700000" algn="tl">
                  <a:srgbClr val="C0C0C0"/>
                </a:outerShdw>
              </a:effectLst>
              <a:uLnTx/>
              <a:uFillTx/>
              <a:latin typeface="Arial" panose="020B0604020202020204" pitchFamily="34" charset="0"/>
              <a:ea typeface="华文琥珀" pitchFamily="2" charset="-122"/>
              <a:cs typeface="+mn-cs"/>
            </a:endParaRPr>
          </a:p>
        </p:txBody>
      </p:sp>
      <p:sp>
        <p:nvSpPr>
          <p:cNvPr id="571400" name="云形标注 76804"/>
          <p:cNvSpPr>
            <a:spLocks noChangeArrowheads="1"/>
          </p:cNvSpPr>
          <p:nvPr/>
        </p:nvSpPr>
        <p:spPr bwMode="auto">
          <a:xfrm>
            <a:off x="5148263" y="3573463"/>
            <a:ext cx="3024188" cy="863600"/>
          </a:xfrm>
          <a:prstGeom prst="cloudCallout">
            <a:avLst>
              <a:gd name="adj1" fmla="val -85380"/>
              <a:gd name="adj2" fmla="val 78491"/>
            </a:avLst>
          </a:prstGeom>
          <a:solidFill>
            <a:srgbClr val="FFFFFF"/>
          </a:solidFill>
          <a:ln w="9525">
            <a:solidFill>
              <a:schemeClr val="tx1"/>
            </a:solidFill>
            <a:bevel/>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rPr>
              <a:t>凭空臆造</a:t>
            </a:r>
            <a:endParaRPr kumimoji="0" lang="zh-CN" altLang="en-US" sz="3200" b="0" i="0" u="none" strike="noStrike" kern="1200" cap="none" spc="0" normalizeH="0" baseline="0" noProof="0">
              <a:ln>
                <a:noFill/>
              </a:ln>
              <a:solidFill>
                <a:srgbClr val="990000"/>
              </a:solidFill>
              <a:effectLst>
                <a:outerShdw blurRad="38100" dist="38100" dir="2700000" algn="tl">
                  <a:srgbClr val="C0C0C0"/>
                </a:outerShdw>
              </a:effectLst>
              <a:uLnTx/>
              <a:uFillTx/>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1398"/>
                                        </p:tgtEl>
                                        <p:attrNameLst>
                                          <p:attrName>style.visibility</p:attrName>
                                        </p:attrNameLst>
                                      </p:cBhvr>
                                      <p:to>
                                        <p:strVal val="visible"/>
                                      </p:to>
                                    </p:set>
                                    <p:animEffect transition="in" filter="blinds(horizontal)">
                                      <p:cBhvr>
                                        <p:cTn id="7" dur="500"/>
                                        <p:tgtEl>
                                          <p:spTgt spid="5713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71400"/>
                                        </p:tgtEl>
                                        <p:attrNameLst>
                                          <p:attrName>style.visibility</p:attrName>
                                        </p:attrNameLst>
                                      </p:cBhvr>
                                      <p:to>
                                        <p:strVal val="visible"/>
                                      </p:to>
                                    </p:set>
                                    <p:animEffect transition="in" filter="blinds(vertical)">
                                      <p:cBhvr>
                                        <p:cTn id="12" dur="500"/>
                                        <p:tgtEl>
                                          <p:spTgt spid="571400"/>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71395"/>
                                        </p:tgtEl>
                                        <p:attrNameLst>
                                          <p:attrName>style.visibility</p:attrName>
                                        </p:attrNameLst>
                                      </p:cBhvr>
                                      <p:to>
                                        <p:strVal val="visible"/>
                                      </p:to>
                                    </p:set>
                                    <p:anim by="(-#ppt_w*2)" calcmode="lin" valueType="num">
                                      <p:cBhvr rctx="PPT">
                                        <p:cTn id="17" dur="500" autoRev="1" fill="hold">
                                          <p:stCondLst>
                                            <p:cond delay="0"/>
                                          </p:stCondLst>
                                        </p:cTn>
                                        <p:tgtEl>
                                          <p:spTgt spid="571395"/>
                                        </p:tgtEl>
                                        <p:attrNameLst>
                                          <p:attrName>ppt_w</p:attrName>
                                        </p:attrNameLst>
                                      </p:cBhvr>
                                    </p:anim>
                                    <p:anim by="(#ppt_w*0.50)" calcmode="lin" valueType="num">
                                      <p:cBhvr>
                                        <p:cTn id="18" dur="500" decel="50000" autoRev="1" fill="hold">
                                          <p:stCondLst>
                                            <p:cond delay="0"/>
                                          </p:stCondLst>
                                        </p:cTn>
                                        <p:tgtEl>
                                          <p:spTgt spid="571395"/>
                                        </p:tgtEl>
                                        <p:attrNameLst>
                                          <p:attrName>ppt_x</p:attrName>
                                        </p:attrNameLst>
                                      </p:cBhvr>
                                    </p:anim>
                                    <p:anim from="(-#ppt_h/2)" to="(#ppt_y)" calcmode="lin" valueType="num">
                                      <p:cBhvr>
                                        <p:cTn id="19" dur="1000" fill="hold">
                                          <p:stCondLst>
                                            <p:cond delay="0"/>
                                          </p:stCondLst>
                                        </p:cTn>
                                        <p:tgtEl>
                                          <p:spTgt spid="571395"/>
                                        </p:tgtEl>
                                        <p:attrNameLst>
                                          <p:attrName>ppt_y</p:attrName>
                                        </p:attrNameLst>
                                      </p:cBhvr>
                                    </p:anim>
                                    <p:animRot by="21600000">
                                      <p:cBhvr>
                                        <p:cTn id="20" dur="1000" fill="hold">
                                          <p:stCondLst>
                                            <p:cond delay="0"/>
                                          </p:stCondLst>
                                        </p:cTn>
                                        <p:tgtEl>
                                          <p:spTgt spid="57139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71394">
                                            <p:txEl>
                                              <p:charRg st="140" end="192"/>
                                            </p:txEl>
                                          </p:spTgt>
                                        </p:tgtEl>
                                        <p:attrNameLst>
                                          <p:attrName>style.visibility</p:attrName>
                                        </p:attrNameLst>
                                      </p:cBhvr>
                                      <p:to>
                                        <p:strVal val="visible"/>
                                      </p:to>
                                    </p:set>
                                    <p:anim calcmode="lin" valueType="num">
                                      <p:cBhvr>
                                        <p:cTn id="25" dur="500" fill="hold"/>
                                        <p:tgtEl>
                                          <p:spTgt spid="571394">
                                            <p:txEl>
                                              <p:charRg st="140" end="19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71394">
                                            <p:txEl>
                                              <p:charRg st="140" end="192"/>
                                            </p:txEl>
                                          </p:spTgt>
                                        </p:tgtEl>
                                        <p:attrNameLst>
                                          <p:attrName>ppt_y</p:attrName>
                                        </p:attrNameLst>
                                      </p:cBhvr>
                                      <p:tavLst>
                                        <p:tav tm="0">
                                          <p:val>
                                            <p:strVal val="#ppt_y"/>
                                          </p:val>
                                        </p:tav>
                                        <p:tav tm="100000">
                                          <p:val>
                                            <p:strVal val="#ppt_y"/>
                                          </p:val>
                                        </p:tav>
                                      </p:tavLst>
                                    </p:anim>
                                    <p:anim calcmode="lin" valueType="num">
                                      <p:cBhvr>
                                        <p:cTn id="27" dur="500" fill="hold"/>
                                        <p:tgtEl>
                                          <p:spTgt spid="571394">
                                            <p:txEl>
                                              <p:charRg st="140" end="19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71394">
                                            <p:txEl>
                                              <p:charRg st="140" end="19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71394">
                                            <p:txEl>
                                              <p:charRg st="140" end="1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p:bldP spid="571398" grpId="0" bldLvl="0" animBg="1"/>
      <p:bldP spid="571400"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7538" name="Text Box 2"/>
          <p:cNvSpPr txBox="1">
            <a:spLocks noChangeArrowheads="1"/>
          </p:cNvSpPr>
          <p:nvPr/>
        </p:nvSpPr>
        <p:spPr bwMode="auto">
          <a:xfrm>
            <a:off x="323850" y="1125538"/>
            <a:ext cx="8496300" cy="509746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木版年画的雏形有避邪的内容，也有祈福的含义。</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等到祈福的愿望成为年画的主题</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并进入了风俗范畴</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木版年画的题材就变得汪洋恣肆了</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特别值得注意的是，清末民初那些表现当时社会情景与重大事件的木版年画，体现出农民的政治敏感和思维视野，其价值不亚于大都市的时事画刊。</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它们一反传统</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十分写实</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根据文中信息</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以下推断不恰当的一项是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祈福愿望成为年画的主题，并进入了风俗范畴，</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因此木版年画的传统不会改变</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命题者设计选项时在事物的性质上设计干扰，故意</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将阅读材料中已明确肯定了的某一观点在选项中却予以否定</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或将原已明确否定了的观点加以肯定</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77539"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十、肯定与否定</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104452" name="椭圆 52227"/>
          <p:cNvSpPr/>
          <p:nvPr/>
        </p:nvSpPr>
        <p:spPr>
          <a:xfrm>
            <a:off x="4211638" y="3068638"/>
            <a:ext cx="3527425"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2843213" y="1916113"/>
            <a:ext cx="3744912"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3" name="椭圆 52227"/>
          <p:cNvSpPr/>
          <p:nvPr/>
        </p:nvSpPr>
        <p:spPr>
          <a:xfrm>
            <a:off x="2124075" y="4365625"/>
            <a:ext cx="2663825"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4452"/>
                                        </p:tgtEl>
                                        <p:attrNameLst>
                                          <p:attrName>style.visibility</p:attrName>
                                        </p:attrNameLst>
                                      </p:cBhvr>
                                      <p:to>
                                        <p:strVal val="visible"/>
                                      </p:to>
                                    </p:set>
                                    <p:animEffect transition="in" filter="dissolve">
                                      <p:cBhvr>
                                        <p:cTn id="10" dur="500"/>
                                        <p:tgtEl>
                                          <p:spTgt spid="10445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77539"/>
                                        </p:tgtEl>
                                        <p:attrNameLst>
                                          <p:attrName>style.visibility</p:attrName>
                                        </p:attrNameLst>
                                      </p:cBhvr>
                                      <p:to>
                                        <p:strVal val="visible"/>
                                      </p:to>
                                    </p:set>
                                    <p:anim by="(-#ppt_w*2)" calcmode="lin" valueType="num">
                                      <p:cBhvr rctx="PPT">
                                        <p:cTn id="18" dur="500" autoRev="1" fill="hold">
                                          <p:stCondLst>
                                            <p:cond delay="0"/>
                                          </p:stCondLst>
                                        </p:cTn>
                                        <p:tgtEl>
                                          <p:spTgt spid="577539"/>
                                        </p:tgtEl>
                                        <p:attrNameLst>
                                          <p:attrName>ppt_w</p:attrName>
                                        </p:attrNameLst>
                                      </p:cBhvr>
                                    </p:anim>
                                    <p:anim by="(#ppt_w*0.50)" calcmode="lin" valueType="num">
                                      <p:cBhvr>
                                        <p:cTn id="19" dur="500" decel="50000" autoRev="1" fill="hold">
                                          <p:stCondLst>
                                            <p:cond delay="0"/>
                                          </p:stCondLst>
                                        </p:cTn>
                                        <p:tgtEl>
                                          <p:spTgt spid="577539"/>
                                        </p:tgtEl>
                                        <p:attrNameLst>
                                          <p:attrName>ppt_x</p:attrName>
                                        </p:attrNameLst>
                                      </p:cBhvr>
                                    </p:anim>
                                    <p:anim from="(-#ppt_h/2)" to="(#ppt_y)" calcmode="lin" valueType="num">
                                      <p:cBhvr>
                                        <p:cTn id="20" dur="1000" fill="hold">
                                          <p:stCondLst>
                                            <p:cond delay="0"/>
                                          </p:stCondLst>
                                        </p:cTn>
                                        <p:tgtEl>
                                          <p:spTgt spid="577539"/>
                                        </p:tgtEl>
                                        <p:attrNameLst>
                                          <p:attrName>ppt_y</p:attrName>
                                        </p:attrNameLst>
                                      </p:cBhvr>
                                    </p:anim>
                                    <p:animRot by="21600000">
                                      <p:cBhvr>
                                        <p:cTn id="21" dur="1000" fill="hold">
                                          <p:stCondLst>
                                            <p:cond delay="0"/>
                                          </p:stCondLst>
                                        </p:cTn>
                                        <p:tgtEl>
                                          <p:spTgt spid="57753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577538">
                                            <p:txEl>
                                              <p:charRg st="222" end="296"/>
                                            </p:txEl>
                                          </p:spTgt>
                                        </p:tgtEl>
                                        <p:attrNameLst>
                                          <p:attrName>style.visibility</p:attrName>
                                        </p:attrNameLst>
                                      </p:cBhvr>
                                      <p:to>
                                        <p:strVal val="visible"/>
                                      </p:to>
                                    </p:set>
                                    <p:anim calcmode="lin" valueType="num">
                                      <p:cBhvr>
                                        <p:cTn id="26" dur="500" fill="hold"/>
                                        <p:tgtEl>
                                          <p:spTgt spid="577538">
                                            <p:txEl>
                                              <p:charRg st="222" end="29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7538">
                                            <p:txEl>
                                              <p:charRg st="222" end="296"/>
                                            </p:txEl>
                                          </p:spTgt>
                                        </p:tgtEl>
                                        <p:attrNameLst>
                                          <p:attrName>ppt_y</p:attrName>
                                        </p:attrNameLst>
                                      </p:cBhvr>
                                      <p:tavLst>
                                        <p:tav tm="0">
                                          <p:val>
                                            <p:strVal val="#ppt_y"/>
                                          </p:val>
                                        </p:tav>
                                        <p:tav tm="100000">
                                          <p:val>
                                            <p:strVal val="#ppt_y"/>
                                          </p:val>
                                        </p:tav>
                                      </p:tavLst>
                                    </p:anim>
                                    <p:anim calcmode="lin" valueType="num">
                                      <p:cBhvr>
                                        <p:cTn id="28" dur="500" fill="hold"/>
                                        <p:tgtEl>
                                          <p:spTgt spid="577538">
                                            <p:txEl>
                                              <p:charRg st="222" end="29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7538">
                                            <p:txEl>
                                              <p:charRg st="222" end="29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7538">
                                            <p:txEl>
                                              <p:charRg st="222" end="2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581bfb0c31ab8"/>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1987" name="WordArt 3"/>
          <p:cNvSpPr>
            <a:spLocks noTextEdit="1"/>
          </p:cNvSpPr>
          <p:nvPr/>
        </p:nvSpPr>
        <p:spPr>
          <a:xfrm>
            <a:off x="2124075" y="1341438"/>
            <a:ext cx="5029200" cy="866775"/>
          </a:xfrm>
          <a:prstGeom prst="rect">
            <a:avLst/>
          </a:prstGeom>
        </p:spPr>
        <p:txBody>
          <a:bodyPr wrap="none" fromWordArt="1">
            <a:prstTxWarp prst="textPlain">
              <a:avLst>
                <a:gd name="adj" fmla="val 50000"/>
              </a:avLst>
            </a:prstTxWarp>
            <a:normAutofit/>
          </a:bodyPr>
          <a:p>
            <a:pPr algn="ctr"/>
            <a:r>
              <a:rPr lang="zh-CN" altLang="en-US" sz="6600">
                <a:ln w="9525" cap="flat" cmpd="sng">
                  <a:solidFill>
                    <a:srgbClr val="000000"/>
                  </a:solidFill>
                  <a:prstDash val="solid"/>
                  <a:bevel/>
                  <a:headEnd type="none" w="med" len="med"/>
                  <a:tailEnd type="none" w="med" len="med"/>
                </a:ln>
                <a:solidFill>
                  <a:srgbClr val="FFFFFF"/>
                </a:solidFill>
                <a:latin typeface="黑体" panose="02010609060101010101" pitchFamily="49" charset="-122"/>
                <a:ea typeface="黑体" panose="02010609060101010101" pitchFamily="49" charset="-122"/>
              </a:rPr>
              <a:t>三大突出表现</a:t>
            </a:r>
            <a:endParaRPr lang="zh-CN" altLang="en-US" sz="6600">
              <a:ln w="9525" cap="flat" cmpd="sng">
                <a:solidFill>
                  <a:srgbClr val="000000"/>
                </a:solidFill>
                <a:prstDash val="solid"/>
                <a:bevel/>
                <a:headEnd type="none" w="med" len="med"/>
                <a:tailEnd type="none" w="med" len="med"/>
              </a:ln>
              <a:solidFill>
                <a:srgbClr val="FFFF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circle(in)">
                                      <p:cBhvr>
                                        <p:cTn id="7"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9586" name="Text Box 2"/>
          <p:cNvSpPr txBox="1">
            <a:spLocks noChangeArrowheads="1"/>
          </p:cNvSpPr>
          <p:nvPr/>
        </p:nvSpPr>
        <p:spPr bwMode="auto">
          <a:xfrm>
            <a:off x="323850" y="1125538"/>
            <a:ext cx="8496300" cy="399891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图腾制度在形成之后，随着图腾文化的发展而日臻完善，</a:t>
            </a:r>
            <a:r>
              <a:rPr kumimoji="0" lang="zh-CN" altLang="en-US" sz="2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并随着图腾文化的衰亡而为其他社会组织制度所代替</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下列表述符合原文意思的一项是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D.</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图腾制度形成之后，随着图腾文化的发展而日臻完善，</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但随即为其他社会组织制度所代替</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选项中所说的观点与原文不一致，错项</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故意更换个别关键字词</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造成一字或一词之差</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从而背离原文的意思</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或直接歪曲作者的观点</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p:txBody>
      </p:sp>
      <p:sp>
        <p:nvSpPr>
          <p:cNvPr id="579587"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一、背离原文，故意曲解。</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104452" name="椭圆 52227"/>
          <p:cNvSpPr/>
          <p:nvPr/>
        </p:nvSpPr>
        <p:spPr>
          <a:xfrm>
            <a:off x="2843213" y="1484313"/>
            <a:ext cx="1152525"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1187450" y="3213100"/>
            <a:ext cx="1152525"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79587"/>
                                        </p:tgtEl>
                                        <p:attrNameLst>
                                          <p:attrName>style.visibility</p:attrName>
                                        </p:attrNameLst>
                                      </p:cBhvr>
                                      <p:to>
                                        <p:strVal val="visible"/>
                                      </p:to>
                                    </p:set>
                                    <p:anim by="(-#ppt_w*2)" calcmode="lin" valueType="num">
                                      <p:cBhvr rctx="PPT">
                                        <p:cTn id="15" dur="500" autoRev="1" fill="hold">
                                          <p:stCondLst>
                                            <p:cond delay="0"/>
                                          </p:stCondLst>
                                        </p:cTn>
                                        <p:tgtEl>
                                          <p:spTgt spid="579587"/>
                                        </p:tgtEl>
                                        <p:attrNameLst>
                                          <p:attrName>ppt_w</p:attrName>
                                        </p:attrNameLst>
                                      </p:cBhvr>
                                    </p:anim>
                                    <p:anim by="(#ppt_w*0.50)" calcmode="lin" valueType="num">
                                      <p:cBhvr>
                                        <p:cTn id="16" dur="500" decel="50000" autoRev="1" fill="hold">
                                          <p:stCondLst>
                                            <p:cond delay="0"/>
                                          </p:stCondLst>
                                        </p:cTn>
                                        <p:tgtEl>
                                          <p:spTgt spid="579587"/>
                                        </p:tgtEl>
                                        <p:attrNameLst>
                                          <p:attrName>ppt_x</p:attrName>
                                        </p:attrNameLst>
                                      </p:cBhvr>
                                    </p:anim>
                                    <p:anim from="(-#ppt_h/2)" to="(#ppt_y)" calcmode="lin" valueType="num">
                                      <p:cBhvr>
                                        <p:cTn id="17" dur="1000" fill="hold">
                                          <p:stCondLst>
                                            <p:cond delay="0"/>
                                          </p:stCondLst>
                                        </p:cTn>
                                        <p:tgtEl>
                                          <p:spTgt spid="579587"/>
                                        </p:tgtEl>
                                        <p:attrNameLst>
                                          <p:attrName>ppt_y</p:attrName>
                                        </p:attrNameLst>
                                      </p:cBhvr>
                                    </p:anim>
                                    <p:animRot by="21600000">
                                      <p:cBhvr>
                                        <p:cTn id="18" dur="1000" fill="hold">
                                          <p:stCondLst>
                                            <p:cond delay="0"/>
                                          </p:stCondLst>
                                        </p:cTn>
                                        <p:tgtEl>
                                          <p:spTgt spid="57958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79586">
                                            <p:txEl>
                                              <p:charRg st="132" end="199"/>
                                            </p:txEl>
                                          </p:spTgt>
                                        </p:tgtEl>
                                        <p:attrNameLst>
                                          <p:attrName>style.visibility</p:attrName>
                                        </p:attrNameLst>
                                      </p:cBhvr>
                                      <p:to>
                                        <p:strVal val="visible"/>
                                      </p:to>
                                    </p:set>
                                    <p:anim calcmode="lin" valueType="num">
                                      <p:cBhvr>
                                        <p:cTn id="23" dur="500" fill="hold"/>
                                        <p:tgtEl>
                                          <p:spTgt spid="579586">
                                            <p:txEl>
                                              <p:charRg st="132" end="19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79586">
                                            <p:txEl>
                                              <p:charRg st="132" end="199"/>
                                            </p:txEl>
                                          </p:spTgt>
                                        </p:tgtEl>
                                        <p:attrNameLst>
                                          <p:attrName>ppt_y</p:attrName>
                                        </p:attrNameLst>
                                      </p:cBhvr>
                                      <p:tavLst>
                                        <p:tav tm="0">
                                          <p:val>
                                            <p:strVal val="#ppt_y"/>
                                          </p:val>
                                        </p:tav>
                                        <p:tav tm="100000">
                                          <p:val>
                                            <p:strVal val="#ppt_y"/>
                                          </p:val>
                                        </p:tav>
                                      </p:tavLst>
                                    </p:anim>
                                    <p:anim calcmode="lin" valueType="num">
                                      <p:cBhvr>
                                        <p:cTn id="25" dur="500" fill="hold"/>
                                        <p:tgtEl>
                                          <p:spTgt spid="579586">
                                            <p:txEl>
                                              <p:charRg st="132" end="19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79586">
                                            <p:txEl>
                                              <p:charRg st="132" end="19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79586">
                                            <p:txEl>
                                              <p:charRg st="132" end="1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0" name="Text Box 2"/>
          <p:cNvSpPr txBox="1">
            <a:spLocks noChangeArrowheads="1"/>
          </p:cNvSpPr>
          <p:nvPr/>
        </p:nvSpPr>
        <p:spPr bwMode="auto">
          <a:xfrm>
            <a:off x="323850" y="404813"/>
            <a:ext cx="8496300" cy="4456113"/>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2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考纲说明</a:t>
            </a:r>
            <a:r>
              <a:rPr kumimoji="0" lang="zh-CN" altLang="en-US" sz="32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32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阅读一般论述类文章</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理解</a:t>
            </a: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）理解文中</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重要概念</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的含义</a:t>
            </a: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）理解文种</a:t>
            </a:r>
            <a:r>
              <a:rPr kumimoji="0" lang="zh-CN" altLang="en-US" sz="26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重要句子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的含义</a:t>
            </a: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分析综合</a:t>
            </a: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筛选</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并</a:t>
            </a:r>
            <a:r>
              <a:rPr kumimoji="0" lang="zh-CN" altLang="en-US" sz="2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整合</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文中</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信息</a:t>
            </a:r>
            <a:endParaRPr kumimoji="0" lang="zh-CN" altLang="en-US" sz="8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）分析</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文章结构</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，把握文章</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思路</a:t>
            </a:r>
            <a:endParaRPr kumimoji="0" lang="zh-CN" altLang="en-US" sz="8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3</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归纳</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内容要点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概括</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中心意思</a:t>
            </a:r>
            <a:endParaRPr kumimoji="0" lang="zh-CN" altLang="en-US" sz="8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4</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分析概括</a:t>
            </a:r>
            <a:r>
              <a:rPr kumimoji="0" lang="zh-CN" altLang="en-US" sz="2600" b="1" u="sng"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作者在文中的</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观点态度</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graphicFrame>
        <p:nvGraphicFramePr>
          <p:cNvPr id="488451" name="Group 3"/>
          <p:cNvGraphicFramePr>
            <a:graphicFrameLocks noGrp="1"/>
          </p:cNvGraphicFramePr>
          <p:nvPr/>
        </p:nvGraphicFramePr>
        <p:xfrm>
          <a:off x="250825" y="5157788"/>
          <a:ext cx="8675688" cy="938213"/>
        </p:xfrm>
        <a:graphic>
          <a:graphicData uri="http://schemas.openxmlformats.org/drawingml/2006/table">
            <a:tbl>
              <a:tblPr/>
              <a:tblGrid>
                <a:gridCol w="1446213"/>
                <a:gridCol w="1447800"/>
                <a:gridCol w="1446212"/>
                <a:gridCol w="1441450"/>
                <a:gridCol w="1447800"/>
                <a:gridCol w="1446213"/>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知识要点</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词义理解</a:t>
                      </a:r>
                      <a:endPar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句意理解</a:t>
                      </a:r>
                      <a:endPar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文意理解</a:t>
                      </a:r>
                      <a:endPar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信息筛选</a:t>
                      </a:r>
                      <a:endPar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据文推断</a:t>
                      </a:r>
                      <a:endParaRPr kumimoji="0" lang="zh-CN" altLang="en-US" sz="2400" b="1" i="0" u="none" strike="noStrike" cap="none" normalizeH="0" baseline="0" smtClean="0">
                        <a:ln>
                          <a:noFill/>
                        </a:ln>
                        <a:solidFill>
                          <a:srgbClr val="000099"/>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r>
              <a:tr h="4810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能级要求</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理解</a:t>
                      </a:r>
                      <a:r>
                        <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B</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理解</a:t>
                      </a:r>
                      <a:r>
                        <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B</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分析综合</a:t>
                      </a:r>
                      <a:r>
                        <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C</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分析综合</a:t>
                      </a:r>
                      <a:r>
                        <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C</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分析综合</a:t>
                      </a:r>
                      <a:r>
                        <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rPr>
                        <a:t>C</a:t>
                      </a:r>
                      <a:endParaRPr kumimoji="0" lang="en-US" sz="2000" b="1" i="0" u="none" strike="noStrike" cap="none" normalizeH="0" baseline="0" smtClean="0">
                        <a:ln>
                          <a:noFill/>
                        </a:ln>
                        <a:solidFill>
                          <a:schemeClr val="tx1"/>
                        </a:solidFill>
                        <a:effectLst>
                          <a:outerShdw blurRad="38100" dist="38100" dir="2700000" algn="tl">
                            <a:srgbClr val="C0C0C0"/>
                          </a:outerShdw>
                        </a:effectLst>
                        <a:latin typeface="仿宋" panose="02010609060101010101" pitchFamily="49" charset="-122"/>
                        <a:ea typeface="仿宋" panose="02010609060101010101" pitchFamily="49"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fade">
                                      <p:cBhvr>
                                        <p:cTn id="7" dur="1000"/>
                                        <p:tgtEl>
                                          <p:spTgt spid="488451"/>
                                        </p:tgtEl>
                                      </p:cBhvr>
                                    </p:animEffect>
                                    <p:anim calcmode="lin" valueType="num">
                                      <p:cBhvr>
                                        <p:cTn id="8" dur="1000" fill="hold"/>
                                        <p:tgtEl>
                                          <p:spTgt spid="488451"/>
                                        </p:tgtEl>
                                        <p:attrNameLst>
                                          <p:attrName>ppt_x</p:attrName>
                                        </p:attrNameLst>
                                      </p:cBhvr>
                                      <p:tavLst>
                                        <p:tav tm="0">
                                          <p:val>
                                            <p:strVal val="#ppt_x"/>
                                          </p:val>
                                        </p:tav>
                                        <p:tav tm="100000">
                                          <p:val>
                                            <p:strVal val="#ppt_x"/>
                                          </p:val>
                                        </p:tav>
                                      </p:tavLst>
                                    </p:anim>
                                    <p:anim calcmode="lin" valueType="num">
                                      <p:cBhvr>
                                        <p:cTn id="9" dur="900" decel="100000" fill="hold"/>
                                        <p:tgtEl>
                                          <p:spTgt spid="4884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84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2658" name="Text Box 2"/>
          <p:cNvSpPr txBox="1">
            <a:spLocks noChangeArrowheads="1"/>
          </p:cNvSpPr>
          <p:nvPr/>
        </p:nvSpPr>
        <p:spPr bwMode="auto">
          <a:xfrm>
            <a:off x="323850" y="1125538"/>
            <a:ext cx="8496300" cy="479266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是不是一切新的探索最终都归结到美呢？ </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不一定</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在艺术上如此，在科学上也是如此。</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在科学上一切探索都最终要受实验的考验</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而在艺术上则是时间的考验</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如果它们确是挖掘到世界的一个新的方面，那它们是美的。</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下列说法符合原文意思的一项是</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事实证明，一切新的探索</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最终不是宜人之美</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便是悲怆之美</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将原文</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对某一个方面的判断扩大成对整体的判断</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故意扩大判断对象的范围</a:t>
            </a:r>
            <a:r>
              <a:rPr kumimoji="0" lang="zh-CN" altLang="en-US" sz="2600" b="1" u="sng"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夸大其辞</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或对可能发生的情况说成一定会发生</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过于主观武断</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p:txBody>
      </p:sp>
      <p:sp>
        <p:nvSpPr>
          <p:cNvPr id="582659"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二、过于武断，夸大其辞。</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104452" name="椭圆 52227"/>
          <p:cNvSpPr/>
          <p:nvPr/>
        </p:nvSpPr>
        <p:spPr>
          <a:xfrm>
            <a:off x="2339975" y="1844675"/>
            <a:ext cx="2592388" cy="646113"/>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250825" y="1484313"/>
            <a:ext cx="1439863" cy="574675"/>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3" name="椭圆 52227"/>
          <p:cNvSpPr/>
          <p:nvPr/>
        </p:nvSpPr>
        <p:spPr>
          <a:xfrm>
            <a:off x="6659563" y="1844675"/>
            <a:ext cx="2160587" cy="646113"/>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4452"/>
                                        </p:tgtEl>
                                        <p:attrNameLst>
                                          <p:attrName>style.visibility</p:attrName>
                                        </p:attrNameLst>
                                      </p:cBhvr>
                                      <p:to>
                                        <p:strVal val="visible"/>
                                      </p:to>
                                    </p:set>
                                    <p:animEffect transition="in" filter="dissolve">
                                      <p:cBhvr>
                                        <p:cTn id="10" dur="500"/>
                                        <p:tgtEl>
                                          <p:spTgt spid="10445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82659"/>
                                        </p:tgtEl>
                                        <p:attrNameLst>
                                          <p:attrName>style.visibility</p:attrName>
                                        </p:attrNameLst>
                                      </p:cBhvr>
                                      <p:to>
                                        <p:strVal val="visible"/>
                                      </p:to>
                                    </p:set>
                                    <p:anim by="(-#ppt_w*2)" calcmode="lin" valueType="num">
                                      <p:cBhvr rctx="PPT">
                                        <p:cTn id="18" dur="500" autoRev="1" fill="hold">
                                          <p:stCondLst>
                                            <p:cond delay="0"/>
                                          </p:stCondLst>
                                        </p:cTn>
                                        <p:tgtEl>
                                          <p:spTgt spid="582659"/>
                                        </p:tgtEl>
                                        <p:attrNameLst>
                                          <p:attrName>ppt_w</p:attrName>
                                        </p:attrNameLst>
                                      </p:cBhvr>
                                    </p:anim>
                                    <p:anim by="(#ppt_w*0.50)" calcmode="lin" valueType="num">
                                      <p:cBhvr>
                                        <p:cTn id="19" dur="500" decel="50000" autoRev="1" fill="hold">
                                          <p:stCondLst>
                                            <p:cond delay="0"/>
                                          </p:stCondLst>
                                        </p:cTn>
                                        <p:tgtEl>
                                          <p:spTgt spid="582659"/>
                                        </p:tgtEl>
                                        <p:attrNameLst>
                                          <p:attrName>ppt_x</p:attrName>
                                        </p:attrNameLst>
                                      </p:cBhvr>
                                    </p:anim>
                                    <p:anim from="(-#ppt_h/2)" to="(#ppt_y)" calcmode="lin" valueType="num">
                                      <p:cBhvr>
                                        <p:cTn id="20" dur="1000" fill="hold">
                                          <p:stCondLst>
                                            <p:cond delay="0"/>
                                          </p:stCondLst>
                                        </p:cTn>
                                        <p:tgtEl>
                                          <p:spTgt spid="582659"/>
                                        </p:tgtEl>
                                        <p:attrNameLst>
                                          <p:attrName>ppt_y</p:attrName>
                                        </p:attrNameLst>
                                      </p:cBhvr>
                                    </p:anim>
                                    <p:animRot by="21600000">
                                      <p:cBhvr>
                                        <p:cTn id="21" dur="1000" fill="hold">
                                          <p:stCondLst>
                                            <p:cond delay="0"/>
                                          </p:stCondLst>
                                        </p:cTn>
                                        <p:tgtEl>
                                          <p:spTgt spid="58265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582658">
                                            <p:txEl>
                                              <p:charRg st="167" end="238"/>
                                            </p:txEl>
                                          </p:spTgt>
                                        </p:tgtEl>
                                        <p:attrNameLst>
                                          <p:attrName>style.visibility</p:attrName>
                                        </p:attrNameLst>
                                      </p:cBhvr>
                                      <p:to>
                                        <p:strVal val="visible"/>
                                      </p:to>
                                    </p:set>
                                    <p:anim calcmode="lin" valueType="num">
                                      <p:cBhvr>
                                        <p:cTn id="26" dur="500" fill="hold"/>
                                        <p:tgtEl>
                                          <p:spTgt spid="582658">
                                            <p:txEl>
                                              <p:charRg st="167" end="23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82658">
                                            <p:txEl>
                                              <p:charRg st="167" end="238"/>
                                            </p:txEl>
                                          </p:spTgt>
                                        </p:tgtEl>
                                        <p:attrNameLst>
                                          <p:attrName>ppt_y</p:attrName>
                                        </p:attrNameLst>
                                      </p:cBhvr>
                                      <p:tavLst>
                                        <p:tav tm="0">
                                          <p:val>
                                            <p:strVal val="#ppt_y"/>
                                          </p:val>
                                        </p:tav>
                                        <p:tav tm="100000">
                                          <p:val>
                                            <p:strVal val="#ppt_y"/>
                                          </p:val>
                                        </p:tav>
                                      </p:tavLst>
                                    </p:anim>
                                    <p:anim calcmode="lin" valueType="num">
                                      <p:cBhvr>
                                        <p:cTn id="28" dur="500" fill="hold"/>
                                        <p:tgtEl>
                                          <p:spTgt spid="582658">
                                            <p:txEl>
                                              <p:charRg st="167" end="23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82658">
                                            <p:txEl>
                                              <p:charRg st="167" end="23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82658">
                                            <p:txEl>
                                              <p:charRg st="167" end="2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5730" name="Text Box 2"/>
          <p:cNvSpPr txBox="1">
            <a:spLocks noChangeArrowheads="1"/>
          </p:cNvSpPr>
          <p:nvPr/>
        </p:nvSpPr>
        <p:spPr bwMode="auto">
          <a:xfrm>
            <a:off x="323850" y="1125538"/>
            <a:ext cx="8496300" cy="479266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对位信息</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】1986</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年，著名教育学者胡森的</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再论学习型社会</a:t>
            </a:r>
            <a:r>
              <a:rPr kumimoji="0" 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将</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终身学习</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看成是继续教育的一个主题</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以应对现代社会的急剧变化</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人口从农村到城市的大规模流动</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失业以及</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知识爆炸</a:t>
            </a:r>
            <a:r>
              <a:rPr kumimoji="0" lang="zh-CN" altLang="en-US" sz="2600" b="1" u="sng"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等带来的挑战</a:t>
            </a:r>
            <a:r>
              <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000" b="1" kern="1200" cap="none" spc="0" normalizeH="0" baseline="0" noProof="0">
              <a:solidFill>
                <a:srgbClr val="0066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试题</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49" charset="-122"/>
                <a:cs typeface="+mn-cs"/>
              </a:rPr>
              <a:t>下列对本文内容的理解分析正确的一项是</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altLang="zh-CN"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C.</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胡森面对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知识爆炸</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等对社会的挑战，</a:t>
            </a:r>
            <a:r>
              <a:rPr kumimoji="0" lang="zh-CN" altLang="en-US" sz="2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提出要以终身教育的理念来指导社会变革</a:t>
            </a:r>
            <a:r>
              <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解析</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原文说将</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终身学习</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看成是继续教育的一个主题，以应对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知识爆炸</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等带来的挑战，而选项说</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以终身教育的理念来指导社会变革</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把</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应对挑战</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的概念偷换成</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指导社会变革</a:t>
            </a:r>
            <a:r>
              <a:rPr kumimoji="0" lang="zh-CN" altLang="en-US" sz="26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p:txBody>
      </p:sp>
      <p:sp>
        <p:nvSpPr>
          <p:cNvPr id="585731" name="Text Box 3"/>
          <p:cNvSpPr txBox="1">
            <a:spLocks noChangeArrowheads="1"/>
          </p:cNvSpPr>
          <p:nvPr/>
        </p:nvSpPr>
        <p:spPr bwMode="auto">
          <a:xfrm>
            <a:off x="323850" y="404813"/>
            <a:ext cx="8496300"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三、不明事理，偷换概念。</a:t>
            </a:r>
            <a:endParaRPr kumimoji="0" lang="zh-CN" altLang="en-US" sz="36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endParaRPr>
          </a:p>
        </p:txBody>
      </p:sp>
      <p:sp>
        <p:nvSpPr>
          <p:cNvPr id="104452" name="椭圆 52227"/>
          <p:cNvSpPr/>
          <p:nvPr/>
        </p:nvSpPr>
        <p:spPr>
          <a:xfrm>
            <a:off x="323850" y="1844675"/>
            <a:ext cx="1439863" cy="646113"/>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2" name="椭圆 52227"/>
          <p:cNvSpPr/>
          <p:nvPr/>
        </p:nvSpPr>
        <p:spPr>
          <a:xfrm>
            <a:off x="4500563" y="2276475"/>
            <a:ext cx="2520950" cy="646113"/>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
        <p:nvSpPr>
          <p:cNvPr id="3" name="椭圆 52227"/>
          <p:cNvSpPr/>
          <p:nvPr/>
        </p:nvSpPr>
        <p:spPr>
          <a:xfrm>
            <a:off x="250825" y="3573463"/>
            <a:ext cx="5113338" cy="646112"/>
          </a:xfrm>
          <a:prstGeom prst="ellipse">
            <a:avLst/>
          </a:prstGeom>
          <a:noFill/>
          <a:ln w="38100" cap="flat" cmpd="sng">
            <a:solidFill>
              <a:srgbClr val="FF0000"/>
            </a:solidFill>
            <a:prstDash val="solid"/>
            <a:bevel/>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Arial" panose="020B0604020202020204" pitchFamily="34" charset="0"/>
              <a:buNone/>
            </a:pPr>
            <a:endParaRPr lang="zh-CN" altLang="zh-CN"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85731"/>
                                        </p:tgtEl>
                                        <p:attrNameLst>
                                          <p:attrName>style.visibility</p:attrName>
                                        </p:attrNameLst>
                                      </p:cBhvr>
                                      <p:to>
                                        <p:strVal val="visible"/>
                                      </p:to>
                                    </p:set>
                                    <p:anim by="(-#ppt_w*2)" calcmode="lin" valueType="num">
                                      <p:cBhvr rctx="PPT">
                                        <p:cTn id="18" dur="500" autoRev="1" fill="hold">
                                          <p:stCondLst>
                                            <p:cond delay="0"/>
                                          </p:stCondLst>
                                        </p:cTn>
                                        <p:tgtEl>
                                          <p:spTgt spid="585731"/>
                                        </p:tgtEl>
                                        <p:attrNameLst>
                                          <p:attrName>ppt_w</p:attrName>
                                        </p:attrNameLst>
                                      </p:cBhvr>
                                    </p:anim>
                                    <p:anim by="(#ppt_w*0.50)" calcmode="lin" valueType="num">
                                      <p:cBhvr>
                                        <p:cTn id="19" dur="500" decel="50000" autoRev="1" fill="hold">
                                          <p:stCondLst>
                                            <p:cond delay="0"/>
                                          </p:stCondLst>
                                        </p:cTn>
                                        <p:tgtEl>
                                          <p:spTgt spid="585731"/>
                                        </p:tgtEl>
                                        <p:attrNameLst>
                                          <p:attrName>ppt_x</p:attrName>
                                        </p:attrNameLst>
                                      </p:cBhvr>
                                    </p:anim>
                                    <p:anim from="(-#ppt_h/2)" to="(#ppt_y)" calcmode="lin" valueType="num">
                                      <p:cBhvr>
                                        <p:cTn id="20" dur="1000" fill="hold">
                                          <p:stCondLst>
                                            <p:cond delay="0"/>
                                          </p:stCondLst>
                                        </p:cTn>
                                        <p:tgtEl>
                                          <p:spTgt spid="585731"/>
                                        </p:tgtEl>
                                        <p:attrNameLst>
                                          <p:attrName>ppt_y</p:attrName>
                                        </p:attrNameLst>
                                      </p:cBhvr>
                                    </p:anim>
                                    <p:animRot by="21600000">
                                      <p:cBhvr>
                                        <p:cTn id="21" dur="1000" fill="hold">
                                          <p:stCondLst>
                                            <p:cond delay="0"/>
                                          </p:stCondLst>
                                        </p:cTn>
                                        <p:tgtEl>
                                          <p:spTgt spid="585731"/>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585730">
                                            <p:txEl>
                                              <p:charRg st="170" end="261"/>
                                            </p:txEl>
                                          </p:spTgt>
                                        </p:tgtEl>
                                        <p:attrNameLst>
                                          <p:attrName>style.visibility</p:attrName>
                                        </p:attrNameLst>
                                      </p:cBhvr>
                                      <p:to>
                                        <p:strVal val="visible"/>
                                      </p:to>
                                    </p:set>
                                    <p:anim calcmode="lin" valueType="num">
                                      <p:cBhvr>
                                        <p:cTn id="26" dur="500" fill="hold"/>
                                        <p:tgtEl>
                                          <p:spTgt spid="585730">
                                            <p:txEl>
                                              <p:charRg st="170" end="26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85730">
                                            <p:txEl>
                                              <p:charRg st="170" end="261"/>
                                            </p:txEl>
                                          </p:spTgt>
                                        </p:tgtEl>
                                        <p:attrNameLst>
                                          <p:attrName>ppt_y</p:attrName>
                                        </p:attrNameLst>
                                      </p:cBhvr>
                                      <p:tavLst>
                                        <p:tav tm="0">
                                          <p:val>
                                            <p:strVal val="#ppt_y"/>
                                          </p:val>
                                        </p:tav>
                                        <p:tav tm="100000">
                                          <p:val>
                                            <p:strVal val="#ppt_y"/>
                                          </p:val>
                                        </p:tav>
                                      </p:tavLst>
                                    </p:anim>
                                    <p:anim calcmode="lin" valueType="num">
                                      <p:cBhvr>
                                        <p:cTn id="28" dur="500" fill="hold"/>
                                        <p:tgtEl>
                                          <p:spTgt spid="585730">
                                            <p:txEl>
                                              <p:charRg st="170" end="26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85730">
                                            <p:txEl>
                                              <p:charRg st="170" end="26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85730">
                                            <p:txEl>
                                              <p:charRg st="170" end="2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17" descr="1368171430624"/>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88813" name="Text Box 13"/>
          <p:cNvSpPr txBox="1">
            <a:spLocks noChangeArrowheads="1"/>
          </p:cNvSpPr>
          <p:nvPr/>
        </p:nvSpPr>
        <p:spPr bwMode="auto">
          <a:xfrm>
            <a:off x="827088" y="1125538"/>
            <a:ext cx="7632700" cy="448310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4800" kern="1200" cap="none" spc="0" normalizeH="0" baseline="0" noProof="0">
                <a:solidFill>
                  <a:srgbClr val="FFFFFF"/>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4800" kern="1200" cap="none" spc="0" normalizeH="0" baseline="0" noProof="0">
                <a:solidFill>
                  <a:srgbClr val="FFFFFF"/>
                </a:solidFill>
                <a:effectLst>
                  <a:outerShdw blurRad="38100" dist="38100" dir="2700000" algn="tl">
                    <a:srgbClr val="C0C0C0"/>
                  </a:outerShdw>
                </a:effectLst>
                <a:latin typeface="华文琥珀" pitchFamily="2" charset="-122"/>
                <a:ea typeface="华文琥珀" pitchFamily="2" charset="-122"/>
                <a:cs typeface="+mn-cs"/>
              </a:rPr>
              <a:t>高考贵在</a:t>
            </a:r>
            <a:r>
              <a:rPr kumimoji="0" lang="zh-CN" altLang="en-US" sz="4800" kern="1200" cap="none" spc="0" normalizeH="0" baseline="0" noProof="0">
                <a:solidFill>
                  <a:srgbClr val="FF0000"/>
                </a:solidFill>
                <a:effectLst>
                  <a:outerShdw blurRad="38100" dist="38100" dir="2700000" algn="tl">
                    <a:srgbClr val="C0C0C0"/>
                  </a:outerShdw>
                </a:effectLst>
                <a:latin typeface="华文琥珀" pitchFamily="2" charset="-122"/>
                <a:ea typeface="华文琥珀" pitchFamily="2" charset="-122"/>
                <a:cs typeface="+mn-cs"/>
              </a:rPr>
              <a:t>知彼知己，百战不殆。</a:t>
            </a:r>
            <a:r>
              <a:rPr kumimoji="0" lang="zh-CN" altLang="en-US" sz="4800" kern="1200" cap="none" spc="0" normalizeH="0" baseline="0" noProof="0">
                <a:solidFill>
                  <a:srgbClr val="FFFFFF"/>
                </a:solidFill>
                <a:effectLst>
                  <a:outerShdw blurRad="38100" dist="38100" dir="2700000" algn="tl">
                    <a:srgbClr val="C0C0C0"/>
                  </a:outerShdw>
                </a:effectLst>
                <a:latin typeface="华文琥珀" pitchFamily="2" charset="-122"/>
                <a:ea typeface="华文琥珀" pitchFamily="2" charset="-122"/>
                <a:cs typeface="+mn-cs"/>
              </a:rPr>
              <a:t>深入探究高考命题者设置的上述雷区，对我们快捷地排除干扰、准确地筛选答案一定会起到极大的辅助作用。</a:t>
            </a:r>
            <a:r>
              <a:rPr kumimoji="0" lang="zh-CN" altLang="en-US" sz="4800" b="1" kern="1200" cap="none" spc="0" normalizeH="0" baseline="0" noProof="0">
                <a:solidFill>
                  <a:srgbClr val="FFFFFF"/>
                </a:solidFill>
                <a:effectLst>
                  <a:outerShdw blurRad="38100" dist="38100" dir="2700000" algn="tl">
                    <a:srgbClr val="C0C0C0"/>
                  </a:outerShdw>
                </a:effectLst>
                <a:latin typeface="华文琥珀" pitchFamily="2" charset="-122"/>
                <a:ea typeface="华文琥珀" pitchFamily="2" charset="-122"/>
                <a:cs typeface="+mn-cs"/>
              </a:rPr>
              <a:t> </a:t>
            </a:r>
            <a:endParaRPr kumimoji="0" lang="zh-CN" altLang="en-US" sz="4800" b="1" kern="1200" cap="none" spc="0" normalizeH="0" baseline="0" noProof="0">
              <a:solidFill>
                <a:srgbClr val="FFFFFF"/>
              </a:solidFill>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88813"/>
                                        </p:tgtEl>
                                        <p:attrNameLst>
                                          <p:attrName>style.visibility</p:attrName>
                                        </p:attrNameLst>
                                      </p:cBhvr>
                                      <p:to>
                                        <p:strVal val="visible"/>
                                      </p:to>
                                    </p:set>
                                    <p:set>
                                      <p:cBhvr>
                                        <p:cTn id="7" dur="228" fill="hold">
                                          <p:stCondLst>
                                            <p:cond delay="0"/>
                                          </p:stCondLst>
                                        </p:cTn>
                                        <p:tgtEl>
                                          <p:spTgt spid="588813"/>
                                        </p:tgtEl>
                                        <p:attrNameLst>
                                          <p:attrName>style.rotation</p:attrName>
                                        </p:attrNameLst>
                                      </p:cBhvr>
                                      <p:to>
                                        <p:strVal val="-45.0"/>
                                      </p:to>
                                    </p:set>
                                    <p:anim calcmode="lin" valueType="num">
                                      <p:cBhvr>
                                        <p:cTn id="8" dur="228" fill="hold">
                                          <p:stCondLst>
                                            <p:cond delay="228"/>
                                          </p:stCondLst>
                                        </p:cTn>
                                        <p:tgtEl>
                                          <p:spTgt spid="588813"/>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228" fill="hold">
                                          <p:stCondLst>
                                            <p:cond delay="0"/>
                                          </p:stCondLst>
                                        </p:cTn>
                                        <p:tgtEl>
                                          <p:spTgt spid="58881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8881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888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2901" name="Text Box 5"/>
          <p:cNvSpPr txBox="1">
            <a:spLocks noChangeArrowheads="1"/>
          </p:cNvSpPr>
          <p:nvPr/>
        </p:nvSpPr>
        <p:spPr bwMode="auto">
          <a:xfrm>
            <a:off x="3635375" y="1989138"/>
            <a:ext cx="3744913" cy="519113"/>
          </a:xfrm>
          <a:prstGeom prst="rect">
            <a:avLst/>
          </a:prstGeom>
          <a:noFill/>
          <a:ln w="9525">
            <a:noFill/>
            <a:miter lim="800000"/>
          </a:ln>
        </p:spPr>
        <p:txBody>
          <a:bodyPr lIns="90000" tIns="46800" rIns="90000" bIns="46800">
            <a:spAutoFit/>
          </a:bodyPr>
          <a:lstStyle/>
          <a:p>
            <a:pPr marR="0" defTabSz="914400" eaLnBrk="1" hangingPunct="1">
              <a:buClrTx/>
              <a:buSzTx/>
              <a:buFont typeface="Arial" panose="020B0604020202020204" pitchFamily="34" charset="0"/>
              <a:defRPr/>
            </a:pPr>
            <a:r>
              <a:rPr kumimoji="0" lang="zh-CN" altLang="en-US" sz="2800" b="1"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通读全文</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了解</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92904" name="Rectangle 8"/>
          <p:cNvSpPr>
            <a:spLocks noChangeArrowheads="1"/>
          </p:cNvSpPr>
          <p:nvPr/>
        </p:nvSpPr>
        <p:spPr bwMode="auto">
          <a:xfrm>
            <a:off x="468313" y="1052513"/>
            <a:ext cx="8207375" cy="9461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a:ln>
                  <a:noFill/>
                </a:ln>
                <a:solidFill>
                  <a:schemeClr val="tx2"/>
                </a:solidFill>
                <a:effectLst/>
                <a:uLnTx/>
                <a:uFillTx/>
                <a:latin typeface="仿宋" panose="02010609060101010101" pitchFamily="49" charset="-122"/>
                <a:ea typeface="仿宋" panose="02010609060101010101" pitchFamily="49" charset="-122"/>
                <a:cs typeface="+mn-cs"/>
              </a:rPr>
              <a:t>  </a:t>
            </a:r>
            <a:r>
              <a:rPr kumimoji="0" lang="en-US" altLang="zh-CN" sz="2800" b="1" i="0" u="none" strike="noStrike" kern="1200" cap="none" spc="0" normalizeH="0" baseline="0" noProof="0">
                <a:ln>
                  <a:noFill/>
                </a:ln>
                <a:solidFill>
                  <a:schemeClr val="tx2"/>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①</a:t>
            </a:r>
            <a:r>
              <a:rPr kumimoji="0" lang="zh-CN" altLang="en-US" sz="2800" b="1" i="0" u="none" strike="noStrike" kern="1200" cap="none" spc="0" normalizeH="0" baseline="0" noProof="0">
                <a:ln>
                  <a:noFill/>
                </a:ln>
                <a:solidFill>
                  <a:srgbClr val="00009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树立一种观念</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我们在做阅读的试题时</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坚信</a:t>
            </a: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答案就在原文中</a:t>
            </a:r>
            <a:r>
              <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a:t>
            </a:r>
            <a:endParaRPr kumimoji="0"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592910" name="Text Box 14"/>
          <p:cNvSpPr txBox="1">
            <a:spLocks noChangeArrowheads="1"/>
          </p:cNvSpPr>
          <p:nvPr/>
        </p:nvSpPr>
        <p:spPr bwMode="auto">
          <a:xfrm>
            <a:off x="900113" y="333375"/>
            <a:ext cx="2519363" cy="641350"/>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3600" kern="1200" cap="none" spc="0" normalizeH="0" baseline="0" noProof="0">
                <a:effectLst>
                  <a:outerShdw blurRad="38100" dist="38100" dir="2700000" algn="tl">
                    <a:srgbClr val="C0C0C0"/>
                  </a:outerShdw>
                </a:effectLst>
                <a:latin typeface="华文琥珀" pitchFamily="2" charset="-122"/>
                <a:ea typeface="华文琥珀" pitchFamily="2" charset="-122"/>
                <a:cs typeface="+mn-cs"/>
              </a:rPr>
              <a:t>归纳小结：</a:t>
            </a:r>
            <a:endParaRPr kumimoji="0" lang="zh-CN" altLang="en-US" sz="3600" kern="1200" cap="none" spc="0" normalizeH="0" baseline="0" noProof="0">
              <a:effectLst>
                <a:outerShdw blurRad="38100" dist="38100" dir="2700000" algn="tl">
                  <a:srgbClr val="C0C0C0"/>
                </a:outerShdw>
              </a:effectLst>
              <a:latin typeface="华文琥珀" pitchFamily="2" charset="-122"/>
              <a:ea typeface="华文琥珀" pitchFamily="2" charset="-122"/>
              <a:cs typeface="+mn-cs"/>
            </a:endParaRPr>
          </a:p>
        </p:txBody>
      </p:sp>
      <p:sp>
        <p:nvSpPr>
          <p:cNvPr id="592911" name="Text Box 15"/>
          <p:cNvSpPr txBox="1">
            <a:spLocks noChangeArrowheads="1"/>
          </p:cNvSpPr>
          <p:nvPr/>
        </p:nvSpPr>
        <p:spPr bwMode="auto">
          <a:xfrm>
            <a:off x="900113" y="2565400"/>
            <a:ext cx="2519363" cy="51911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②</a:t>
            </a:r>
            <a:r>
              <a:rPr kumimoji="0" lang="zh-CN" altLang="en-US" sz="28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牢记步骤</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92912" name="Text Box 5"/>
          <p:cNvSpPr txBox="1">
            <a:spLocks noChangeArrowheads="1"/>
          </p:cNvSpPr>
          <p:nvPr/>
        </p:nvSpPr>
        <p:spPr bwMode="auto">
          <a:xfrm>
            <a:off x="3635375" y="2565400"/>
            <a:ext cx="3744913" cy="519113"/>
          </a:xfrm>
          <a:prstGeom prst="rect">
            <a:avLst/>
          </a:prstGeom>
          <a:noFill/>
          <a:ln w="9525">
            <a:noFill/>
            <a:miter lim="800000"/>
          </a:ln>
        </p:spPr>
        <p:txBody>
          <a:bodyPr lIns="90000" tIns="46800" rIns="90000" bIns="46800">
            <a:spAutoFit/>
          </a:bodyPr>
          <a:lstStyle/>
          <a:p>
            <a:pPr marR="0" defTabSz="914400" eaLnBrk="1" hangingPunct="1">
              <a:buClrTx/>
              <a:buSzTx/>
              <a:buFont typeface="Arial" panose="020B0604020202020204" pitchFamily="34" charset="0"/>
              <a:defRPr/>
            </a:pPr>
            <a:r>
              <a:rPr kumimoji="0" lang="zh-CN" altLang="en-US" sz="2800" b="1"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找准相关句</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判断</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92913" name="Text Box 5"/>
          <p:cNvSpPr txBox="1">
            <a:spLocks noChangeArrowheads="1"/>
          </p:cNvSpPr>
          <p:nvPr/>
        </p:nvSpPr>
        <p:spPr bwMode="auto">
          <a:xfrm>
            <a:off x="3635375" y="3141663"/>
            <a:ext cx="3744913" cy="519113"/>
          </a:xfrm>
          <a:prstGeom prst="rect">
            <a:avLst/>
          </a:prstGeom>
          <a:noFill/>
          <a:ln w="9525">
            <a:noFill/>
            <a:miter lim="800000"/>
          </a:ln>
        </p:spPr>
        <p:txBody>
          <a:bodyPr lIns="90000" tIns="46800" rIns="90000" bIns="46800">
            <a:spAutoFit/>
          </a:bodyPr>
          <a:lstStyle/>
          <a:p>
            <a:pPr marR="0" defTabSz="914400" eaLnBrk="1" hangingPunct="1">
              <a:buClrTx/>
              <a:buSzTx/>
              <a:buFont typeface="Arial" panose="020B0604020202020204" pitchFamily="34" charset="0"/>
              <a:defRPr/>
            </a:pPr>
            <a:r>
              <a:rPr kumimoji="0" lang="zh-CN" altLang="en-US" sz="2800" b="1"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对照辨析</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确定</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92914" name="Text Box 18"/>
          <p:cNvSpPr txBox="1">
            <a:spLocks noChangeArrowheads="1"/>
          </p:cNvSpPr>
          <p:nvPr/>
        </p:nvSpPr>
        <p:spPr bwMode="auto">
          <a:xfrm>
            <a:off x="900113" y="3716338"/>
            <a:ext cx="4248150" cy="51911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③</a:t>
            </a:r>
            <a:r>
              <a:rPr kumimoji="0" lang="zh-CN" altLang="en-US" sz="28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明了排查的先后顺序</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592915" name="Text Box 5"/>
          <p:cNvSpPr txBox="1">
            <a:spLocks noChangeArrowheads="1"/>
          </p:cNvSpPr>
          <p:nvPr/>
        </p:nvSpPr>
        <p:spPr bwMode="auto">
          <a:xfrm>
            <a:off x="1979613" y="4292600"/>
            <a:ext cx="5688013" cy="519113"/>
          </a:xfrm>
          <a:prstGeom prst="rect">
            <a:avLst/>
          </a:prstGeom>
          <a:noFill/>
          <a:ln w="9525">
            <a:noFill/>
            <a:miter lim="800000"/>
          </a:ln>
        </p:spPr>
        <p:txBody>
          <a:bodyPr lIns="90000" tIns="46800" rIns="90000" bIns="46800">
            <a:spAutoFit/>
          </a:bodyPr>
          <a:lstStyle/>
          <a:p>
            <a:pPr marR="0" defTabSz="914400" eaLnBrk="1" hangingPunct="1">
              <a:buClrTx/>
              <a:buSzTx/>
              <a:buFont typeface="Arial" panose="020B0604020202020204" pitchFamily="34" charset="0"/>
              <a:defRPr/>
            </a:pP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排错</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与原文比较</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内容错误的</a:t>
            </a:r>
            <a:endPar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592916" name="Text Box 5"/>
          <p:cNvSpPr txBox="1">
            <a:spLocks noChangeArrowheads="1"/>
          </p:cNvSpPr>
          <p:nvPr/>
        </p:nvSpPr>
        <p:spPr bwMode="auto">
          <a:xfrm>
            <a:off x="1979613" y="4868863"/>
            <a:ext cx="5688013" cy="519113"/>
          </a:xfrm>
          <a:prstGeom prst="rect">
            <a:avLst/>
          </a:prstGeom>
          <a:noFill/>
          <a:ln w="9525">
            <a:noFill/>
            <a:miter lim="800000"/>
          </a:ln>
        </p:spPr>
        <p:txBody>
          <a:bodyPr lIns="90000" tIns="46800" rIns="90000" bIns="46800">
            <a:spAutoFit/>
          </a:bodyPr>
          <a:lstStyle/>
          <a:p>
            <a:pPr marR="0" defTabSz="914400" eaLnBrk="1" hangingPunct="1">
              <a:buClrTx/>
              <a:buSzTx/>
              <a:buFont typeface="Arial" panose="020B0604020202020204" pitchFamily="34" charset="0"/>
              <a:defRPr/>
            </a:pP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排异</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与题干不符合的</a:t>
            </a:r>
            <a:endPar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592917" name="Text Box 5"/>
          <p:cNvSpPr txBox="1">
            <a:spLocks noChangeArrowheads="1"/>
          </p:cNvSpPr>
          <p:nvPr/>
        </p:nvSpPr>
        <p:spPr bwMode="auto">
          <a:xfrm>
            <a:off x="1979613" y="5445125"/>
            <a:ext cx="5688013" cy="519113"/>
          </a:xfrm>
          <a:prstGeom prst="rect">
            <a:avLst/>
          </a:prstGeom>
          <a:noFill/>
          <a:ln w="9525">
            <a:noFill/>
            <a:miter lim="800000"/>
          </a:ln>
        </p:spPr>
        <p:txBody>
          <a:bodyPr lIns="90000" tIns="46800" rIns="90000" bIns="46800">
            <a:spAutoFit/>
          </a:bodyPr>
          <a:lstStyle/>
          <a:p>
            <a:pPr marR="0" defTabSz="914400" eaLnBrk="1" hangingPunct="1">
              <a:buClrTx/>
              <a:buSzTx/>
              <a:buFont typeface="Arial" panose="020B0604020202020204" pitchFamily="34" charset="0"/>
              <a:defRPr/>
            </a:pP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排无</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原文中找不到依据的</a:t>
            </a:r>
            <a:endPar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592918" name="AutoShape 3"/>
          <p:cNvSpPr/>
          <p:nvPr/>
        </p:nvSpPr>
        <p:spPr>
          <a:xfrm>
            <a:off x="3276600" y="1989138"/>
            <a:ext cx="287338" cy="1728787"/>
          </a:xfrm>
          <a:prstGeom prst="leftBrace">
            <a:avLst>
              <a:gd name="adj1" fmla="val 50138"/>
              <a:gd name="adj2" fmla="val 50000"/>
            </a:avLst>
          </a:prstGeom>
          <a:noFill/>
          <a:ln w="22225"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zh-CN"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92904">
                                            <p:txEl>
                                              <p:charRg st="0" end="32"/>
                                            </p:txEl>
                                          </p:spTgt>
                                        </p:tgtEl>
                                        <p:attrNameLst>
                                          <p:attrName>style.visibility</p:attrName>
                                        </p:attrNameLst>
                                      </p:cBhvr>
                                      <p:to>
                                        <p:strVal val="visible"/>
                                      </p:to>
                                    </p:set>
                                    <p:anim by="(-#ppt_w*2)" calcmode="lin" valueType="num">
                                      <p:cBhvr rctx="PPT">
                                        <p:cTn id="7" dur="500" autoRev="1" fill="hold">
                                          <p:stCondLst>
                                            <p:cond delay="0"/>
                                          </p:stCondLst>
                                        </p:cTn>
                                        <p:tgtEl>
                                          <p:spTgt spid="592904">
                                            <p:txEl>
                                              <p:charRg st="0" end="32"/>
                                            </p:txEl>
                                          </p:spTgt>
                                        </p:tgtEl>
                                        <p:attrNameLst>
                                          <p:attrName>ppt_w</p:attrName>
                                        </p:attrNameLst>
                                      </p:cBhvr>
                                    </p:anim>
                                    <p:anim by="(#ppt_w*0.50)" calcmode="lin" valueType="num">
                                      <p:cBhvr>
                                        <p:cTn id="8" dur="500" decel="50000" autoRev="1" fill="hold">
                                          <p:stCondLst>
                                            <p:cond delay="0"/>
                                          </p:stCondLst>
                                        </p:cTn>
                                        <p:tgtEl>
                                          <p:spTgt spid="592904">
                                            <p:txEl>
                                              <p:charRg st="0" end="32"/>
                                            </p:txEl>
                                          </p:spTgt>
                                        </p:tgtEl>
                                        <p:attrNameLst>
                                          <p:attrName>ppt_x</p:attrName>
                                        </p:attrNameLst>
                                      </p:cBhvr>
                                    </p:anim>
                                    <p:anim from="(-#ppt_h/2)" to="(#ppt_y)" calcmode="lin" valueType="num">
                                      <p:cBhvr>
                                        <p:cTn id="9" dur="1000" fill="hold">
                                          <p:stCondLst>
                                            <p:cond delay="0"/>
                                          </p:stCondLst>
                                        </p:cTn>
                                        <p:tgtEl>
                                          <p:spTgt spid="592904">
                                            <p:txEl>
                                              <p:charRg st="0" end="32"/>
                                            </p:txEl>
                                          </p:spTgt>
                                        </p:tgtEl>
                                        <p:attrNameLst>
                                          <p:attrName>ppt_y</p:attrName>
                                        </p:attrNameLst>
                                      </p:cBhvr>
                                    </p:anim>
                                    <p:animRot by="21600000">
                                      <p:cBhvr>
                                        <p:cTn id="10" dur="1000" fill="hold">
                                          <p:stCondLst>
                                            <p:cond delay="0"/>
                                          </p:stCondLst>
                                        </p:cTn>
                                        <p:tgtEl>
                                          <p:spTgt spid="592904">
                                            <p:txEl>
                                              <p:charRg st="0" end="3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92911"/>
                                        </p:tgtEl>
                                        <p:attrNameLst>
                                          <p:attrName>style.visibility</p:attrName>
                                        </p:attrNameLst>
                                      </p:cBhvr>
                                      <p:to>
                                        <p:strVal val="visible"/>
                                      </p:to>
                                    </p:set>
                                    <p:anim by="(-#ppt_w*2)" calcmode="lin" valueType="num">
                                      <p:cBhvr rctx="PPT">
                                        <p:cTn id="15" dur="500" autoRev="1" fill="hold">
                                          <p:stCondLst>
                                            <p:cond delay="0"/>
                                          </p:stCondLst>
                                        </p:cTn>
                                        <p:tgtEl>
                                          <p:spTgt spid="592911"/>
                                        </p:tgtEl>
                                        <p:attrNameLst>
                                          <p:attrName>ppt_w</p:attrName>
                                        </p:attrNameLst>
                                      </p:cBhvr>
                                    </p:anim>
                                    <p:anim by="(#ppt_w*0.50)" calcmode="lin" valueType="num">
                                      <p:cBhvr>
                                        <p:cTn id="16" dur="500" decel="50000" autoRev="1" fill="hold">
                                          <p:stCondLst>
                                            <p:cond delay="0"/>
                                          </p:stCondLst>
                                        </p:cTn>
                                        <p:tgtEl>
                                          <p:spTgt spid="592911"/>
                                        </p:tgtEl>
                                        <p:attrNameLst>
                                          <p:attrName>ppt_x</p:attrName>
                                        </p:attrNameLst>
                                      </p:cBhvr>
                                    </p:anim>
                                    <p:anim from="(-#ppt_h/2)" to="(#ppt_y)" calcmode="lin" valueType="num">
                                      <p:cBhvr>
                                        <p:cTn id="17" dur="1000" fill="hold">
                                          <p:stCondLst>
                                            <p:cond delay="0"/>
                                          </p:stCondLst>
                                        </p:cTn>
                                        <p:tgtEl>
                                          <p:spTgt spid="592911"/>
                                        </p:tgtEl>
                                        <p:attrNameLst>
                                          <p:attrName>ppt_y</p:attrName>
                                        </p:attrNameLst>
                                      </p:cBhvr>
                                    </p:anim>
                                    <p:animRot by="21600000">
                                      <p:cBhvr>
                                        <p:cTn id="18" dur="1000" fill="hold">
                                          <p:stCondLst>
                                            <p:cond delay="0"/>
                                          </p:stCondLst>
                                        </p:cTn>
                                        <p:tgtEl>
                                          <p:spTgt spid="59291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2918"/>
                                        </p:tgtEl>
                                        <p:attrNameLst>
                                          <p:attrName>style.visibility</p:attrName>
                                        </p:attrNameLst>
                                      </p:cBhvr>
                                      <p:to>
                                        <p:strVal val="visible"/>
                                      </p:to>
                                    </p:set>
                                    <p:animEffect transition="in" filter="fade">
                                      <p:cBhvr>
                                        <p:cTn id="23" dur="500"/>
                                        <p:tgtEl>
                                          <p:spTgt spid="59291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592901">
                                            <p:txEl>
                                              <p:charRg st="0" end="9"/>
                                            </p:txEl>
                                          </p:spTgt>
                                        </p:tgtEl>
                                        <p:attrNameLst>
                                          <p:attrName>style.visibility</p:attrName>
                                        </p:attrNameLst>
                                      </p:cBhvr>
                                      <p:to>
                                        <p:strVal val="visible"/>
                                      </p:to>
                                    </p:set>
                                    <p:animEffect transition="in" filter="fade">
                                      <p:cBhvr>
                                        <p:cTn id="28" dur="2000"/>
                                        <p:tgtEl>
                                          <p:spTgt spid="592901">
                                            <p:txEl>
                                              <p:charRg st="0" end="9"/>
                                            </p:txEl>
                                          </p:spTgt>
                                        </p:tgtEl>
                                      </p:cBhvr>
                                    </p:animEffect>
                                    <p:anim calcmode="lin" valueType="num">
                                      <p:cBhvr>
                                        <p:cTn id="29" dur="2000" fill="hold"/>
                                        <p:tgtEl>
                                          <p:spTgt spid="592901">
                                            <p:txEl>
                                              <p:charRg st="0" end="9"/>
                                            </p:txEl>
                                          </p:spTgt>
                                        </p:tgtEl>
                                        <p:attrNameLst>
                                          <p:attrName>ppt_w</p:attrName>
                                        </p:attrNameLst>
                                      </p:cBhvr>
                                      <p:tavLst>
                                        <p:tav tm="0" fmla="#ppt_w*sin(2.5*pi*$)">
                                          <p:val>
                                            <p:fltVal val="0.000000"/>
                                          </p:val>
                                        </p:tav>
                                        <p:tav tm="100000">
                                          <p:val>
                                            <p:fltVal val="1.000000"/>
                                          </p:val>
                                        </p:tav>
                                      </p:tavLst>
                                    </p:anim>
                                    <p:anim calcmode="lin" valueType="num">
                                      <p:cBhvr>
                                        <p:cTn id="30" dur="2000" fill="hold"/>
                                        <p:tgtEl>
                                          <p:spTgt spid="592901">
                                            <p:txEl>
                                              <p:charRg st="0" end="9"/>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592912">
                                            <p:txEl>
                                              <p:charRg st="0" end="10"/>
                                            </p:txEl>
                                          </p:spTgt>
                                        </p:tgtEl>
                                        <p:attrNameLst>
                                          <p:attrName>style.visibility</p:attrName>
                                        </p:attrNameLst>
                                      </p:cBhvr>
                                      <p:to>
                                        <p:strVal val="visible"/>
                                      </p:to>
                                    </p:set>
                                    <p:animEffect transition="in" filter="fade">
                                      <p:cBhvr>
                                        <p:cTn id="35" dur="2000"/>
                                        <p:tgtEl>
                                          <p:spTgt spid="592912">
                                            <p:txEl>
                                              <p:charRg st="0" end="10"/>
                                            </p:txEl>
                                          </p:spTgt>
                                        </p:tgtEl>
                                      </p:cBhvr>
                                    </p:animEffect>
                                    <p:anim calcmode="lin" valueType="num">
                                      <p:cBhvr>
                                        <p:cTn id="36" dur="2000" fill="hold"/>
                                        <p:tgtEl>
                                          <p:spTgt spid="592912">
                                            <p:txEl>
                                              <p:charRg st="0" end="10"/>
                                            </p:txEl>
                                          </p:spTgt>
                                        </p:tgtEl>
                                        <p:attrNameLst>
                                          <p:attrName>ppt_w</p:attrName>
                                        </p:attrNameLst>
                                      </p:cBhvr>
                                      <p:tavLst>
                                        <p:tav tm="0" fmla="#ppt_w*sin(2.5*pi*$)">
                                          <p:val>
                                            <p:fltVal val="0.000000"/>
                                          </p:val>
                                        </p:tav>
                                        <p:tav tm="100000">
                                          <p:val>
                                            <p:fltVal val="1.000000"/>
                                          </p:val>
                                        </p:tav>
                                      </p:tavLst>
                                    </p:anim>
                                    <p:anim calcmode="lin" valueType="num">
                                      <p:cBhvr>
                                        <p:cTn id="37" dur="2000" fill="hold"/>
                                        <p:tgtEl>
                                          <p:spTgt spid="592912">
                                            <p:txEl>
                                              <p:charRg st="0" end="1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592913">
                                            <p:txEl>
                                              <p:charRg st="0" end="9"/>
                                            </p:txEl>
                                          </p:spTgt>
                                        </p:tgtEl>
                                        <p:attrNameLst>
                                          <p:attrName>style.visibility</p:attrName>
                                        </p:attrNameLst>
                                      </p:cBhvr>
                                      <p:to>
                                        <p:strVal val="visible"/>
                                      </p:to>
                                    </p:set>
                                    <p:animEffect transition="in" filter="fade">
                                      <p:cBhvr>
                                        <p:cTn id="42" dur="2000"/>
                                        <p:tgtEl>
                                          <p:spTgt spid="592913">
                                            <p:txEl>
                                              <p:charRg st="0" end="9"/>
                                            </p:txEl>
                                          </p:spTgt>
                                        </p:tgtEl>
                                      </p:cBhvr>
                                    </p:animEffect>
                                    <p:anim calcmode="lin" valueType="num">
                                      <p:cBhvr>
                                        <p:cTn id="43" dur="2000" fill="hold"/>
                                        <p:tgtEl>
                                          <p:spTgt spid="592913">
                                            <p:txEl>
                                              <p:charRg st="0" end="9"/>
                                            </p:txEl>
                                          </p:spTgt>
                                        </p:tgtEl>
                                        <p:attrNameLst>
                                          <p:attrName>ppt_w</p:attrName>
                                        </p:attrNameLst>
                                      </p:cBhvr>
                                      <p:tavLst>
                                        <p:tav tm="0" fmla="#ppt_w*sin(2.5*pi*$)">
                                          <p:val>
                                            <p:fltVal val="0.000000"/>
                                          </p:val>
                                        </p:tav>
                                        <p:tav tm="100000">
                                          <p:val>
                                            <p:fltVal val="1.000000"/>
                                          </p:val>
                                        </p:tav>
                                      </p:tavLst>
                                    </p:anim>
                                    <p:anim calcmode="lin" valueType="num">
                                      <p:cBhvr>
                                        <p:cTn id="44" dur="2000" fill="hold"/>
                                        <p:tgtEl>
                                          <p:spTgt spid="592913">
                                            <p:txEl>
                                              <p:charRg st="0" end="9"/>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592914"/>
                                        </p:tgtEl>
                                        <p:attrNameLst>
                                          <p:attrName>style.visibility</p:attrName>
                                        </p:attrNameLst>
                                      </p:cBhvr>
                                      <p:to>
                                        <p:strVal val="visible"/>
                                      </p:to>
                                    </p:set>
                                    <p:anim by="(-#ppt_w*2)" calcmode="lin" valueType="num">
                                      <p:cBhvr rctx="PPT">
                                        <p:cTn id="49" dur="500" autoRev="1" fill="hold">
                                          <p:stCondLst>
                                            <p:cond delay="0"/>
                                          </p:stCondLst>
                                        </p:cTn>
                                        <p:tgtEl>
                                          <p:spTgt spid="592914"/>
                                        </p:tgtEl>
                                        <p:attrNameLst>
                                          <p:attrName>ppt_w</p:attrName>
                                        </p:attrNameLst>
                                      </p:cBhvr>
                                    </p:anim>
                                    <p:anim by="(#ppt_w*0.50)" calcmode="lin" valueType="num">
                                      <p:cBhvr>
                                        <p:cTn id="50" dur="500" decel="50000" autoRev="1" fill="hold">
                                          <p:stCondLst>
                                            <p:cond delay="0"/>
                                          </p:stCondLst>
                                        </p:cTn>
                                        <p:tgtEl>
                                          <p:spTgt spid="592914"/>
                                        </p:tgtEl>
                                        <p:attrNameLst>
                                          <p:attrName>ppt_x</p:attrName>
                                        </p:attrNameLst>
                                      </p:cBhvr>
                                    </p:anim>
                                    <p:anim from="(-#ppt_h/2)" to="(#ppt_y)" calcmode="lin" valueType="num">
                                      <p:cBhvr>
                                        <p:cTn id="51" dur="1000" fill="hold">
                                          <p:stCondLst>
                                            <p:cond delay="0"/>
                                          </p:stCondLst>
                                        </p:cTn>
                                        <p:tgtEl>
                                          <p:spTgt spid="592914"/>
                                        </p:tgtEl>
                                        <p:attrNameLst>
                                          <p:attrName>ppt_y</p:attrName>
                                        </p:attrNameLst>
                                      </p:cBhvr>
                                    </p:anim>
                                    <p:animRot by="21600000">
                                      <p:cBhvr>
                                        <p:cTn id="52" dur="1000" fill="hold">
                                          <p:stCondLst>
                                            <p:cond delay="0"/>
                                          </p:stCondLst>
                                        </p:cTn>
                                        <p:tgtEl>
                                          <p:spTgt spid="59291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iterate type="lt">
                                    <p:tmPct val="10000"/>
                                  </p:iterate>
                                  <p:childTnLst>
                                    <p:set>
                                      <p:cBhvr>
                                        <p:cTn id="56" dur="1" fill="hold">
                                          <p:stCondLst>
                                            <p:cond delay="0"/>
                                          </p:stCondLst>
                                        </p:cTn>
                                        <p:tgtEl>
                                          <p:spTgt spid="592915">
                                            <p:txEl>
                                              <p:charRg st="0" end="15"/>
                                            </p:txEl>
                                          </p:spTgt>
                                        </p:tgtEl>
                                        <p:attrNameLst>
                                          <p:attrName>style.visibility</p:attrName>
                                        </p:attrNameLst>
                                      </p:cBhvr>
                                      <p:to>
                                        <p:strVal val="visible"/>
                                      </p:to>
                                    </p:set>
                                    <p:animEffect transition="in" filter="fade">
                                      <p:cBhvr>
                                        <p:cTn id="57" dur="2000"/>
                                        <p:tgtEl>
                                          <p:spTgt spid="592915">
                                            <p:txEl>
                                              <p:charRg st="0" end="15"/>
                                            </p:txEl>
                                          </p:spTgt>
                                        </p:tgtEl>
                                      </p:cBhvr>
                                    </p:animEffect>
                                    <p:anim calcmode="lin" valueType="num">
                                      <p:cBhvr>
                                        <p:cTn id="58" dur="2000" fill="hold"/>
                                        <p:tgtEl>
                                          <p:spTgt spid="592915">
                                            <p:txEl>
                                              <p:charRg st="0" end="15"/>
                                            </p:txEl>
                                          </p:spTgt>
                                        </p:tgtEl>
                                        <p:attrNameLst>
                                          <p:attrName>ppt_w</p:attrName>
                                        </p:attrNameLst>
                                      </p:cBhvr>
                                      <p:tavLst>
                                        <p:tav tm="0" fmla="#ppt_w*sin(2.5*pi*$)">
                                          <p:val>
                                            <p:fltVal val="0.000000"/>
                                          </p:val>
                                        </p:tav>
                                        <p:tav tm="100000">
                                          <p:val>
                                            <p:fltVal val="1.000000"/>
                                          </p:val>
                                        </p:tav>
                                      </p:tavLst>
                                    </p:anim>
                                    <p:anim calcmode="lin" valueType="num">
                                      <p:cBhvr>
                                        <p:cTn id="59" dur="2000" fill="hold"/>
                                        <p:tgtEl>
                                          <p:spTgt spid="592915">
                                            <p:txEl>
                                              <p:charRg st="0" end="15"/>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iterate type="lt">
                                    <p:tmPct val="10000"/>
                                  </p:iterate>
                                  <p:childTnLst>
                                    <p:set>
                                      <p:cBhvr>
                                        <p:cTn id="63" dur="1" fill="hold">
                                          <p:stCondLst>
                                            <p:cond delay="0"/>
                                          </p:stCondLst>
                                        </p:cTn>
                                        <p:tgtEl>
                                          <p:spTgt spid="592916">
                                            <p:txEl>
                                              <p:charRg st="0" end="11"/>
                                            </p:txEl>
                                          </p:spTgt>
                                        </p:tgtEl>
                                        <p:attrNameLst>
                                          <p:attrName>style.visibility</p:attrName>
                                        </p:attrNameLst>
                                      </p:cBhvr>
                                      <p:to>
                                        <p:strVal val="visible"/>
                                      </p:to>
                                    </p:set>
                                    <p:animEffect transition="in" filter="fade">
                                      <p:cBhvr>
                                        <p:cTn id="64" dur="2000"/>
                                        <p:tgtEl>
                                          <p:spTgt spid="592916">
                                            <p:txEl>
                                              <p:charRg st="0" end="11"/>
                                            </p:txEl>
                                          </p:spTgt>
                                        </p:tgtEl>
                                      </p:cBhvr>
                                    </p:animEffect>
                                    <p:anim calcmode="lin" valueType="num">
                                      <p:cBhvr>
                                        <p:cTn id="65" dur="2000" fill="hold"/>
                                        <p:tgtEl>
                                          <p:spTgt spid="592916">
                                            <p:txEl>
                                              <p:charRg st="0" end="11"/>
                                            </p:txEl>
                                          </p:spTgt>
                                        </p:tgtEl>
                                        <p:attrNameLst>
                                          <p:attrName>ppt_w</p:attrName>
                                        </p:attrNameLst>
                                      </p:cBhvr>
                                      <p:tavLst>
                                        <p:tav tm="0" fmla="#ppt_w*sin(2.5*pi*$)">
                                          <p:val>
                                            <p:fltVal val="0.000000"/>
                                          </p:val>
                                        </p:tav>
                                        <p:tav tm="100000">
                                          <p:val>
                                            <p:fltVal val="1.000000"/>
                                          </p:val>
                                        </p:tav>
                                      </p:tavLst>
                                    </p:anim>
                                    <p:anim calcmode="lin" valueType="num">
                                      <p:cBhvr>
                                        <p:cTn id="66" dur="2000" fill="hold"/>
                                        <p:tgtEl>
                                          <p:spTgt spid="592916">
                                            <p:txEl>
                                              <p:charRg st="0" end="11"/>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iterate type="lt">
                                    <p:tmPct val="10000"/>
                                  </p:iterate>
                                  <p:childTnLst>
                                    <p:set>
                                      <p:cBhvr>
                                        <p:cTn id="70" dur="1" fill="hold">
                                          <p:stCondLst>
                                            <p:cond delay="0"/>
                                          </p:stCondLst>
                                        </p:cTn>
                                        <p:tgtEl>
                                          <p:spTgt spid="592917">
                                            <p:txEl>
                                              <p:charRg st="0" end="13"/>
                                            </p:txEl>
                                          </p:spTgt>
                                        </p:tgtEl>
                                        <p:attrNameLst>
                                          <p:attrName>style.visibility</p:attrName>
                                        </p:attrNameLst>
                                      </p:cBhvr>
                                      <p:to>
                                        <p:strVal val="visible"/>
                                      </p:to>
                                    </p:set>
                                    <p:animEffect transition="in" filter="fade">
                                      <p:cBhvr>
                                        <p:cTn id="71" dur="2000"/>
                                        <p:tgtEl>
                                          <p:spTgt spid="592917">
                                            <p:txEl>
                                              <p:charRg st="0" end="13"/>
                                            </p:txEl>
                                          </p:spTgt>
                                        </p:tgtEl>
                                      </p:cBhvr>
                                    </p:animEffect>
                                    <p:anim calcmode="lin" valueType="num">
                                      <p:cBhvr>
                                        <p:cTn id="72" dur="2000" fill="hold"/>
                                        <p:tgtEl>
                                          <p:spTgt spid="592917">
                                            <p:txEl>
                                              <p:charRg st="0" end="13"/>
                                            </p:txEl>
                                          </p:spTgt>
                                        </p:tgtEl>
                                        <p:attrNameLst>
                                          <p:attrName>ppt_w</p:attrName>
                                        </p:attrNameLst>
                                      </p:cBhvr>
                                      <p:tavLst>
                                        <p:tav tm="0" fmla="#ppt_w*sin(2.5*pi*$)">
                                          <p:val>
                                            <p:fltVal val="0.000000"/>
                                          </p:val>
                                        </p:tav>
                                        <p:tav tm="100000">
                                          <p:val>
                                            <p:fltVal val="1.000000"/>
                                          </p:val>
                                        </p:tav>
                                      </p:tavLst>
                                    </p:anim>
                                    <p:anim calcmode="lin" valueType="num">
                                      <p:cBhvr>
                                        <p:cTn id="73" dur="2000" fill="hold"/>
                                        <p:tgtEl>
                                          <p:spTgt spid="592917">
                                            <p:txEl>
                                              <p:charRg st="0"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11" grpId="0"/>
      <p:bldP spid="592914" grpId="0"/>
      <p:bldP spid="5929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4" descr="7248790_7248790_1302247321468"/>
          <p:cNvPicPr>
            <a:picLocks noChangeAspect="1"/>
          </p:cNvPicPr>
          <p:nvPr/>
        </p:nvPicPr>
        <p:blipFill>
          <a:blip r:embed="rId1"/>
          <a:stretch>
            <a:fillRect/>
          </a:stretch>
        </p:blipFill>
        <p:spPr>
          <a:xfrm>
            <a:off x="0" y="3119438"/>
            <a:ext cx="9144000" cy="3738562"/>
          </a:xfrm>
          <a:prstGeom prst="rect">
            <a:avLst/>
          </a:prstGeom>
          <a:noFill/>
          <a:ln w="9525">
            <a:noFill/>
          </a:ln>
        </p:spPr>
      </p:pic>
      <p:sp>
        <p:nvSpPr>
          <p:cNvPr id="591875" name="Rectangle 3"/>
          <p:cNvSpPr>
            <a:spLocks noGrp="1" noChangeArrowheads="1"/>
          </p:cNvSpPr>
          <p:nvPr>
            <p:ph type="body" idx="1"/>
          </p:nvPr>
        </p:nvSpPr>
        <p:spPr>
          <a:xfrm>
            <a:off x="971550" y="1268413"/>
            <a:ext cx="7488238" cy="2736850"/>
          </a:xfrm>
          <a:solidFill>
            <a:schemeClr val="bg1"/>
          </a:solidFill>
          <a:ln w="0" cmpd="dbl">
            <a:solidFill>
              <a:schemeClr val="bg1"/>
            </a:solidFill>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咬住原文不放松</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华文中宋" pitchFamily="2" charset="-122"/>
                <a:cs typeface="+mn-cs"/>
              </a:rPr>
              <a:t>，</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答案就在文章中。</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先读全文做标记</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华文中宋" pitchFamily="2" charset="-122"/>
                <a:cs typeface="+mn-cs"/>
              </a:rPr>
              <a:t>，</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依据特点通大意。</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再读题干明方向</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华文中宋" pitchFamily="2" charset="-122"/>
                <a:cs typeface="+mn-cs"/>
              </a:rPr>
              <a:t>，</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落实原文对应句。</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最后巧比看差异</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华文中宋" pitchFamily="2" charset="-122"/>
                <a:cs typeface="+mn-cs"/>
              </a:rPr>
              <a:t>，</a:t>
            </a:r>
            <a:r>
              <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rPr>
              <a:t>得出答案较容易。</a:t>
            </a:r>
            <a:endParaRPr kumimoji="0" lang="zh-CN" altLang="en-US" sz="36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华文中宋" pitchFamily="2" charset="-122"/>
              <a:cs typeface="+mn-cs"/>
            </a:endParaRPr>
          </a:p>
        </p:txBody>
      </p:sp>
      <p:sp>
        <p:nvSpPr>
          <p:cNvPr id="591877" name="Text Box 5"/>
          <p:cNvSpPr txBox="1">
            <a:spLocks noChangeArrowheads="1"/>
          </p:cNvSpPr>
          <p:nvPr/>
        </p:nvSpPr>
        <p:spPr bwMode="auto">
          <a:xfrm>
            <a:off x="900113" y="404813"/>
            <a:ext cx="2951163" cy="701675"/>
          </a:xfrm>
          <a:prstGeom prst="rect">
            <a:avLst/>
          </a:prstGeom>
          <a:noFill/>
          <a:ln w="9525">
            <a:noFill/>
            <a:miter lim="800000"/>
          </a:ln>
          <a:effectLst/>
        </p:spPr>
        <p:txBody>
          <a:bodyPr>
            <a:spAutoFit/>
          </a:bodyPr>
          <a:lstStyle/>
          <a:p>
            <a:pPr marR="0" defTabSz="914400" eaLnBrk="1" hangingPunct="1">
              <a:buClrTx/>
              <a:buSzTx/>
              <a:buFontTx/>
              <a:defRPr/>
            </a:pPr>
            <a:r>
              <a:rPr kumimoji="0" lang="zh-CN" altLang="en-US" sz="4000" kern="1200" cap="none" spc="0" normalizeH="0" baseline="0" noProof="0">
                <a:effectLst>
                  <a:outerShdw blurRad="38100" dist="38100" dir="2700000" algn="tl">
                    <a:srgbClr val="C0C0C0"/>
                  </a:outerShdw>
                </a:effectLst>
                <a:latin typeface="华文琥珀" pitchFamily="2" charset="-122"/>
                <a:ea typeface="华文琥珀" pitchFamily="2" charset="-122"/>
                <a:cs typeface="+mn-cs"/>
              </a:rPr>
              <a:t>解题口诀：</a:t>
            </a:r>
            <a:endParaRPr kumimoji="0" lang="zh-CN" altLang="en-US" sz="4000" kern="1200" cap="none" spc="0" normalizeH="0" baseline="0" noProof="0">
              <a:effectLst>
                <a:outerShdw blurRad="38100" dist="38100" dir="2700000" algn="tl">
                  <a:srgbClr val="C0C0C0"/>
                </a:outerShdw>
              </a:effectLst>
              <a:latin typeface="华文琥珀" pitchFamily="2" charset="-122"/>
              <a:ea typeface="华文琥珀"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91877"/>
                                        </p:tgtEl>
                                        <p:attrNameLst>
                                          <p:attrName>style.visibility</p:attrName>
                                        </p:attrNameLst>
                                      </p:cBhvr>
                                      <p:to>
                                        <p:strVal val="visible"/>
                                      </p:to>
                                    </p:set>
                                    <p:anim calcmode="lin" valueType="num">
                                      <p:cBhvr>
                                        <p:cTn id="7" dur="1000" fill="hold"/>
                                        <p:tgtEl>
                                          <p:spTgt spid="591877"/>
                                        </p:tgtEl>
                                        <p:attrNameLst>
                                          <p:attrName>ppt_x</p:attrName>
                                        </p:attrNameLst>
                                      </p:cBhvr>
                                      <p:tavLst>
                                        <p:tav tm="0">
                                          <p:val>
                                            <p:strVal val="#ppt_x-.2"/>
                                          </p:val>
                                        </p:tav>
                                        <p:tav tm="100000">
                                          <p:val>
                                            <p:strVal val="#ppt_x"/>
                                          </p:val>
                                        </p:tav>
                                      </p:tavLst>
                                    </p:anim>
                                    <p:anim calcmode="lin" valueType="num">
                                      <p:cBhvr>
                                        <p:cTn id="8" dur="1000" fill="hold"/>
                                        <p:tgtEl>
                                          <p:spTgt spid="5918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187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91875">
                                            <p:txEl>
                                              <p:charRg st="0" end="17"/>
                                            </p:txEl>
                                          </p:spTgt>
                                        </p:tgtEl>
                                        <p:attrNameLst>
                                          <p:attrName>style.visibility</p:attrName>
                                        </p:attrNameLst>
                                      </p:cBhvr>
                                      <p:to>
                                        <p:strVal val="visible"/>
                                      </p:to>
                                    </p:set>
                                    <p:animEffect transition="in" filter="dissolve">
                                      <p:cBhvr>
                                        <p:cTn id="14" dur="500"/>
                                        <p:tgtEl>
                                          <p:spTgt spid="591875">
                                            <p:txEl>
                                              <p:charRg st="0" end="17"/>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591875">
                                            <p:txEl>
                                              <p:charRg st="17" end="34"/>
                                            </p:txEl>
                                          </p:spTgt>
                                        </p:tgtEl>
                                        <p:attrNameLst>
                                          <p:attrName>style.visibility</p:attrName>
                                        </p:attrNameLst>
                                      </p:cBhvr>
                                      <p:to>
                                        <p:strVal val="visible"/>
                                      </p:to>
                                    </p:set>
                                    <p:animEffect transition="in" filter="dissolve">
                                      <p:cBhvr>
                                        <p:cTn id="17" dur="500"/>
                                        <p:tgtEl>
                                          <p:spTgt spid="591875">
                                            <p:txEl>
                                              <p:charRg st="17" end="3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91875">
                                            <p:txEl>
                                              <p:charRg st="34" end="51"/>
                                            </p:txEl>
                                          </p:spTgt>
                                        </p:tgtEl>
                                        <p:attrNameLst>
                                          <p:attrName>style.visibility</p:attrName>
                                        </p:attrNameLst>
                                      </p:cBhvr>
                                      <p:to>
                                        <p:strVal val="visible"/>
                                      </p:to>
                                    </p:set>
                                    <p:animEffect transition="in" filter="dissolve">
                                      <p:cBhvr>
                                        <p:cTn id="20" dur="500"/>
                                        <p:tgtEl>
                                          <p:spTgt spid="591875">
                                            <p:txEl>
                                              <p:charRg st="34" end="5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91875">
                                            <p:txEl>
                                              <p:charRg st="51" end="68"/>
                                            </p:txEl>
                                          </p:spTgt>
                                        </p:tgtEl>
                                        <p:attrNameLst>
                                          <p:attrName>style.visibility</p:attrName>
                                        </p:attrNameLst>
                                      </p:cBhvr>
                                      <p:to>
                                        <p:strVal val="visible"/>
                                      </p:to>
                                    </p:set>
                                    <p:animEffect transition="in" filter="dissolve">
                                      <p:cBhvr>
                                        <p:cTn id="23" dur="500"/>
                                        <p:tgtEl>
                                          <p:spTgt spid="591875">
                                            <p:txEl>
                                              <p:charRg st="51" end="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5" descr="20162181556596664248"/>
          <p:cNvPicPr>
            <a:picLocks noChangeAspect="1"/>
          </p:cNvPicPr>
          <p:nvPr/>
        </p:nvPicPr>
        <p:blipFill>
          <a:blip r:embed="rId1"/>
          <a:stretch>
            <a:fillRect/>
          </a:stretch>
        </p:blipFill>
        <p:spPr>
          <a:xfrm>
            <a:off x="0" y="1035050"/>
            <a:ext cx="9144000" cy="5822950"/>
          </a:xfrm>
          <a:prstGeom prst="rect">
            <a:avLst/>
          </a:prstGeom>
          <a:noFill/>
          <a:ln w="9525">
            <a:noFill/>
          </a:ln>
        </p:spPr>
      </p:pic>
      <p:sp>
        <p:nvSpPr>
          <p:cNvPr id="49155" name="WordArt 19"/>
          <p:cNvSpPr>
            <a:spLocks noTextEdit="1"/>
          </p:cNvSpPr>
          <p:nvPr/>
        </p:nvSpPr>
        <p:spPr>
          <a:xfrm>
            <a:off x="1692275" y="549275"/>
            <a:ext cx="5829300" cy="1409700"/>
          </a:xfrm>
          <a:prstGeom prst="rect">
            <a:avLst/>
          </a:prstGeom>
        </p:spPr>
        <p:txBody>
          <a:bodyPr wrap="none" fromWordArt="1">
            <a:prstTxWarp prst="textPlain">
              <a:avLst>
                <a:gd name="adj" fmla="val 50000"/>
              </a:avLst>
            </a:prstTxWarp>
            <a:normAutofit/>
          </a:bodyPr>
          <a:p>
            <a:pPr algn="ctr"/>
            <a:r>
              <a:rPr lang="zh-CN" altLang="en-US" sz="5400">
                <a:ln w="9525" cap="flat" cmpd="sng">
                  <a:solidFill>
                    <a:schemeClr val="tx1"/>
                  </a:solidFill>
                  <a:prstDash val="solid"/>
                  <a:headEnd type="none" w="med" len="med"/>
                  <a:tailEnd type="none" w="med" len="med"/>
                </a:ln>
                <a:solidFill>
                  <a:srgbClr val="FF0066"/>
                </a:solidFill>
                <a:latin typeface="黑体" panose="02010609060101010101" pitchFamily="49" charset="-122"/>
                <a:ea typeface="黑体" panose="02010609060101010101" pitchFamily="49" charset="-122"/>
              </a:rPr>
              <a:t>不忘初心  行稳致远</a:t>
            </a:r>
            <a:endParaRPr lang="zh-CN" altLang="en-US" sz="5400">
              <a:ln w="9525" cap="flat" cmpd="sng">
                <a:solidFill>
                  <a:schemeClr val="tx1"/>
                </a:solidFill>
                <a:prstDash val="solid"/>
                <a:headEnd type="none" w="med" len="med"/>
                <a:tailEnd type="none" w="med" len="med"/>
              </a:ln>
              <a:solidFill>
                <a:srgbClr val="FF0066"/>
              </a:solidFill>
              <a:latin typeface="黑体" panose="02010609060101010101" pitchFamily="49" charset="-122"/>
              <a:ea typeface="黑体" panose="02010609060101010101" pitchFamily="49" charset="-122"/>
            </a:endParaRPr>
          </a:p>
          <a:p>
            <a:pPr algn="ctr"/>
            <a:r>
              <a:rPr lang="zh-CN" altLang="en-US" sz="5400">
                <a:ln w="9525" cap="flat" cmpd="sng">
                  <a:solidFill>
                    <a:schemeClr val="tx1"/>
                  </a:solidFill>
                  <a:prstDash val="solid"/>
                  <a:headEnd type="none" w="med" len="med"/>
                  <a:tailEnd type="none" w="med" len="med"/>
                </a:ln>
                <a:solidFill>
                  <a:srgbClr val="FF0066"/>
                </a:solidFill>
                <a:latin typeface="黑体" panose="02010609060101010101" pitchFamily="49" charset="-122"/>
                <a:ea typeface="黑体" panose="02010609060101010101" pitchFamily="49" charset="-122"/>
              </a:rPr>
              <a:t>以梦为马  不负韶华</a:t>
            </a:r>
            <a:endParaRPr lang="zh-CN" altLang="en-US" sz="5400">
              <a:ln w="9525" cap="flat" cmpd="sng">
                <a:solidFill>
                  <a:schemeClr val="tx1"/>
                </a:solidFill>
                <a:prstDash val="solid"/>
                <a:headEnd type="none" w="med" len="med"/>
                <a:tailEnd type="none" w="med" len="med"/>
              </a:ln>
              <a:solidFill>
                <a:srgbClr val="FF0066"/>
              </a:solidFill>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0767" name="文本框 19458"/>
          <p:cNvSpPr txBox="1">
            <a:spLocks noChangeArrowheads="1"/>
          </p:cNvSpPr>
          <p:nvPr/>
        </p:nvSpPr>
        <p:spPr bwMode="auto">
          <a:xfrm>
            <a:off x="395288" y="404813"/>
            <a:ext cx="8459788" cy="579438"/>
          </a:xfrm>
          <a:prstGeom prst="rect">
            <a:avLst/>
          </a:prstGeom>
          <a:noFill/>
          <a:ln w="9525">
            <a:noFill/>
            <a:miter lim="800000"/>
          </a:ln>
        </p:spPr>
        <p:txBody>
          <a:bodyPr>
            <a:spAutoFit/>
          </a:bodyPr>
          <a:lstStyle/>
          <a:p>
            <a:pPr marR="0" algn="ctr" defTabSz="914400" eaLnBrk="1" hangingPunct="1">
              <a:buClrTx/>
              <a:buSzTx/>
              <a:buFont typeface="Arial" panose="020B0604020202020204" pitchFamily="34" charset="0"/>
              <a:defRPr/>
            </a:pPr>
            <a:r>
              <a:rPr kumimoji="0" lang="zh-CN" altLang="en-US" sz="3200" b="1" kern="1200" cap="none" spc="0" normalizeH="0" baseline="0" noProof="0">
                <a:effectLst>
                  <a:outerShdw blurRad="38100" dist="38100" dir="2700000" algn="tl">
                    <a:srgbClr val="C0C0C0"/>
                  </a:outerShdw>
                </a:effectLst>
                <a:latin typeface="微软雅黑" panose="020B0503020204020204" pitchFamily="34" charset="-122"/>
                <a:ea typeface="微软雅黑" panose="020B0503020204020204" pitchFamily="34" charset="-122"/>
                <a:cs typeface="+mn-cs"/>
              </a:rPr>
              <a:t>考考你的眼力找出下列两幅图中不同的五处</a:t>
            </a:r>
            <a:endParaRPr kumimoji="0" lang="zh-CN" altLang="en-US" sz="3200" b="1" kern="1200" cap="none" spc="0" normalizeH="0" baseline="0" noProof="0">
              <a:effectLst>
                <a:outerShdw blurRad="38100" dist="38100" dir="2700000" algn="tl">
                  <a:srgbClr val="C0C0C0"/>
                </a:outerShdw>
              </a:effectLst>
              <a:latin typeface="微软雅黑" panose="020B0503020204020204" pitchFamily="34" charset="-122"/>
              <a:ea typeface="微软雅黑" panose="020B0503020204020204" pitchFamily="34" charset="-122"/>
              <a:cs typeface="+mn-cs"/>
            </a:endParaRPr>
          </a:p>
        </p:txBody>
      </p:sp>
      <p:pic>
        <p:nvPicPr>
          <p:cNvPr id="7171" name="Picture 34" descr="图片1"/>
          <p:cNvPicPr>
            <a:picLocks noChangeAspect="1"/>
          </p:cNvPicPr>
          <p:nvPr/>
        </p:nvPicPr>
        <p:blipFill>
          <a:blip r:embed="rId1"/>
          <a:stretch>
            <a:fillRect/>
          </a:stretch>
        </p:blipFill>
        <p:spPr>
          <a:xfrm>
            <a:off x="611188" y="1268413"/>
            <a:ext cx="3678237" cy="5111750"/>
          </a:xfrm>
          <a:prstGeom prst="rect">
            <a:avLst/>
          </a:prstGeom>
          <a:noFill/>
          <a:ln w="9525" cap="flat" cmpd="sng">
            <a:solidFill>
              <a:srgbClr val="FF0000"/>
            </a:solidFill>
            <a:prstDash val="solid"/>
            <a:miter/>
            <a:headEnd type="none" w="med" len="med"/>
            <a:tailEnd type="none" w="med" len="med"/>
          </a:ln>
        </p:spPr>
      </p:pic>
      <p:pic>
        <p:nvPicPr>
          <p:cNvPr id="7172" name="Picture 35" descr="图片2"/>
          <p:cNvPicPr>
            <a:picLocks noChangeAspect="1"/>
          </p:cNvPicPr>
          <p:nvPr/>
        </p:nvPicPr>
        <p:blipFill>
          <a:blip r:embed="rId2"/>
          <a:stretch>
            <a:fillRect/>
          </a:stretch>
        </p:blipFill>
        <p:spPr>
          <a:xfrm>
            <a:off x="4859338" y="1268413"/>
            <a:ext cx="3681412" cy="5111750"/>
          </a:xfrm>
          <a:prstGeom prst="rect">
            <a:avLst/>
          </a:prstGeom>
          <a:noFill/>
          <a:ln w="9525" cap="flat" cmpd="sng">
            <a:solidFill>
              <a:srgbClr val="FF0000"/>
            </a:solidFill>
            <a:prstDash val="solid"/>
            <a:miter/>
            <a:headEnd type="none" w="med" len="med"/>
            <a:tailEnd type="none" w="med" len="med"/>
          </a:ln>
        </p:spPr>
      </p:pic>
      <p:sp>
        <p:nvSpPr>
          <p:cNvPr id="56326" name="矩形 19461"/>
          <p:cNvSpPr>
            <a:spLocks noRot="1" noChangeArrowheads="1"/>
          </p:cNvSpPr>
          <p:nvPr/>
        </p:nvSpPr>
        <p:spPr bwMode="auto">
          <a:xfrm>
            <a:off x="684213" y="5589588"/>
            <a:ext cx="7777163" cy="863600"/>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rPr>
              <a:t>高考论述类文本阅读解题思路</a:t>
            </a:r>
            <a:endParaRPr kumimoji="0" lang="zh-CN" altLang="en-US" sz="40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ppt_x</p:attrName>
                                        </p:attrNameLst>
                                      </p:cBhvr>
                                      <p:tavLst>
                                        <p:tav tm="0">
                                          <p:val>
                                            <p:strVal val="#ppt_x"/>
                                          </p:val>
                                        </p:tav>
                                        <p:tav tm="100000">
                                          <p:val>
                                            <p:strVal val="#ppt_x"/>
                                          </p:val>
                                        </p:tav>
                                      </p:tavLst>
                                    </p:anim>
                                    <p:anim calcmode="lin" valueType="num">
                                      <p:cBhvr>
                                        <p:cTn id="8" dur="500" fill="hold"/>
                                        <p:tgtEl>
                                          <p:spTgt spid="56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5916" name="Text Box 60"/>
          <p:cNvSpPr txBox="1">
            <a:spLocks noChangeArrowheads="1"/>
          </p:cNvSpPr>
          <p:nvPr/>
        </p:nvSpPr>
        <p:spPr bwMode="auto">
          <a:xfrm>
            <a:off x="323850" y="404813"/>
            <a:ext cx="8496300" cy="762000"/>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44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华文琥珀" pitchFamily="2" charset="-122"/>
                <a:cs typeface="+mn-cs"/>
              </a:rPr>
              <a:t>“</a:t>
            </a:r>
            <a:r>
              <a:rPr kumimoji="0" lang="zh-CN" altLang="en-US" sz="4400" kern="1200" cap="none" spc="0" normalizeH="0" baseline="0" noProof="0">
                <a:solidFill>
                  <a:schemeClr val="tx2"/>
                </a:solidFill>
                <a:effectLst>
                  <a:outerShdw blurRad="38100" dist="38100" dir="2700000" algn="tl">
                    <a:srgbClr val="C0C0C0"/>
                  </a:outerShdw>
                </a:effectLst>
                <a:latin typeface="Arial" panose="020B0604020202020204" pitchFamily="34" charset="0"/>
                <a:ea typeface="华文琥珀" pitchFamily="2" charset="-122"/>
                <a:cs typeface="+mn-cs"/>
              </a:rPr>
              <a:t>论述类文本</a:t>
            </a:r>
            <a:r>
              <a:rPr kumimoji="0" lang="en-US" sz="44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华文琥珀" pitchFamily="2" charset="-122"/>
                <a:cs typeface="+mn-cs"/>
              </a:rPr>
              <a:t>”</a:t>
            </a:r>
            <a:r>
              <a:rPr kumimoji="0" lang="en-US" sz="4400" kern="1200" cap="none" spc="0" normalizeH="0" baseline="0" noProof="0">
                <a:solidFill>
                  <a:schemeClr val="tx2"/>
                </a:solidFill>
                <a:effectLst>
                  <a:outerShdw blurRad="38100" dist="38100" dir="2700000" algn="tl">
                    <a:srgbClr val="C0C0C0"/>
                  </a:outerShdw>
                </a:effectLst>
                <a:latin typeface="Arial" panose="020B0604020202020204" pitchFamily="34" charset="0"/>
                <a:ea typeface="华文琥珀" pitchFamily="2" charset="-122"/>
                <a:cs typeface="+mn-cs"/>
              </a:rPr>
              <a:t>的</a:t>
            </a:r>
            <a:r>
              <a:rPr kumimoji="0" lang="zh-CN" altLang="en-US" sz="4400"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四步解题法</a:t>
            </a:r>
            <a:r>
              <a:rPr kumimoji="0" lang="zh-CN" altLang="en-US" sz="4400" kern="1200" cap="none" spc="0" normalizeH="0" baseline="0" noProof="0">
                <a:solidFill>
                  <a:schemeClr val="tx2"/>
                </a:solidFill>
                <a:effectLst>
                  <a:outerShdw blurRad="38100" dist="38100" dir="2700000" algn="tl">
                    <a:srgbClr val="C0C0C0"/>
                  </a:outerShdw>
                </a:effectLst>
                <a:latin typeface="Arial" panose="020B0604020202020204" pitchFamily="34" charset="0"/>
                <a:ea typeface="华文琥珀" pitchFamily="2" charset="-122"/>
                <a:cs typeface="+mn-cs"/>
              </a:rPr>
              <a:t>：</a:t>
            </a:r>
            <a:endParaRPr kumimoji="0" lang="zh-CN" altLang="en-US" sz="4400" kern="1200" cap="none" spc="0" normalizeH="0" baseline="0" noProof="0">
              <a:solidFill>
                <a:schemeClr val="tx2"/>
              </a:solidFill>
              <a:effectLst>
                <a:outerShdw blurRad="38100" dist="38100" dir="2700000" algn="tl">
                  <a:srgbClr val="C0C0C0"/>
                </a:outerShdw>
              </a:effectLst>
              <a:latin typeface="Arial" panose="020B0604020202020204" pitchFamily="34" charset="0"/>
              <a:ea typeface="华文琥珀" pitchFamily="2" charset="-122"/>
              <a:cs typeface="+mn-cs"/>
            </a:endParaRPr>
          </a:p>
        </p:txBody>
      </p:sp>
      <p:sp>
        <p:nvSpPr>
          <p:cNvPr id="505917" name="Text Box 61"/>
          <p:cNvSpPr txBox="1">
            <a:spLocks noChangeArrowheads="1"/>
          </p:cNvSpPr>
          <p:nvPr/>
        </p:nvSpPr>
        <p:spPr bwMode="auto">
          <a:xfrm>
            <a:off x="323850" y="1341438"/>
            <a:ext cx="8496300" cy="4422775"/>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4000"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4000"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琥珀" pitchFamily="2" charset="-122"/>
                <a:cs typeface="+mn-cs"/>
              </a:rPr>
              <a:t>速读全文</a:t>
            </a:r>
            <a:r>
              <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琥珀" pitchFamily="2" charset="-122"/>
                <a:cs typeface="+mn-cs"/>
              </a:rPr>
              <a:t>审读题干</a:t>
            </a:r>
            <a:r>
              <a:rPr kumimoji="0" 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琥珀" pitchFamily="2" charset="-122"/>
                <a:cs typeface="+mn-cs"/>
              </a:rPr>
              <a:t>找信息区间</a:t>
            </a:r>
            <a:r>
              <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琥珀" pitchFamily="2" charset="-122"/>
                <a:cs typeface="+mn-cs"/>
              </a:rPr>
              <a:t>文题比对</a:t>
            </a:r>
            <a:r>
              <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a:p>
            <a:pPr marR="0" defTabSz="914400" eaLnBrk="1" hangingPunct="1">
              <a:buClrTx/>
              <a:buSzTx/>
              <a:buFontTx/>
              <a:defRPr/>
            </a:pPr>
            <a:endParaRPr kumimoji="0" lang="zh-CN" altLang="en-US" sz="8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a:p>
            <a:pPr marR="0" defTabSz="914400" eaLnBrk="1" hangingPunct="1">
              <a:buClrTx/>
              <a:buSzTx/>
              <a:buFontTx/>
              <a:defRPr/>
            </a:pPr>
            <a:r>
              <a:rPr kumimoji="0" lang="zh-CN" altLang="en-US" sz="4000" b="1" kern="1200" cap="none" spc="0" normalizeH="0" baseline="0" noProof="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4000" kern="1200" cap="none" spc="0" normalizeH="0" baseline="0" noProof="0">
                <a:effectLst>
                  <a:outerShdw blurRad="38100" dist="38100" dir="2700000" algn="tl">
                    <a:srgbClr val="C0C0C0"/>
                  </a:outerShdw>
                </a:effectLst>
                <a:latin typeface="Arial" panose="020B0604020202020204" pitchFamily="34" charset="0"/>
                <a:ea typeface="华文琥珀" pitchFamily="2" charset="-122"/>
                <a:cs typeface="+mn-cs"/>
              </a:rPr>
              <a:t>简称</a:t>
            </a:r>
            <a:r>
              <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读</a:t>
            </a:r>
            <a:r>
              <a:rPr kumimoji="0" 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审</a:t>
            </a:r>
            <a:r>
              <a:rPr kumimoji="0" 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找</a:t>
            </a:r>
            <a:r>
              <a:rPr kumimoji="0" 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r>
              <a:rPr kumimoji="0" lang="zh-CN" altLang="en-US" sz="40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琥珀" pitchFamily="2" charset="-122"/>
                <a:cs typeface="+mn-cs"/>
              </a:rPr>
              <a:t>比</a:t>
            </a:r>
            <a:r>
              <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rPr>
              <a:t>。</a:t>
            </a:r>
            <a:endParaRPr kumimoji="0" lang="zh-CN" altLang="en-US" sz="40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a:p>
            <a:pPr marR="0" defTabSz="914400" eaLnBrk="1" hangingPunct="1">
              <a:buClrTx/>
              <a:buSzTx/>
              <a:buFontTx/>
              <a:defRPr/>
            </a:pPr>
            <a:endParaRPr kumimoji="0" lang="zh-CN" altLang="en-US" sz="1200" b="1" kern="1200" cap="none" spc="0" normalizeH="0" baseline="0" noProof="0">
              <a:effectLst>
                <a:outerShdw blurRad="38100" dist="38100" dir="2700000" algn="tl">
                  <a:srgbClr val="C0C0C0"/>
                </a:outerShdw>
              </a:effectLst>
              <a:latin typeface="Arial" panose="020B0604020202020204" pitchFamily="34" charset="0"/>
              <a:ea typeface="仿宋" panose="02010609060101010101" pitchFamily="49" charset="-122"/>
              <a:cs typeface="+mn-cs"/>
            </a:endParaRPr>
          </a:p>
          <a:p>
            <a:pPr marR="0" defTabSz="914400" eaLnBrk="1" hangingPunct="1">
              <a:buClrTx/>
              <a:buSzTx/>
              <a:buFontTx/>
              <a:defRPr/>
            </a:pPr>
            <a:r>
              <a:rPr kumimoji="0" lang="zh-CN" altLang="en-US" sz="3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3600" b="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现代文阅读的选择题，在</a:t>
            </a:r>
            <a:r>
              <a:rPr kumimoji="0" lang="zh-CN" altLang="en-US" sz="3600" b="1" u="sng"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中宋" pitchFamily="2" charset="-122"/>
                <a:cs typeface="+mn-cs"/>
              </a:rPr>
              <a:t>设置错误选项</a:t>
            </a:r>
            <a:r>
              <a:rPr kumimoji="0" lang="zh-CN" altLang="en-US" sz="3600" b="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时，往往运用</a:t>
            </a:r>
            <a:r>
              <a:rPr kumimoji="0" lang="zh-CN" altLang="en-US" sz="3600" b="1" i="1" u="sng" kern="1200" cap="none" spc="0" normalizeH="0" baseline="0" noProof="0">
                <a:solidFill>
                  <a:schemeClr val="tx2"/>
                </a:solidFill>
                <a:effectLst>
                  <a:outerShdw blurRad="38100" dist="38100" dir="2700000" algn="tl">
                    <a:srgbClr val="C0C0C0"/>
                  </a:outerShdw>
                </a:effectLst>
                <a:latin typeface="华文中宋"/>
                <a:ea typeface="华文中宋" pitchFamily="2" charset="-122"/>
                <a:cs typeface="+mn-cs"/>
              </a:rPr>
              <a:t>“</a:t>
            </a:r>
            <a:r>
              <a:rPr kumimoji="0" lang="zh-CN" altLang="en-US" sz="3600" b="1" u="sng"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华文中宋" pitchFamily="2" charset="-122"/>
                <a:cs typeface="+mn-cs"/>
              </a:rPr>
              <a:t>似是而非</a:t>
            </a:r>
            <a:r>
              <a:rPr kumimoji="0" lang="zh-CN" altLang="en-US" sz="3600" b="1" i="1" u="sng" kern="1200" cap="none" spc="0" normalizeH="0" baseline="0" noProof="0">
                <a:solidFill>
                  <a:schemeClr val="tx2"/>
                </a:solidFill>
                <a:effectLst>
                  <a:outerShdw blurRad="38100" dist="38100" dir="2700000" algn="tl">
                    <a:srgbClr val="C0C0C0"/>
                  </a:outerShdw>
                </a:effectLst>
                <a:latin typeface="华文中宋"/>
                <a:ea typeface="华文中宋" pitchFamily="2" charset="-122"/>
                <a:cs typeface="+mn-cs"/>
              </a:rPr>
              <a:t>”</a:t>
            </a:r>
            <a:r>
              <a:rPr kumimoji="0" lang="zh-CN" altLang="en-US" sz="3600" b="1"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的手法，即在语言</a:t>
            </a:r>
            <a:r>
              <a:rPr kumimoji="0" lang="zh-CN" altLang="en-US" sz="3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华文中宋" pitchFamily="2" charset="-122"/>
                <a:cs typeface="+mn-cs"/>
              </a:rPr>
              <a:t>形式上靠近文本原句</a:t>
            </a:r>
            <a:r>
              <a:rPr kumimoji="0" lang="zh-CN" altLang="en-US" sz="3600" b="1" u="sng"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a:t>
            </a:r>
            <a:r>
              <a:rPr kumimoji="0" lang="zh-CN" altLang="en-US" sz="3600" b="1" u="sng" kern="1200" cap="none" spc="0" normalizeH="0" baseline="0" noProof="0">
                <a:solidFill>
                  <a:srgbClr val="006600"/>
                </a:solidFill>
                <a:effectLst>
                  <a:outerShdw blurRad="38100" dist="38100" dir="2700000" algn="tl">
                    <a:srgbClr val="C0C0C0"/>
                  </a:outerShdw>
                </a:effectLst>
                <a:latin typeface="Arial" panose="020B0604020202020204" pitchFamily="34" charset="0"/>
                <a:ea typeface="华文中宋" pitchFamily="2" charset="-122"/>
                <a:cs typeface="+mn-cs"/>
              </a:rPr>
              <a:t>而在表达意义上与原句悖离</a:t>
            </a:r>
            <a:r>
              <a:rPr kumimoji="0" lang="zh-CN" altLang="en-US" sz="3600" b="1" u="sng"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rPr>
              <a:t>。</a:t>
            </a:r>
            <a:endParaRPr kumimoji="0" lang="zh-CN" altLang="en-US" sz="3600" b="1" u="sng" kern="1200" cap="none" spc="0" normalizeH="0" baseline="0" noProof="0">
              <a:effectLst>
                <a:outerShdw blurRad="38100" dist="38100" dir="2700000" algn="tl">
                  <a:srgbClr val="C0C0C0"/>
                </a:outerShdw>
              </a:effectLst>
              <a:latin typeface="Arial" panose="020B0604020202020204" pitchFamily="34" charset="0"/>
              <a:ea typeface="华文中宋"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05916">
                                            <p:txEl>
                                              <p:charRg st="0" end="15"/>
                                            </p:txEl>
                                          </p:spTgt>
                                        </p:tgtEl>
                                        <p:attrNameLst>
                                          <p:attrName>style.visibility</p:attrName>
                                        </p:attrNameLst>
                                      </p:cBhvr>
                                      <p:to>
                                        <p:strVal val="visible"/>
                                      </p:to>
                                    </p:set>
                                    <p:anim calcmode="lin" valueType="num">
                                      <p:cBhvr>
                                        <p:cTn id="7" dur="1000" fill="hold"/>
                                        <p:tgtEl>
                                          <p:spTgt spid="505916">
                                            <p:txEl>
                                              <p:charRg st="0" end="15"/>
                                            </p:txEl>
                                          </p:spTgt>
                                        </p:tgtEl>
                                        <p:attrNameLst>
                                          <p:attrName>ppt_x</p:attrName>
                                        </p:attrNameLst>
                                      </p:cBhvr>
                                      <p:tavLst>
                                        <p:tav tm="0">
                                          <p:val>
                                            <p:strVal val="#ppt_x-.2"/>
                                          </p:val>
                                        </p:tav>
                                        <p:tav tm="100000">
                                          <p:val>
                                            <p:strVal val="#ppt_x"/>
                                          </p:val>
                                        </p:tav>
                                      </p:tavLst>
                                    </p:anim>
                                    <p:anim calcmode="lin" valueType="num">
                                      <p:cBhvr>
                                        <p:cTn id="8" dur="1000" fill="hold"/>
                                        <p:tgtEl>
                                          <p:spTgt spid="505916">
                                            <p:txEl>
                                              <p:charRg st="0" end="1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5916">
                                            <p:txEl>
                                              <p:charRg st="0" end="1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05917">
                                            <p:txEl>
                                              <p:charRg st="0" end="24"/>
                                            </p:txEl>
                                          </p:spTgt>
                                        </p:tgtEl>
                                        <p:attrNameLst>
                                          <p:attrName>style.visibility</p:attrName>
                                        </p:attrNameLst>
                                      </p:cBhvr>
                                      <p:to>
                                        <p:strVal val="visible"/>
                                      </p:to>
                                    </p:set>
                                    <p:anim calcmode="discrete" valueType="clr">
                                      <p:cBhvr override="childStyle">
                                        <p:cTn id="14" dur="80"/>
                                        <p:tgtEl>
                                          <p:spTgt spid="505917">
                                            <p:txEl>
                                              <p:charRg st="0" end="2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5917">
                                            <p:txEl>
                                              <p:charRg st="0" end="24"/>
                                            </p:txEl>
                                          </p:spTgt>
                                        </p:tgtEl>
                                        <p:attrNameLst>
                                          <p:attrName>fillcolor</p:attrName>
                                        </p:attrNameLst>
                                      </p:cBhvr>
                                      <p:tavLst>
                                        <p:tav tm="0">
                                          <p:val>
                                            <p:clrVal>
                                              <a:schemeClr val="accent2"/>
                                            </p:clrVal>
                                          </p:val>
                                        </p:tav>
                                        <p:tav tm="50000">
                                          <p:val>
                                            <p:clrVal>
                                              <a:schemeClr val="hlink"/>
                                            </p:clrVal>
                                          </p:val>
                                        </p:tav>
                                      </p:tavLst>
                                    </p:anim>
                                    <p:set>
                                      <p:cBhvr>
                                        <p:cTn id="16" dur="80"/>
                                        <p:tgtEl>
                                          <p:spTgt spid="505917">
                                            <p:txEl>
                                              <p:charRg st="0" end="2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05917">
                                            <p:txEl>
                                              <p:charRg st="25" end="39"/>
                                            </p:txEl>
                                          </p:spTgt>
                                        </p:tgtEl>
                                        <p:attrNameLst>
                                          <p:attrName>style.visibility</p:attrName>
                                        </p:attrNameLst>
                                      </p:cBhvr>
                                      <p:to>
                                        <p:strVal val="visible"/>
                                      </p:to>
                                    </p:set>
                                    <p:animEffect transition="in" filter="dissolve">
                                      <p:cBhvr>
                                        <p:cTn id="21" dur="500"/>
                                        <p:tgtEl>
                                          <p:spTgt spid="505917">
                                            <p:txEl>
                                              <p:charRg st="25" end="3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505917">
                                            <p:txEl>
                                              <p:charRg st="40" end="103"/>
                                            </p:txEl>
                                          </p:spTgt>
                                        </p:tgtEl>
                                        <p:attrNameLst>
                                          <p:attrName>style.visibility</p:attrName>
                                        </p:attrNameLst>
                                      </p:cBhvr>
                                      <p:to>
                                        <p:strVal val="visible"/>
                                      </p:to>
                                    </p:set>
                                    <p:animEffect transition="in" filter="fade">
                                      <p:cBhvr>
                                        <p:cTn id="26" dur="2000"/>
                                        <p:tgtEl>
                                          <p:spTgt spid="505917">
                                            <p:txEl>
                                              <p:charRg st="40" end="103"/>
                                            </p:txEl>
                                          </p:spTgt>
                                        </p:tgtEl>
                                      </p:cBhvr>
                                    </p:animEffect>
                                    <p:anim calcmode="lin" valueType="num">
                                      <p:cBhvr>
                                        <p:cTn id="27" dur="2000" fill="hold"/>
                                        <p:tgtEl>
                                          <p:spTgt spid="505917">
                                            <p:txEl>
                                              <p:charRg st="40" end="103"/>
                                            </p:txEl>
                                          </p:spTgt>
                                        </p:tgtEl>
                                        <p:attrNameLst>
                                          <p:attrName>ppt_x</p:attrName>
                                        </p:attrNameLst>
                                      </p:cBhvr>
                                      <p:tavLst>
                                        <p:tav tm="0">
                                          <p:val>
                                            <p:strVal val="#ppt_x"/>
                                          </p:val>
                                        </p:tav>
                                        <p:tav tm="100000">
                                          <p:val>
                                            <p:strVal val="#ppt_x"/>
                                          </p:val>
                                        </p:tav>
                                      </p:tavLst>
                                    </p:anim>
                                    <p:anim calcmode="lin" valueType="num">
                                      <p:cBhvr>
                                        <p:cTn id="28" dur="1800" decel="100000" fill="hold"/>
                                        <p:tgtEl>
                                          <p:spTgt spid="505917">
                                            <p:txEl>
                                              <p:charRg st="40" end="103"/>
                                            </p:txEl>
                                          </p:spTgt>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505917">
                                            <p:txEl>
                                              <p:charRg st="40" end="10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5645" name="Text Box 29"/>
          <p:cNvSpPr txBox="1">
            <a:spLocks noChangeArrowheads="1"/>
          </p:cNvSpPr>
          <p:nvPr/>
        </p:nvSpPr>
        <p:spPr bwMode="auto">
          <a:xfrm>
            <a:off x="323850" y="404813"/>
            <a:ext cx="8496300" cy="5949950"/>
          </a:xfrm>
          <a:prstGeom prst="rect">
            <a:avLst/>
          </a:prstGeom>
          <a:noFill/>
          <a:ln w="9525">
            <a:noFill/>
            <a:miter lim="800000"/>
          </a:ln>
          <a:effectLst/>
        </p:spPr>
        <p:txBody>
          <a:bodyPr>
            <a:spAutoFit/>
          </a:bodyPr>
          <a:lstStyle/>
          <a:p>
            <a:pPr marR="0" defTabSz="914400" eaLnBrk="1" hangingPunct="1">
              <a:lnSpc>
                <a:spcPct val="80000"/>
              </a:lnSpc>
              <a:spcBef>
                <a:spcPct val="20000"/>
              </a:spcBef>
              <a:buClrTx/>
              <a:buSzTx/>
              <a:buFontTx/>
              <a:defRPr/>
            </a:pP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读</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读原文</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吃透阅读材料</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把握全文观点</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80000"/>
              </a:lnSpc>
              <a:spcBef>
                <a:spcPct val="20000"/>
              </a:spcBef>
              <a:buClrTx/>
              <a:buSzTx/>
              <a:buFontTx/>
              <a:defRPr/>
            </a:pPr>
            <a:br>
              <a:rPr kumimoji="0" lang="zh-CN" altLang="en-US" sz="800" b="1" kern="1200" cap="none" spc="0" normalizeH="0" baseline="0" noProof="0">
                <a:solidFill>
                  <a:srgbClr val="0000FF"/>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br>
            <a:r>
              <a:rPr kumimoji="0" lang="zh-CN" altLang="en-US" sz="2800" b="1" kern="1200" cap="none" spc="0" normalizeH="0" baseline="0" noProof="0">
                <a:solidFill>
                  <a:srgbClr val="0000FF"/>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快速阅读文章，同时将阅读过程中发现的一些带</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80000"/>
              </a:lnSpc>
              <a:spcBef>
                <a:spcPct val="20000"/>
              </a:spcBef>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80000"/>
              </a:lnSpc>
              <a:spcBef>
                <a:spcPct val="20000"/>
              </a:spcBef>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有</a:t>
            </a:r>
            <a:r>
              <a:rPr kumimoji="0" lang="zh-CN" altLang="en-US" sz="2800" b="1" u="sng" kern="1200" cap="none" spc="0" normalizeH="0" baseline="0" noProof="0">
                <a:solidFill>
                  <a:srgbClr val="0066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修饰限制性的词语</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用铅笔圈出来。</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lnSpc>
                <a:spcPct val="80000"/>
              </a:lnSpc>
              <a:spcBef>
                <a:spcPct val="20000"/>
              </a:spcBef>
              <a:buClrTx/>
              <a:buSzTx/>
              <a:buFontTx/>
              <a:defRPr/>
            </a:pPr>
            <a:endParaRPr kumimoji="0" lang="zh-CN" altLang="en-US" sz="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400" b="1"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⑴</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年代时间</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（多次出现时间）、</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数据</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（多个数据）及其</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概语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（如多数、少量、部分、凡、凡是、所有、都、全、几乎、仅仅、之一</a:t>
            </a:r>
            <a:r>
              <a:rPr kumimoji="0" lang="zh-CN" altLang="en-US" sz="24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等</a:t>
            </a:r>
            <a:r>
              <a:rPr kumimoji="0" lang="zh-CN" altLang="en-US" sz="24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表范围的词语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⑵</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重要的修饰限制词语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（基本、根本、重要、最、十分、非常、总共</a:t>
            </a:r>
            <a:r>
              <a:rPr kumimoji="0" lang="zh-CN" altLang="en-US" sz="24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等</a:t>
            </a:r>
            <a:r>
              <a:rPr kumimoji="0" lang="zh-CN" altLang="en-US" sz="24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表程度的词语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⑶</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已然未然</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（迄今为止、到目前为止、现在所见的</a:t>
            </a:r>
            <a:r>
              <a:rPr kumimoji="0" lang="zh-CN" altLang="en-US" sz="24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等</a:t>
            </a:r>
            <a:r>
              <a:rPr kumimoji="0" lang="zh-CN" altLang="en-US" sz="24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表时间的词语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或然必然</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（如果、可能、也许、一定、必然</a:t>
            </a:r>
            <a:r>
              <a:rPr kumimoji="0" lang="zh-CN" altLang="en-US" sz="24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等</a:t>
            </a:r>
            <a:r>
              <a:rPr kumimoji="0" lang="zh-CN" altLang="en-US" sz="24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表判断的词语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⑷</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有助于理清文章思路</a:t>
            </a:r>
            <a:r>
              <a:rPr kumimoji="0" lang="zh-CN" altLang="en-US" sz="2400" b="1" u="sng"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避免逻辑错误的词语</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（因为、因此、</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的原因是、因而、由于、从而、但是、反而、其实、实际上、也、又、不再是</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而是、不仅</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还等）</a:t>
            </a:r>
            <a:endPar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⑸</a:t>
            </a:r>
            <a:r>
              <a:rPr kumimoji="0" lang="zh-CN" altLang="en-US" sz="2400" b="1" u="sng"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举例子</a:t>
            </a:r>
            <a:r>
              <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（例如、如、人名）</a:t>
            </a:r>
            <a:endParaRPr kumimoji="0" lang="zh-CN" altLang="en-US" sz="24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5645">
                                            <p:txEl>
                                              <p:charRg st="71" end="141"/>
                                            </p:txEl>
                                          </p:spTgt>
                                        </p:tgtEl>
                                        <p:attrNameLst>
                                          <p:attrName>style.visibility</p:attrName>
                                        </p:attrNameLst>
                                      </p:cBhvr>
                                      <p:to>
                                        <p:strVal val="visible"/>
                                      </p:to>
                                    </p:set>
                                    <p:anim calcmode="lin" valueType="num">
                                      <p:cBhvr additive="base">
                                        <p:cTn id="7" dur="500" fill="hold"/>
                                        <p:tgtEl>
                                          <p:spTgt spid="495645">
                                            <p:txEl>
                                              <p:charRg st="71" end="14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5645">
                                            <p:txEl>
                                              <p:charRg st="71" end="14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5645">
                                            <p:txEl>
                                              <p:charRg st="141" end="184"/>
                                            </p:txEl>
                                          </p:spTgt>
                                        </p:tgtEl>
                                        <p:attrNameLst>
                                          <p:attrName>style.visibility</p:attrName>
                                        </p:attrNameLst>
                                      </p:cBhvr>
                                      <p:to>
                                        <p:strVal val="visible"/>
                                      </p:to>
                                    </p:set>
                                    <p:anim calcmode="lin" valueType="num">
                                      <p:cBhvr additive="base">
                                        <p:cTn id="13" dur="500" fill="hold"/>
                                        <p:tgtEl>
                                          <p:spTgt spid="495645">
                                            <p:txEl>
                                              <p:charRg st="141" end="18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5645">
                                            <p:txEl>
                                              <p:charRg st="141" end="18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95645">
                                            <p:txEl>
                                              <p:charRg st="184" end="246"/>
                                            </p:txEl>
                                          </p:spTgt>
                                        </p:tgtEl>
                                        <p:attrNameLst>
                                          <p:attrName>style.visibility</p:attrName>
                                        </p:attrNameLst>
                                      </p:cBhvr>
                                      <p:to>
                                        <p:strVal val="visible"/>
                                      </p:to>
                                    </p:set>
                                    <p:anim calcmode="lin" valueType="num">
                                      <p:cBhvr additive="base">
                                        <p:cTn id="19" dur="500" fill="hold"/>
                                        <p:tgtEl>
                                          <p:spTgt spid="495645">
                                            <p:txEl>
                                              <p:charRg st="184" end="24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5645">
                                            <p:txEl>
                                              <p:charRg st="184" end="24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95645">
                                            <p:txEl>
                                              <p:charRg st="246" end="326"/>
                                            </p:txEl>
                                          </p:spTgt>
                                        </p:tgtEl>
                                        <p:attrNameLst>
                                          <p:attrName>style.visibility</p:attrName>
                                        </p:attrNameLst>
                                      </p:cBhvr>
                                      <p:to>
                                        <p:strVal val="visible"/>
                                      </p:to>
                                    </p:set>
                                    <p:anim calcmode="lin" valueType="num">
                                      <p:cBhvr additive="base">
                                        <p:cTn id="25" dur="500" fill="hold"/>
                                        <p:tgtEl>
                                          <p:spTgt spid="495645">
                                            <p:txEl>
                                              <p:charRg st="246" end="32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5645">
                                            <p:txEl>
                                              <p:charRg st="246" end="32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95645">
                                            <p:txEl>
                                              <p:charRg st="326" end="344"/>
                                            </p:txEl>
                                          </p:spTgt>
                                        </p:tgtEl>
                                        <p:attrNameLst>
                                          <p:attrName>style.visibility</p:attrName>
                                        </p:attrNameLst>
                                      </p:cBhvr>
                                      <p:to>
                                        <p:strVal val="visible"/>
                                      </p:to>
                                    </p:set>
                                    <p:anim calcmode="lin" valueType="num">
                                      <p:cBhvr additive="base">
                                        <p:cTn id="31" dur="500" fill="hold"/>
                                        <p:tgtEl>
                                          <p:spTgt spid="495645">
                                            <p:txEl>
                                              <p:charRg st="326" end="34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5645">
                                            <p:txEl>
                                              <p:charRg st="326" end="34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9715" name="Text Box 3"/>
          <p:cNvSpPr txBox="1">
            <a:spLocks noChangeArrowheads="1"/>
          </p:cNvSpPr>
          <p:nvPr/>
        </p:nvSpPr>
        <p:spPr bwMode="auto">
          <a:xfrm>
            <a:off x="323850" y="1700213"/>
            <a:ext cx="8424863" cy="4672013"/>
          </a:xfrm>
          <a:prstGeom prst="rect">
            <a:avLst/>
          </a:prstGeom>
          <a:noFill/>
          <a:ln w="9525">
            <a:noFill/>
            <a:miter lim="800000"/>
          </a:ln>
          <a:effectLst/>
        </p:spPr>
        <p:txBody>
          <a:bodyPr>
            <a:spAutoFit/>
          </a:bodyPr>
          <a:lstStyle/>
          <a:p>
            <a:pPr marR="0" defTabSz="914400" eaLnBrk="1" hangingPunct="1">
              <a:buClrTx/>
              <a:buSzTx/>
              <a:buFontTx/>
              <a:defRPr/>
            </a:pP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1</a:t>
            </a: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尽量落实到</a:t>
            </a: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词</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，集中注意点。</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可以用</a:t>
            </a: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符号</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将有用信息做好标记</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3</a:t>
            </a: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若有</a:t>
            </a: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题目</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，根据题目把握全文的中心，若没有题</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目，找出</a:t>
            </a:r>
            <a:r>
              <a:rPr kumimoji="0" lang="zh-CN" altLang="en-US" sz="28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出现频率较高的词</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，尽快弄清文章的</a:t>
            </a: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论题及</a:t>
            </a:r>
            <a:endPar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观点</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4</a:t>
            </a: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注意把握全文的</a:t>
            </a: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顺序</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，边读边理清</a:t>
            </a:r>
            <a:r>
              <a:rPr kumimoji="0" lang="zh-CN" altLang="en-US" sz="2800" b="1" kern="1200" cap="none" spc="0" normalizeH="0" baseline="0" noProof="0">
                <a:solidFill>
                  <a:schemeClr val="tx2"/>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思路</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，读完全</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文要整理出全文的</a:t>
            </a:r>
            <a:r>
              <a:rPr kumimoji="0" lang="zh-CN" altLang="en-US" sz="28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中心主旨</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5</a:t>
            </a:r>
            <a:r>
              <a:rPr kumimoji="0" lang="en-US" altLang="zh-CN"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u="sng" kern="1200" cap="none" spc="0" normalizeH="0" baseline="0" noProof="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cs typeface="+mn-cs"/>
              </a:rPr>
              <a:t>去掉文本中作为材料的内容</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，挖掘出所要论证的</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endParaRPr kumimoji="0" lang="zh-CN" altLang="en-US" sz="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话语。</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
        <p:nvSpPr>
          <p:cNvPr id="499716" name="Text Box 4"/>
          <p:cNvSpPr txBox="1">
            <a:spLocks noChangeArrowheads="1"/>
          </p:cNvSpPr>
          <p:nvPr/>
        </p:nvSpPr>
        <p:spPr bwMode="auto">
          <a:xfrm>
            <a:off x="323850" y="333375"/>
            <a:ext cx="8496300" cy="1312863"/>
          </a:xfrm>
          <a:prstGeom prst="rect">
            <a:avLst/>
          </a:prstGeom>
          <a:noFill/>
          <a:ln w="9525">
            <a:noFill/>
            <a:miter lim="800000"/>
          </a:ln>
          <a:effectLst/>
        </p:spPr>
        <p:txBody>
          <a:bodyPr>
            <a:spAutoFit/>
          </a:bodyPr>
          <a:lstStyle/>
          <a:p>
            <a:pPr marR="0" algn="ctr" defTabSz="914400" eaLnBrk="1" hangingPunct="1">
              <a:buClrTx/>
              <a:buSzTx/>
              <a:buFontTx/>
              <a:defRPr/>
            </a:pPr>
            <a:r>
              <a:rPr kumimoji="0" lang="zh-CN" altLang="en-US" sz="3600"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华文琥珀" pitchFamily="2" charset="-122"/>
                <a:cs typeface="+mn-cs"/>
              </a:rPr>
              <a:t>温馨提醒</a:t>
            </a:r>
            <a:endParaRPr kumimoji="0" lang="zh-CN" altLang="en-US" sz="3600"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华文琥珀" pitchFamily="2" charset="-122"/>
              <a:cs typeface="+mn-cs"/>
            </a:endParaRPr>
          </a:p>
          <a:p>
            <a:pPr marR="0" algn="ctr" defTabSz="914400" eaLnBrk="1" hangingPunct="1">
              <a:buClrTx/>
              <a:buSzTx/>
              <a:buFontTx/>
              <a:defRPr/>
            </a:pPr>
            <a:endParaRPr kumimoji="0" lang="zh-CN" altLang="en-US" sz="800" kern="1200" cap="none" spc="0" normalizeH="0" baseline="0" noProof="0">
              <a:solidFill>
                <a:srgbClr val="FF0066"/>
              </a:solidFill>
              <a:effectLst>
                <a:outerShdw blurRad="38100" dist="38100" dir="2700000" algn="tl">
                  <a:srgbClr val="C0C0C0"/>
                </a:outerShdw>
              </a:effectLst>
              <a:latin typeface="Arial" panose="020B0604020202020204" pitchFamily="34" charset="0"/>
              <a:ea typeface="华文琥珀" pitchFamily="2" charset="-122"/>
              <a:cs typeface="+mn-cs"/>
            </a:endParaRPr>
          </a:p>
          <a:p>
            <a:pPr marR="0" algn="ctr" defTabSz="914400" eaLnBrk="1" hangingPunct="1">
              <a:buClrTx/>
              <a:buSzTx/>
              <a:buFontTx/>
              <a:defRPr/>
            </a:pPr>
            <a:r>
              <a:rPr kumimoji="0" lang="zh-CN" altLang="en-US" sz="3600"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琥珀" pitchFamily="2" charset="-122"/>
                <a:cs typeface="+mn-cs"/>
              </a:rPr>
              <a:t>抓住关键词语要注意</a:t>
            </a:r>
            <a:endParaRPr kumimoji="0" lang="zh-CN" altLang="en-US" sz="3600" kern="1200" cap="none" spc="0" normalizeH="0" baseline="0" noProof="0">
              <a:solidFill>
                <a:srgbClr val="000099"/>
              </a:solidFill>
              <a:effectLst>
                <a:outerShdw blurRad="38100" dist="38100" dir="2700000" algn="tl">
                  <a:srgbClr val="C0C0C0"/>
                </a:outerShdw>
              </a:effectLst>
              <a:latin typeface="Arial" panose="020B0604020202020204" pitchFamily="34" charset="0"/>
              <a:ea typeface="华文琥珀"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99716"/>
                                        </p:tgtEl>
                                        <p:attrNameLst>
                                          <p:attrName>style.visibility</p:attrName>
                                        </p:attrNameLst>
                                      </p:cBhvr>
                                      <p:to>
                                        <p:strVal val="visible"/>
                                      </p:to>
                                    </p:set>
                                    <p:anim calcmode="lin" valueType="num">
                                      <p:cBhvr>
                                        <p:cTn id="7" dur="1000" fill="hold"/>
                                        <p:tgtEl>
                                          <p:spTgt spid="499716"/>
                                        </p:tgtEl>
                                        <p:attrNameLst>
                                          <p:attrName>ppt_x</p:attrName>
                                        </p:attrNameLst>
                                      </p:cBhvr>
                                      <p:tavLst>
                                        <p:tav tm="0">
                                          <p:val>
                                            <p:strVal val="#ppt_x-.2"/>
                                          </p:val>
                                        </p:tav>
                                        <p:tav tm="100000">
                                          <p:val>
                                            <p:strVal val="#ppt_x"/>
                                          </p:val>
                                        </p:tav>
                                      </p:tavLst>
                                    </p:anim>
                                    <p:anim calcmode="lin" valueType="num">
                                      <p:cBhvr>
                                        <p:cTn id="8" dur="1000" fill="hold"/>
                                        <p:tgtEl>
                                          <p:spTgt spid="4997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971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499715">
                                            <p:txEl>
                                              <p:charRg st="0" end="18"/>
                                            </p:txEl>
                                          </p:spTgt>
                                        </p:tgtEl>
                                        <p:attrNameLst>
                                          <p:attrName>style.visibility</p:attrName>
                                        </p:attrNameLst>
                                      </p:cBhvr>
                                      <p:to>
                                        <p:strVal val="visible"/>
                                      </p:to>
                                    </p:set>
                                    <p:anim calcmode="lin" valueType="num">
                                      <p:cBhvr>
                                        <p:cTn id="14" dur="500" fill="hold"/>
                                        <p:tgtEl>
                                          <p:spTgt spid="499715">
                                            <p:txEl>
                                              <p:charRg st="0" end="1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99715">
                                            <p:txEl>
                                              <p:charRg st="0" end="18"/>
                                            </p:txEl>
                                          </p:spTgt>
                                        </p:tgtEl>
                                        <p:attrNameLst>
                                          <p:attrName>ppt_y</p:attrName>
                                        </p:attrNameLst>
                                      </p:cBhvr>
                                      <p:tavLst>
                                        <p:tav tm="0">
                                          <p:val>
                                            <p:strVal val="#ppt_y"/>
                                          </p:val>
                                        </p:tav>
                                        <p:tav tm="100000">
                                          <p:val>
                                            <p:strVal val="#ppt_y"/>
                                          </p:val>
                                        </p:tav>
                                      </p:tavLst>
                                    </p:anim>
                                    <p:anim calcmode="lin" valueType="num">
                                      <p:cBhvr>
                                        <p:cTn id="16" dur="500" fill="hold"/>
                                        <p:tgtEl>
                                          <p:spTgt spid="499715">
                                            <p:txEl>
                                              <p:charRg st="0" end="1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99715">
                                            <p:txEl>
                                              <p:charRg st="0" end="1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99715">
                                            <p:txEl>
                                              <p:charRg st="0" end="1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499715">
                                            <p:txEl>
                                              <p:charRg st="19" end="38"/>
                                            </p:txEl>
                                          </p:spTgt>
                                        </p:tgtEl>
                                        <p:attrNameLst>
                                          <p:attrName>style.visibility</p:attrName>
                                        </p:attrNameLst>
                                      </p:cBhvr>
                                      <p:to>
                                        <p:strVal val="visible"/>
                                      </p:to>
                                    </p:set>
                                    <p:anim calcmode="lin" valueType="num">
                                      <p:cBhvr>
                                        <p:cTn id="23" dur="500" fill="hold"/>
                                        <p:tgtEl>
                                          <p:spTgt spid="499715">
                                            <p:txEl>
                                              <p:charRg st="19" end="3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99715">
                                            <p:txEl>
                                              <p:charRg st="19" end="38"/>
                                            </p:txEl>
                                          </p:spTgt>
                                        </p:tgtEl>
                                        <p:attrNameLst>
                                          <p:attrName>ppt_y</p:attrName>
                                        </p:attrNameLst>
                                      </p:cBhvr>
                                      <p:tavLst>
                                        <p:tav tm="0">
                                          <p:val>
                                            <p:strVal val="#ppt_y"/>
                                          </p:val>
                                        </p:tav>
                                        <p:tav tm="100000">
                                          <p:val>
                                            <p:strVal val="#ppt_y"/>
                                          </p:val>
                                        </p:tav>
                                      </p:tavLst>
                                    </p:anim>
                                    <p:anim calcmode="lin" valueType="num">
                                      <p:cBhvr>
                                        <p:cTn id="25" dur="500" fill="hold"/>
                                        <p:tgtEl>
                                          <p:spTgt spid="499715">
                                            <p:txEl>
                                              <p:charRg st="19" end="3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99715">
                                            <p:txEl>
                                              <p:charRg st="19" end="3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99715">
                                            <p:txEl>
                                              <p:charRg st="19" end="3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499715">
                                            <p:txEl>
                                              <p:charRg st="39" end="65"/>
                                            </p:txEl>
                                          </p:spTgt>
                                        </p:tgtEl>
                                        <p:attrNameLst>
                                          <p:attrName>style.visibility</p:attrName>
                                        </p:attrNameLst>
                                      </p:cBhvr>
                                      <p:to>
                                        <p:strVal val="visible"/>
                                      </p:to>
                                    </p:set>
                                    <p:anim calcmode="lin" valueType="num">
                                      <p:cBhvr>
                                        <p:cTn id="32" dur="500" fill="hold"/>
                                        <p:tgtEl>
                                          <p:spTgt spid="499715">
                                            <p:txEl>
                                              <p:charRg st="39" end="6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99715">
                                            <p:txEl>
                                              <p:charRg st="39" end="65"/>
                                            </p:txEl>
                                          </p:spTgt>
                                        </p:tgtEl>
                                        <p:attrNameLst>
                                          <p:attrName>ppt_y</p:attrName>
                                        </p:attrNameLst>
                                      </p:cBhvr>
                                      <p:tavLst>
                                        <p:tav tm="0">
                                          <p:val>
                                            <p:strVal val="#ppt_y"/>
                                          </p:val>
                                        </p:tav>
                                        <p:tav tm="100000">
                                          <p:val>
                                            <p:strVal val="#ppt_y"/>
                                          </p:val>
                                        </p:tav>
                                      </p:tavLst>
                                    </p:anim>
                                    <p:anim calcmode="lin" valueType="num">
                                      <p:cBhvr>
                                        <p:cTn id="34" dur="500" fill="hold"/>
                                        <p:tgtEl>
                                          <p:spTgt spid="499715">
                                            <p:txEl>
                                              <p:charRg st="39" end="6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99715">
                                            <p:txEl>
                                              <p:charRg st="39" end="6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99715">
                                            <p:txEl>
                                              <p:charRg st="39" end="65"/>
                                            </p:txEl>
                                          </p:spTgt>
                                        </p:tgtEl>
                                      </p:cBhvr>
                                    </p:animEffect>
                                  </p:childTnLst>
                                </p:cTn>
                              </p:par>
                            </p:childTnLst>
                          </p:cTn>
                        </p:par>
                        <p:par>
                          <p:cTn id="37" fill="hold">
                            <p:stCondLst>
                              <p:cond delay="1700"/>
                            </p:stCondLst>
                            <p:childTnLst>
                              <p:par>
                                <p:cTn id="38" presetID="41" presetClass="entr" presetSubtype="0" fill="hold" nodeType="afterEffect">
                                  <p:stCondLst>
                                    <p:cond delay="0"/>
                                  </p:stCondLst>
                                  <p:iterate type="lt">
                                    <p:tmPct val="10000"/>
                                  </p:iterate>
                                  <p:childTnLst>
                                    <p:set>
                                      <p:cBhvr>
                                        <p:cTn id="39" dur="1" fill="hold">
                                          <p:stCondLst>
                                            <p:cond delay="0"/>
                                          </p:stCondLst>
                                        </p:cTn>
                                        <p:tgtEl>
                                          <p:spTgt spid="499715">
                                            <p:txEl>
                                              <p:charRg st="66" end="90"/>
                                            </p:txEl>
                                          </p:spTgt>
                                        </p:tgtEl>
                                        <p:attrNameLst>
                                          <p:attrName>style.visibility</p:attrName>
                                        </p:attrNameLst>
                                      </p:cBhvr>
                                      <p:to>
                                        <p:strVal val="visible"/>
                                      </p:to>
                                    </p:set>
                                    <p:anim calcmode="lin" valueType="num">
                                      <p:cBhvr>
                                        <p:cTn id="40" dur="500" fill="hold"/>
                                        <p:tgtEl>
                                          <p:spTgt spid="499715">
                                            <p:txEl>
                                              <p:charRg st="66" end="9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99715">
                                            <p:txEl>
                                              <p:charRg st="66" end="90"/>
                                            </p:txEl>
                                          </p:spTgt>
                                        </p:tgtEl>
                                        <p:attrNameLst>
                                          <p:attrName>ppt_y</p:attrName>
                                        </p:attrNameLst>
                                      </p:cBhvr>
                                      <p:tavLst>
                                        <p:tav tm="0">
                                          <p:val>
                                            <p:strVal val="#ppt_y"/>
                                          </p:val>
                                        </p:tav>
                                        <p:tav tm="100000">
                                          <p:val>
                                            <p:strVal val="#ppt_y"/>
                                          </p:val>
                                        </p:tav>
                                      </p:tavLst>
                                    </p:anim>
                                    <p:anim calcmode="lin" valueType="num">
                                      <p:cBhvr>
                                        <p:cTn id="42" dur="500" fill="hold"/>
                                        <p:tgtEl>
                                          <p:spTgt spid="499715">
                                            <p:txEl>
                                              <p:charRg st="66" end="9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99715">
                                            <p:txEl>
                                              <p:charRg st="66" end="9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99715">
                                            <p:txEl>
                                              <p:charRg st="66" end="90"/>
                                            </p:txEl>
                                          </p:spTgt>
                                        </p:tgtEl>
                                      </p:cBhvr>
                                    </p:animEffect>
                                  </p:childTnLst>
                                </p:cTn>
                              </p:par>
                            </p:childTnLst>
                          </p:cTn>
                        </p:par>
                        <p:par>
                          <p:cTn id="45" fill="hold">
                            <p:stCondLst>
                              <p:cond delay="330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499715">
                                            <p:txEl>
                                              <p:charRg st="91" end="95"/>
                                            </p:txEl>
                                          </p:spTgt>
                                        </p:tgtEl>
                                        <p:attrNameLst>
                                          <p:attrName>style.visibility</p:attrName>
                                        </p:attrNameLst>
                                      </p:cBhvr>
                                      <p:to>
                                        <p:strVal val="visible"/>
                                      </p:to>
                                    </p:set>
                                    <p:anim calcmode="lin" valueType="num">
                                      <p:cBhvr>
                                        <p:cTn id="48" dur="500" fill="hold"/>
                                        <p:tgtEl>
                                          <p:spTgt spid="499715">
                                            <p:txEl>
                                              <p:charRg st="91" end="9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99715">
                                            <p:txEl>
                                              <p:charRg st="91" end="95"/>
                                            </p:txEl>
                                          </p:spTgt>
                                        </p:tgtEl>
                                        <p:attrNameLst>
                                          <p:attrName>ppt_y</p:attrName>
                                        </p:attrNameLst>
                                      </p:cBhvr>
                                      <p:tavLst>
                                        <p:tav tm="0">
                                          <p:val>
                                            <p:strVal val="#ppt_y"/>
                                          </p:val>
                                        </p:tav>
                                        <p:tav tm="100000">
                                          <p:val>
                                            <p:strVal val="#ppt_y"/>
                                          </p:val>
                                        </p:tav>
                                      </p:tavLst>
                                    </p:anim>
                                    <p:anim calcmode="lin" valueType="num">
                                      <p:cBhvr>
                                        <p:cTn id="50" dur="500" fill="hold"/>
                                        <p:tgtEl>
                                          <p:spTgt spid="499715">
                                            <p:txEl>
                                              <p:charRg st="91" end="9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99715">
                                            <p:txEl>
                                              <p:charRg st="91" end="9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99715">
                                            <p:txEl>
                                              <p:charRg st="91" end="9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499715">
                                            <p:txEl>
                                              <p:charRg st="96" end="122"/>
                                            </p:txEl>
                                          </p:spTgt>
                                        </p:tgtEl>
                                        <p:attrNameLst>
                                          <p:attrName>style.visibility</p:attrName>
                                        </p:attrNameLst>
                                      </p:cBhvr>
                                      <p:to>
                                        <p:strVal val="visible"/>
                                      </p:to>
                                    </p:set>
                                    <p:anim calcmode="lin" valueType="num">
                                      <p:cBhvr>
                                        <p:cTn id="57" dur="500" fill="hold"/>
                                        <p:tgtEl>
                                          <p:spTgt spid="499715">
                                            <p:txEl>
                                              <p:charRg st="96" end="12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499715">
                                            <p:txEl>
                                              <p:charRg st="96" end="122"/>
                                            </p:txEl>
                                          </p:spTgt>
                                        </p:tgtEl>
                                        <p:attrNameLst>
                                          <p:attrName>ppt_y</p:attrName>
                                        </p:attrNameLst>
                                      </p:cBhvr>
                                      <p:tavLst>
                                        <p:tav tm="0">
                                          <p:val>
                                            <p:strVal val="#ppt_y"/>
                                          </p:val>
                                        </p:tav>
                                        <p:tav tm="100000">
                                          <p:val>
                                            <p:strVal val="#ppt_y"/>
                                          </p:val>
                                        </p:tav>
                                      </p:tavLst>
                                    </p:anim>
                                    <p:anim calcmode="lin" valueType="num">
                                      <p:cBhvr>
                                        <p:cTn id="59" dur="500" fill="hold"/>
                                        <p:tgtEl>
                                          <p:spTgt spid="499715">
                                            <p:txEl>
                                              <p:charRg st="96" end="12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499715">
                                            <p:txEl>
                                              <p:charRg st="96" end="12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499715">
                                            <p:txEl>
                                              <p:charRg st="96" end="122"/>
                                            </p:txEl>
                                          </p:spTgt>
                                        </p:tgtEl>
                                      </p:cBhvr>
                                    </p:animEffect>
                                  </p:childTnLst>
                                </p:cTn>
                              </p:par>
                            </p:childTnLst>
                          </p:cTn>
                        </p:par>
                        <p:par>
                          <p:cTn id="62" fill="hold">
                            <p:stCondLst>
                              <p:cond delay="1700"/>
                            </p:stCondLst>
                            <p:childTnLst>
                              <p:par>
                                <p:cTn id="63" presetID="41" presetClass="entr" presetSubtype="0" fill="hold" nodeType="afterEffect">
                                  <p:stCondLst>
                                    <p:cond delay="0"/>
                                  </p:stCondLst>
                                  <p:iterate type="lt">
                                    <p:tmPct val="10000"/>
                                  </p:iterate>
                                  <p:childTnLst>
                                    <p:set>
                                      <p:cBhvr>
                                        <p:cTn id="64" dur="1" fill="hold">
                                          <p:stCondLst>
                                            <p:cond delay="0"/>
                                          </p:stCondLst>
                                        </p:cTn>
                                        <p:tgtEl>
                                          <p:spTgt spid="499715">
                                            <p:txEl>
                                              <p:charRg st="123" end="137"/>
                                            </p:txEl>
                                          </p:spTgt>
                                        </p:tgtEl>
                                        <p:attrNameLst>
                                          <p:attrName>style.visibility</p:attrName>
                                        </p:attrNameLst>
                                      </p:cBhvr>
                                      <p:to>
                                        <p:strVal val="visible"/>
                                      </p:to>
                                    </p:set>
                                    <p:anim calcmode="lin" valueType="num">
                                      <p:cBhvr>
                                        <p:cTn id="65" dur="500" fill="hold"/>
                                        <p:tgtEl>
                                          <p:spTgt spid="499715">
                                            <p:txEl>
                                              <p:charRg st="123" end="13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499715">
                                            <p:txEl>
                                              <p:charRg st="123" end="137"/>
                                            </p:txEl>
                                          </p:spTgt>
                                        </p:tgtEl>
                                        <p:attrNameLst>
                                          <p:attrName>ppt_y</p:attrName>
                                        </p:attrNameLst>
                                      </p:cBhvr>
                                      <p:tavLst>
                                        <p:tav tm="0">
                                          <p:val>
                                            <p:strVal val="#ppt_y"/>
                                          </p:val>
                                        </p:tav>
                                        <p:tav tm="100000">
                                          <p:val>
                                            <p:strVal val="#ppt_y"/>
                                          </p:val>
                                        </p:tav>
                                      </p:tavLst>
                                    </p:anim>
                                    <p:anim calcmode="lin" valueType="num">
                                      <p:cBhvr>
                                        <p:cTn id="67" dur="500" fill="hold"/>
                                        <p:tgtEl>
                                          <p:spTgt spid="499715">
                                            <p:txEl>
                                              <p:charRg st="123" end="13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499715">
                                            <p:txEl>
                                              <p:charRg st="123" end="13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499715">
                                            <p:txEl>
                                              <p:charRg st="123" end="13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nodeType="clickEffect">
                                  <p:stCondLst>
                                    <p:cond delay="0"/>
                                  </p:stCondLst>
                                  <p:iterate type="lt">
                                    <p:tmPct val="10000"/>
                                  </p:iterate>
                                  <p:childTnLst>
                                    <p:set>
                                      <p:cBhvr>
                                        <p:cTn id="73" dur="1" fill="hold">
                                          <p:stCondLst>
                                            <p:cond delay="0"/>
                                          </p:stCondLst>
                                        </p:cTn>
                                        <p:tgtEl>
                                          <p:spTgt spid="499715">
                                            <p:txEl>
                                              <p:charRg st="138" end="164"/>
                                            </p:txEl>
                                          </p:spTgt>
                                        </p:tgtEl>
                                        <p:attrNameLst>
                                          <p:attrName>style.visibility</p:attrName>
                                        </p:attrNameLst>
                                      </p:cBhvr>
                                      <p:to>
                                        <p:strVal val="visible"/>
                                      </p:to>
                                    </p:set>
                                    <p:anim calcmode="lin" valueType="num">
                                      <p:cBhvr>
                                        <p:cTn id="74" dur="500" fill="hold"/>
                                        <p:tgtEl>
                                          <p:spTgt spid="499715">
                                            <p:txEl>
                                              <p:charRg st="138" end="164"/>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499715">
                                            <p:txEl>
                                              <p:charRg st="138" end="164"/>
                                            </p:txEl>
                                          </p:spTgt>
                                        </p:tgtEl>
                                        <p:attrNameLst>
                                          <p:attrName>ppt_y</p:attrName>
                                        </p:attrNameLst>
                                      </p:cBhvr>
                                      <p:tavLst>
                                        <p:tav tm="0">
                                          <p:val>
                                            <p:strVal val="#ppt_y"/>
                                          </p:val>
                                        </p:tav>
                                        <p:tav tm="100000">
                                          <p:val>
                                            <p:strVal val="#ppt_y"/>
                                          </p:val>
                                        </p:tav>
                                      </p:tavLst>
                                    </p:anim>
                                    <p:anim calcmode="lin" valueType="num">
                                      <p:cBhvr>
                                        <p:cTn id="76" dur="500" fill="hold"/>
                                        <p:tgtEl>
                                          <p:spTgt spid="499715">
                                            <p:txEl>
                                              <p:charRg st="138" end="16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499715">
                                            <p:txEl>
                                              <p:charRg st="138" end="16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499715">
                                            <p:txEl>
                                              <p:charRg st="138" end="164"/>
                                            </p:txEl>
                                          </p:spTgt>
                                        </p:tgtEl>
                                      </p:cBhvr>
                                    </p:animEffect>
                                  </p:childTnLst>
                                </p:cTn>
                              </p:par>
                            </p:childTnLst>
                          </p:cTn>
                        </p:par>
                        <p:par>
                          <p:cTn id="79" fill="hold">
                            <p:stCondLst>
                              <p:cond delay="1700"/>
                            </p:stCondLst>
                            <p:childTnLst>
                              <p:par>
                                <p:cTn id="80" presetID="41" presetClass="entr" presetSubtype="0" fill="hold" nodeType="afterEffect">
                                  <p:stCondLst>
                                    <p:cond delay="0"/>
                                  </p:stCondLst>
                                  <p:iterate type="lt">
                                    <p:tmPct val="10000"/>
                                  </p:iterate>
                                  <p:childTnLst>
                                    <p:set>
                                      <p:cBhvr>
                                        <p:cTn id="81" dur="1" fill="hold">
                                          <p:stCondLst>
                                            <p:cond delay="0"/>
                                          </p:stCondLst>
                                        </p:cTn>
                                        <p:tgtEl>
                                          <p:spTgt spid="499715">
                                            <p:txEl>
                                              <p:charRg st="165" end="169"/>
                                            </p:txEl>
                                          </p:spTgt>
                                        </p:tgtEl>
                                        <p:attrNameLst>
                                          <p:attrName>style.visibility</p:attrName>
                                        </p:attrNameLst>
                                      </p:cBhvr>
                                      <p:to>
                                        <p:strVal val="visible"/>
                                      </p:to>
                                    </p:set>
                                    <p:anim calcmode="lin" valueType="num">
                                      <p:cBhvr>
                                        <p:cTn id="82" dur="500" fill="hold"/>
                                        <p:tgtEl>
                                          <p:spTgt spid="499715">
                                            <p:txEl>
                                              <p:charRg st="165" end="16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499715">
                                            <p:txEl>
                                              <p:charRg st="165" end="169"/>
                                            </p:txEl>
                                          </p:spTgt>
                                        </p:tgtEl>
                                        <p:attrNameLst>
                                          <p:attrName>ppt_y</p:attrName>
                                        </p:attrNameLst>
                                      </p:cBhvr>
                                      <p:tavLst>
                                        <p:tav tm="0">
                                          <p:val>
                                            <p:strVal val="#ppt_y"/>
                                          </p:val>
                                        </p:tav>
                                        <p:tav tm="100000">
                                          <p:val>
                                            <p:strVal val="#ppt_y"/>
                                          </p:val>
                                        </p:tav>
                                      </p:tavLst>
                                    </p:anim>
                                    <p:anim calcmode="lin" valueType="num">
                                      <p:cBhvr>
                                        <p:cTn id="84" dur="500" fill="hold"/>
                                        <p:tgtEl>
                                          <p:spTgt spid="499715">
                                            <p:txEl>
                                              <p:charRg st="165" end="16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499715">
                                            <p:txEl>
                                              <p:charRg st="165" end="16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499715">
                                            <p:txEl>
                                              <p:charRg st="165"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4834" name="Text Box 2"/>
          <p:cNvSpPr txBox="1">
            <a:spLocks noChangeArrowheads="1"/>
          </p:cNvSpPr>
          <p:nvPr/>
        </p:nvSpPr>
        <p:spPr bwMode="auto">
          <a:xfrm>
            <a:off x="323850" y="404813"/>
            <a:ext cx="8496300" cy="5738813"/>
          </a:xfrm>
          <a:prstGeom prst="rect">
            <a:avLst/>
          </a:prstGeom>
          <a:noFill/>
          <a:ln w="9525">
            <a:noFill/>
            <a:miter lim="800000"/>
          </a:ln>
          <a:effectLst/>
        </p:spPr>
        <p:txBody>
          <a:bodyPr>
            <a:spAutoFit/>
          </a:bodyPr>
          <a:lstStyle/>
          <a:p>
            <a:pPr marR="0" defTabSz="914400" eaLnBrk="1" hangingPunct="1">
              <a:buClrTx/>
              <a:buSzTx/>
              <a:buFontTx/>
              <a:defRPr/>
            </a:pP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2.</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审</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审题干</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审清题干要求，明确题目要求是什么：正确还是不正确的项、属于还是不属于、能还是不能，</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找正确项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须用</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排除法</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找错误项</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运用</a:t>
            </a:r>
            <a:r>
              <a:rPr kumimoji="0" lang="zh-CN" altLang="en-US" sz="2600" b="1" u="sng"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重点突破法</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。如果要选的是原因或者依据也要搞清。</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3.</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找</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找原文</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在阅读材料中找到与选项对应的文段内容，即</a:t>
            </a:r>
            <a:r>
              <a:rPr kumimoji="0" lang="zh-CN" altLang="en-US" sz="26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确定阅读区间</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4.</a:t>
            </a:r>
            <a:r>
              <a:rPr kumimoji="0"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比</a:t>
            </a:r>
            <a:r>
              <a:rPr kumimoji="0" 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r>
              <a:rPr kumimoji="0" lang="zh-CN" altLang="en-US" sz="2800" b="1" kern="1200" cap="none" spc="0" normalizeH="0" baseline="0" noProof="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比文题</a:t>
            </a:r>
            <a:r>
              <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a:t>
            </a:r>
            <a:endParaRPr kumimoji="0" lang="zh-CN" altLang="en-US" sz="28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将选项与阅读材料中的句子仔细加比较，求同求异，确认对还是错。</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⑴</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形同意同</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（信息吻合  直接判断）</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⑵</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形异意同</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（有所转换  实质一致）</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buFontTx/>
              <a:defRPr/>
            </a:pP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    ⑶</a:t>
            </a:r>
            <a:r>
              <a:rPr kumimoji="0" lang="zh-CN" altLang="en-US" sz="2600" b="1" kern="1200" cap="none" spc="0" normalizeH="0" baseline="0" noProof="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形似意异</a:t>
            </a:r>
            <a:r>
              <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rPr>
              <a:t>（迷惑性大  格外留意）</a:t>
            </a:r>
            <a:endParaRPr kumimoji="0" lang="zh-CN" altLang="en-US" sz="2600" b="1" kern="1200" cap="none" spc="0" normalizeH="0" baseline="0" noProof="0">
              <a:effectLst>
                <a:outerShdw blurRad="38100" dist="38100" dir="2700000" algn="tl">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4834">
                                            <p:txEl>
                                              <p:charRg st="10" end="97"/>
                                            </p:txEl>
                                          </p:spTgt>
                                        </p:tgtEl>
                                        <p:attrNameLst>
                                          <p:attrName>style.visibility</p:attrName>
                                        </p:attrNameLst>
                                      </p:cBhvr>
                                      <p:to>
                                        <p:strVal val="visible"/>
                                      </p:to>
                                    </p:set>
                                    <p:animEffect transition="in" filter="dissolve">
                                      <p:cBhvr>
                                        <p:cTn id="7" dur="500"/>
                                        <p:tgtEl>
                                          <p:spTgt spid="504834">
                                            <p:txEl>
                                              <p:charRg st="10" end="9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4834">
                                            <p:txEl>
                                              <p:charRg st="107" end="139"/>
                                            </p:txEl>
                                          </p:spTgt>
                                        </p:tgtEl>
                                        <p:attrNameLst>
                                          <p:attrName>style.visibility</p:attrName>
                                        </p:attrNameLst>
                                      </p:cBhvr>
                                      <p:to>
                                        <p:strVal val="visible"/>
                                      </p:to>
                                    </p:set>
                                    <p:animEffect transition="in" filter="dissolve">
                                      <p:cBhvr>
                                        <p:cTn id="12" dur="500"/>
                                        <p:tgtEl>
                                          <p:spTgt spid="504834">
                                            <p:txEl>
                                              <p:charRg st="107" end="13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4834">
                                            <p:txEl>
                                              <p:charRg st="149" end="184"/>
                                            </p:txEl>
                                          </p:spTgt>
                                        </p:tgtEl>
                                        <p:attrNameLst>
                                          <p:attrName>style.visibility</p:attrName>
                                        </p:attrNameLst>
                                      </p:cBhvr>
                                      <p:to>
                                        <p:strVal val="visible"/>
                                      </p:to>
                                    </p:set>
                                    <p:animEffect transition="in" filter="dissolve">
                                      <p:cBhvr>
                                        <p:cTn id="17" dur="500"/>
                                        <p:tgtEl>
                                          <p:spTgt spid="504834">
                                            <p:txEl>
                                              <p:charRg st="149" end="18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504834">
                                            <p:txEl>
                                              <p:charRg st="184" end="206"/>
                                            </p:txEl>
                                          </p:spTgt>
                                        </p:tgtEl>
                                        <p:attrNameLst>
                                          <p:attrName>style.visibility</p:attrName>
                                        </p:attrNameLst>
                                      </p:cBhvr>
                                      <p:to>
                                        <p:strVal val="visible"/>
                                      </p:to>
                                    </p:set>
                                    <p:anim by="(-#ppt_w*2)" calcmode="lin" valueType="num">
                                      <p:cBhvr rctx="PPT">
                                        <p:cTn id="22" dur="500" autoRev="1" fill="hold">
                                          <p:stCondLst>
                                            <p:cond delay="0"/>
                                          </p:stCondLst>
                                        </p:cTn>
                                        <p:tgtEl>
                                          <p:spTgt spid="504834">
                                            <p:txEl>
                                              <p:charRg st="184" end="206"/>
                                            </p:txEl>
                                          </p:spTgt>
                                        </p:tgtEl>
                                        <p:attrNameLst>
                                          <p:attrName>ppt_w</p:attrName>
                                        </p:attrNameLst>
                                      </p:cBhvr>
                                    </p:anim>
                                    <p:anim by="(#ppt_w*0.50)" calcmode="lin" valueType="num">
                                      <p:cBhvr>
                                        <p:cTn id="23" dur="500" decel="50000" autoRev="1" fill="hold">
                                          <p:stCondLst>
                                            <p:cond delay="0"/>
                                          </p:stCondLst>
                                        </p:cTn>
                                        <p:tgtEl>
                                          <p:spTgt spid="504834">
                                            <p:txEl>
                                              <p:charRg st="184" end="206"/>
                                            </p:txEl>
                                          </p:spTgt>
                                        </p:tgtEl>
                                        <p:attrNameLst>
                                          <p:attrName>ppt_x</p:attrName>
                                        </p:attrNameLst>
                                      </p:cBhvr>
                                    </p:anim>
                                    <p:anim from="(-#ppt_h/2)" to="(#ppt_y)" calcmode="lin" valueType="num">
                                      <p:cBhvr>
                                        <p:cTn id="24" dur="1000" fill="hold">
                                          <p:stCondLst>
                                            <p:cond delay="0"/>
                                          </p:stCondLst>
                                        </p:cTn>
                                        <p:tgtEl>
                                          <p:spTgt spid="504834">
                                            <p:txEl>
                                              <p:charRg st="184" end="206"/>
                                            </p:txEl>
                                          </p:spTgt>
                                        </p:tgtEl>
                                        <p:attrNameLst>
                                          <p:attrName>ppt_y</p:attrName>
                                        </p:attrNameLst>
                                      </p:cBhvr>
                                    </p:anim>
                                    <p:animRot by="21600000">
                                      <p:cBhvr>
                                        <p:cTn id="25" dur="1000" fill="hold">
                                          <p:stCondLst>
                                            <p:cond delay="0"/>
                                          </p:stCondLst>
                                        </p:cTn>
                                        <p:tgtEl>
                                          <p:spTgt spid="504834">
                                            <p:txEl>
                                              <p:charRg st="184" end="206"/>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504834">
                                            <p:txEl>
                                              <p:charRg st="206" end="228"/>
                                            </p:txEl>
                                          </p:spTgt>
                                        </p:tgtEl>
                                        <p:attrNameLst>
                                          <p:attrName>style.visibility</p:attrName>
                                        </p:attrNameLst>
                                      </p:cBhvr>
                                      <p:to>
                                        <p:strVal val="visible"/>
                                      </p:to>
                                    </p:set>
                                    <p:anim by="(-#ppt_w*2)" calcmode="lin" valueType="num">
                                      <p:cBhvr rctx="PPT">
                                        <p:cTn id="30" dur="500" autoRev="1" fill="hold">
                                          <p:stCondLst>
                                            <p:cond delay="0"/>
                                          </p:stCondLst>
                                        </p:cTn>
                                        <p:tgtEl>
                                          <p:spTgt spid="504834">
                                            <p:txEl>
                                              <p:charRg st="206" end="228"/>
                                            </p:txEl>
                                          </p:spTgt>
                                        </p:tgtEl>
                                        <p:attrNameLst>
                                          <p:attrName>ppt_w</p:attrName>
                                        </p:attrNameLst>
                                      </p:cBhvr>
                                    </p:anim>
                                    <p:anim by="(#ppt_w*0.50)" calcmode="lin" valueType="num">
                                      <p:cBhvr>
                                        <p:cTn id="31" dur="500" decel="50000" autoRev="1" fill="hold">
                                          <p:stCondLst>
                                            <p:cond delay="0"/>
                                          </p:stCondLst>
                                        </p:cTn>
                                        <p:tgtEl>
                                          <p:spTgt spid="504834">
                                            <p:txEl>
                                              <p:charRg st="206" end="228"/>
                                            </p:txEl>
                                          </p:spTgt>
                                        </p:tgtEl>
                                        <p:attrNameLst>
                                          <p:attrName>ppt_x</p:attrName>
                                        </p:attrNameLst>
                                      </p:cBhvr>
                                    </p:anim>
                                    <p:anim from="(-#ppt_h/2)" to="(#ppt_y)" calcmode="lin" valueType="num">
                                      <p:cBhvr>
                                        <p:cTn id="32" dur="1000" fill="hold">
                                          <p:stCondLst>
                                            <p:cond delay="0"/>
                                          </p:stCondLst>
                                        </p:cTn>
                                        <p:tgtEl>
                                          <p:spTgt spid="504834">
                                            <p:txEl>
                                              <p:charRg st="206" end="228"/>
                                            </p:txEl>
                                          </p:spTgt>
                                        </p:tgtEl>
                                        <p:attrNameLst>
                                          <p:attrName>ppt_y</p:attrName>
                                        </p:attrNameLst>
                                      </p:cBhvr>
                                    </p:anim>
                                    <p:animRot by="21600000">
                                      <p:cBhvr>
                                        <p:cTn id="33" dur="1000" fill="hold">
                                          <p:stCondLst>
                                            <p:cond delay="0"/>
                                          </p:stCondLst>
                                        </p:cTn>
                                        <p:tgtEl>
                                          <p:spTgt spid="504834">
                                            <p:txEl>
                                              <p:charRg st="206" end="228"/>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504834">
                                            <p:txEl>
                                              <p:charRg st="228" end="250"/>
                                            </p:txEl>
                                          </p:spTgt>
                                        </p:tgtEl>
                                        <p:attrNameLst>
                                          <p:attrName>style.visibility</p:attrName>
                                        </p:attrNameLst>
                                      </p:cBhvr>
                                      <p:to>
                                        <p:strVal val="visible"/>
                                      </p:to>
                                    </p:set>
                                    <p:anim by="(-#ppt_w*2)" calcmode="lin" valueType="num">
                                      <p:cBhvr rctx="PPT">
                                        <p:cTn id="38" dur="500" autoRev="1" fill="hold">
                                          <p:stCondLst>
                                            <p:cond delay="0"/>
                                          </p:stCondLst>
                                        </p:cTn>
                                        <p:tgtEl>
                                          <p:spTgt spid="504834">
                                            <p:txEl>
                                              <p:charRg st="228" end="250"/>
                                            </p:txEl>
                                          </p:spTgt>
                                        </p:tgtEl>
                                        <p:attrNameLst>
                                          <p:attrName>ppt_w</p:attrName>
                                        </p:attrNameLst>
                                      </p:cBhvr>
                                    </p:anim>
                                    <p:anim by="(#ppt_w*0.50)" calcmode="lin" valueType="num">
                                      <p:cBhvr>
                                        <p:cTn id="39" dur="500" decel="50000" autoRev="1" fill="hold">
                                          <p:stCondLst>
                                            <p:cond delay="0"/>
                                          </p:stCondLst>
                                        </p:cTn>
                                        <p:tgtEl>
                                          <p:spTgt spid="504834">
                                            <p:txEl>
                                              <p:charRg st="228" end="250"/>
                                            </p:txEl>
                                          </p:spTgt>
                                        </p:tgtEl>
                                        <p:attrNameLst>
                                          <p:attrName>ppt_x</p:attrName>
                                        </p:attrNameLst>
                                      </p:cBhvr>
                                    </p:anim>
                                    <p:anim from="(-#ppt_h/2)" to="(#ppt_y)" calcmode="lin" valueType="num">
                                      <p:cBhvr>
                                        <p:cTn id="40" dur="1000" fill="hold">
                                          <p:stCondLst>
                                            <p:cond delay="0"/>
                                          </p:stCondLst>
                                        </p:cTn>
                                        <p:tgtEl>
                                          <p:spTgt spid="504834">
                                            <p:txEl>
                                              <p:charRg st="228" end="250"/>
                                            </p:txEl>
                                          </p:spTgt>
                                        </p:tgtEl>
                                        <p:attrNameLst>
                                          <p:attrName>ppt_y</p:attrName>
                                        </p:attrNameLst>
                                      </p:cBhvr>
                                    </p:anim>
                                    <p:animRot by="21600000">
                                      <p:cBhvr>
                                        <p:cTn id="41" dur="1000" fill="hold">
                                          <p:stCondLst>
                                            <p:cond delay="0"/>
                                          </p:stCondLst>
                                        </p:cTn>
                                        <p:tgtEl>
                                          <p:spTgt spid="504834">
                                            <p:txEl>
                                              <p:charRg st="228" end="25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8949</Words>
  <Application>WPS 演示</Application>
  <PresentationFormat>全屏显示(4:3)</PresentationFormat>
  <Paragraphs>471</Paragraphs>
  <Slides>45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Arial</vt:lpstr>
      <vt:lpstr>宋体</vt:lpstr>
      <vt:lpstr>Wingdings</vt:lpstr>
      <vt:lpstr>黑体</vt:lpstr>
      <vt:lpstr>仿宋</vt:lpstr>
      <vt:lpstr>微软雅黑</vt:lpstr>
      <vt:lpstr>华文琥珀</vt:lpstr>
      <vt:lpstr>华文中宋</vt:lpstr>
      <vt:lpstr>Times New Roman</vt:lpstr>
      <vt:lpstr>华文中宋</vt:lpstr>
      <vt:lpstr>Arial Unicode MS</vt:lpstr>
      <vt:lpstr>华文琥珀</vt:lpstr>
      <vt:lpstr>Segoe Print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2017届高三语文三月周考（二）试卷讲评</dc:title>
  <dc:creator>徐春林</dc:creator>
  <cp:keywords>2017届高三语文三月周考（二）试卷讲评</cp:keywords>
  <dc:description>宁都中学</dc:description>
  <dc:subject>2017届高三语文三月周考（二）试卷讲评</dc:subject>
  <cp:category>2017届高三语文三月周考（二）试卷讲评</cp:category>
  <cp:lastModifiedBy>阳光</cp:lastModifiedBy>
  <cp:revision>4672</cp:revision>
  <dcterms:created xsi:type="dcterms:W3CDTF">2011-07-07T13:06:06Z</dcterms:created>
  <dcterms:modified xsi:type="dcterms:W3CDTF">2019-09-18T19:05:24Z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