
<file path=[Content_Types].xml><?xml version="1.0" encoding="utf-8"?>
<Types xmlns="http://schemas.openxmlformats.org/package/2006/content-types">
  <Default Extension="vml" ContentType="application/vnd.openxmlformats-officedocument.vmlDrawing"/>
  <Default Extension="doc" ContentType="application/msword"/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85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6" r:id="rId13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49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091"/>
        <p:guide pos="2882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2406650" y="2660650"/>
            <a:ext cx="6153150" cy="1536700"/>
          </a:xfrm>
        </p:spPr>
        <p:txBody>
          <a:bodyPr lIns="90170" tIns="46990" rIns="90170" bIns="46990" anchor="b" anchorCtr="1"/>
          <a:lstStyle>
            <a:lvl1pPr>
              <a:defRPr sz="5000">
                <a:solidFill>
                  <a:srgbClr val="83B403"/>
                </a:solidFill>
              </a:defRPr>
            </a:lvl1pPr>
          </a:lstStyle>
          <a:p>
            <a:pPr lvl="0" fontAlgn="base"/>
            <a:r>
              <a:rPr lang="zh-CN" altLang="zh-CN" strike="noStrike" noProof="0" dirty="0" smtClean="0">
                <a:sym typeface="Arial" panose="020B0604020202020204" pitchFamily="34" charset="0"/>
              </a:rPr>
              <a:t>单击此处编辑标</a:t>
            </a:r>
            <a:r>
              <a:rPr lang="zh-CN" altLang="en-US" strike="noStrike" noProof="0" dirty="0" smtClean="0">
                <a:sym typeface="Arial" panose="020B0604020202020204" pitchFamily="34" charset="0"/>
              </a:rPr>
              <a:t>题</a:t>
            </a:r>
            <a:endParaRPr lang="zh-CN" altLang="zh-CN" strike="noStrike" noProof="0" dirty="0" smtClean="0">
              <a:sym typeface="Arial" panose="020B0604020202020204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06650" y="4197350"/>
            <a:ext cx="615315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DC624A"/>
                </a:solidFill>
              </a:defRPr>
            </a:lvl1pPr>
          </a:lstStyle>
          <a:p>
            <a:pPr lvl="0" fontAlgn="base"/>
            <a:r>
              <a:rPr lang="zh-CN" altLang="zh-CN" strike="noStrike" noProof="0" dirty="0" smtClean="0">
                <a:sym typeface="Arial" panose="020B0604020202020204" pitchFamily="34" charset="0"/>
              </a:rPr>
              <a:t>单击此处编辑母版副标题样式</a:t>
            </a:r>
            <a:endParaRPr lang="zh-CN" altLang="zh-CN" strike="noStrike" noProof="0" dirty="0" smtClean="0">
              <a:sym typeface="Arial" panose="020B0604020202020204" pitchFamily="34" charset="0"/>
            </a:endParaRPr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457200" y="6483350"/>
            <a:ext cx="2133600" cy="2794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fontAlgn="base"/>
            <a:fld id="{737484AA-A758-466E-B362-EB7EFEEAAB7C}" type="datetime1">
              <a:rPr lang="zh-CN" altLang="en-US" strike="noStrike" noProof="1" smtClean="0">
                <a:latin typeface="Arial" panose="020B0604020202020204" pitchFamily="34" charset="0"/>
                <a:ea typeface="黑体" panose="02010609060101010101" pitchFamily="49" charset="-122"/>
                <a:cs typeface="+mn-ea"/>
              </a:rPr>
            </a:fld>
            <a:endParaRPr lang="zh-CN" altLang="en-US" strike="noStrike" noProof="1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124200" y="6483350"/>
            <a:ext cx="2895600" cy="2794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fontAlgn="base"/>
            <a:endParaRPr lang="zh-CN" altLang="en-US" strike="noStrike" noProof="1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6483350"/>
            <a:ext cx="2133600" cy="2794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fontAlgn="base"/>
            <a:fld id="{6E7BABC7-290E-4103-BB4C-9E53A7BB7771}" type="slidenum">
              <a:rPr lang="zh-CN" altLang="en-US" strike="noStrike" noProof="1" smtClean="0">
                <a:latin typeface="Arial" panose="020B0604020202020204" pitchFamily="34" charset="0"/>
                <a:ea typeface="黑体" panose="02010609060101010101" pitchFamily="49" charset="-122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075765"/>
            <a:ext cx="8229600" cy="514331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fontAlgn="base"/>
            <a:r>
              <a:rPr lang="zh-CN" altLang="en-US" strike="noStrike" noProof="1" dirty="0" smtClean="0"/>
              <a:t>单击此处编辑母版文本样式</a:t>
            </a:r>
            <a:endParaRPr lang="zh-CN" altLang="en-US" strike="noStrike" noProof="1" dirty="0" smtClean="0"/>
          </a:p>
          <a:p>
            <a:pPr lvl="1" fontAlgn="base"/>
            <a:r>
              <a:rPr lang="zh-CN" altLang="en-US" strike="noStrike" noProof="1" dirty="0" smtClean="0"/>
              <a:t>第二级</a:t>
            </a:r>
            <a:endParaRPr lang="zh-CN" altLang="en-US" strike="noStrike" noProof="1" dirty="0" smtClean="0"/>
          </a:p>
          <a:p>
            <a:pPr lvl="2" fontAlgn="base"/>
            <a:r>
              <a:rPr lang="zh-CN" altLang="en-US" strike="noStrike" noProof="1" dirty="0" smtClean="0"/>
              <a:t>第三级</a:t>
            </a:r>
            <a:endParaRPr lang="zh-CN" altLang="en-US" strike="noStrike" noProof="1" dirty="0" smtClean="0"/>
          </a:p>
          <a:p>
            <a:pPr lvl="3" fontAlgn="base"/>
            <a:r>
              <a:rPr lang="zh-CN" altLang="en-US" strike="noStrike" noProof="1" dirty="0" smtClean="0"/>
              <a:t>第四级</a:t>
            </a:r>
            <a:endParaRPr lang="zh-CN" altLang="en-US" strike="noStrike" noProof="1" dirty="0" smtClean="0"/>
          </a:p>
          <a:p>
            <a:pPr lvl="4" fontAlgn="base"/>
            <a:r>
              <a:rPr lang="zh-CN" altLang="en-US" strike="noStrike" noProof="1" dirty="0" smtClean="0"/>
              <a:t>第五级</a:t>
            </a:r>
            <a:endParaRPr lang="zh-CN" altLang="en-US" strike="noStrike" noProof="1" dirty="0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base"/>
            <a:fld id="{737484AA-A758-466E-B362-EB7EFEEAAB7C}" type="datetime1">
              <a:rPr lang="zh-CN" altLang="en-US" strike="noStrike" noProof="1" smtClean="0">
                <a:latin typeface="Arial" panose="020B0604020202020204" pitchFamily="34" charset="0"/>
                <a:ea typeface="黑体" panose="02010609060101010101" pitchFamily="49" charset="-122"/>
                <a:cs typeface="+mn-ea"/>
              </a:rPr>
            </a:fld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base"/>
            <a:endParaRPr lang="zh-CN" altLang="en-US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base"/>
            <a:fld id="{6E7BABC7-290E-4103-BB4C-9E53A7BB7771}" type="slidenum">
              <a:rPr lang="zh-CN" altLang="en-US" strike="noStrike" noProof="1" smtClean="0">
                <a:latin typeface="Arial" panose="020B0604020202020204" pitchFamily="34" charset="0"/>
                <a:ea typeface="黑体" panose="02010609060101010101" pitchFamily="49" charset="-122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611528"/>
            <a:ext cx="8229600" cy="6444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 fontAlgn="base"/>
            <a:r>
              <a:rPr lang="zh-CN" altLang="en-US" strike="noStrike" noProof="1" dirty="0" smtClean="0"/>
              <a:t>单击此处编辑母版标题样式</a:t>
            </a:r>
            <a:endParaRPr lang="zh-CN" altLang="en-US" strike="noStrike" noProof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dirty="0" smtClean="0"/>
              <a:t>单击此处编辑母版文本样式</a:t>
            </a:r>
            <a:endParaRPr lang="zh-CN" altLang="en-US" strike="noStrike" noProof="1" dirty="0" smtClean="0"/>
          </a:p>
          <a:p>
            <a:pPr lvl="1" fontAlgn="base"/>
            <a:r>
              <a:rPr lang="zh-CN" altLang="en-US" strike="noStrike" noProof="1" dirty="0" smtClean="0"/>
              <a:t>第二级</a:t>
            </a:r>
            <a:endParaRPr lang="zh-CN" altLang="en-US" strike="noStrike" noProof="1" dirty="0" smtClean="0"/>
          </a:p>
          <a:p>
            <a:pPr lvl="2" fontAlgn="base"/>
            <a:r>
              <a:rPr lang="zh-CN" altLang="en-US" strike="noStrike" noProof="1" dirty="0" smtClean="0"/>
              <a:t>第三级</a:t>
            </a:r>
            <a:endParaRPr lang="zh-CN" altLang="en-US" strike="noStrike" noProof="1" dirty="0" smtClean="0"/>
          </a:p>
          <a:p>
            <a:pPr lvl="3" fontAlgn="base"/>
            <a:r>
              <a:rPr lang="zh-CN" altLang="en-US" strike="noStrike" noProof="1" dirty="0" smtClean="0"/>
              <a:t>第四级</a:t>
            </a:r>
            <a:endParaRPr lang="zh-CN" altLang="en-US" strike="noStrike" noProof="1" dirty="0" smtClean="0"/>
          </a:p>
          <a:p>
            <a:pPr lvl="4" fontAlgn="base"/>
            <a:r>
              <a:rPr lang="zh-CN" altLang="en-US" strike="noStrike" noProof="1" dirty="0" smtClean="0"/>
              <a:t>第五级</a:t>
            </a:r>
            <a:endParaRPr lang="zh-CN" altLang="en-US" strike="noStrike" noProof="1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base"/>
            <a:fld id="{737484AA-A758-466E-B362-EB7EFEEAAB7C}" type="datetime1">
              <a:rPr lang="zh-CN" altLang="en-US" strike="noStrike" noProof="1" smtClean="0">
                <a:latin typeface="Arial" panose="020B0604020202020204" pitchFamily="34" charset="0"/>
                <a:ea typeface="黑体" panose="02010609060101010101" pitchFamily="49" charset="-122"/>
                <a:cs typeface="+mn-ea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base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base"/>
            <a:fld id="{6E7BABC7-290E-4103-BB4C-9E53A7BB7771}" type="slidenum">
              <a:rPr lang="zh-CN" altLang="en-US" strike="noStrike" noProof="1" smtClean="0">
                <a:latin typeface="Arial" panose="020B0604020202020204" pitchFamily="34" charset="0"/>
                <a:ea typeface="黑体" panose="02010609060101010101" pitchFamily="49" charset="-122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pPr fontAlgn="base"/>
            <a:r>
              <a:rPr lang="zh-CN" altLang="en-US" strike="noStrike" noProof="1" dirty="0" smtClean="0"/>
              <a:t>单击此处编辑标题</a:t>
            </a:r>
            <a:endParaRPr lang="zh-CN" altLang="en-US" strike="noStrike" noProof="1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fontAlgn="base"/>
            <a:r>
              <a:rPr lang="zh-CN" altLang="en-US" strike="noStrike" noProof="1" dirty="0" smtClean="0"/>
              <a:t>单击此处编辑母版文本样式</a:t>
            </a:r>
            <a:endParaRPr lang="zh-CN" altLang="en-US" strike="noStrike" noProof="1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base"/>
            <a:fld id="{737484AA-A758-466E-B362-EB7EFEEAAB7C}" type="datetime1">
              <a:rPr lang="zh-CN" altLang="en-US" strike="noStrike" noProof="1" smtClean="0">
                <a:latin typeface="Arial" panose="020B0604020202020204" pitchFamily="34" charset="0"/>
                <a:ea typeface="黑体" panose="02010609060101010101" pitchFamily="49" charset="-122"/>
                <a:cs typeface="+mn-ea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base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base"/>
            <a:fld id="{6E7BABC7-290E-4103-BB4C-9E53A7BB7771}" type="slidenum">
              <a:rPr lang="zh-CN" altLang="en-US" strike="noStrike" noProof="1" smtClean="0">
                <a:latin typeface="Arial" panose="020B0604020202020204" pitchFamily="34" charset="0"/>
                <a:ea typeface="黑体" panose="02010609060101010101" pitchFamily="49" charset="-122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/>
          <a:p>
            <a:pPr lvl="0" fontAlgn="base"/>
            <a:r>
              <a:rPr lang="zh-CN" altLang="en-US" strike="noStrike" noProof="1" dirty="0" smtClean="0"/>
              <a:t>单击此处编辑母版文本样式</a:t>
            </a:r>
            <a:endParaRPr lang="zh-CN" altLang="en-US" strike="noStrike" noProof="1" dirty="0" smtClean="0"/>
          </a:p>
          <a:p>
            <a:pPr lvl="1" fontAlgn="base"/>
            <a:r>
              <a:rPr lang="zh-CN" altLang="en-US" strike="noStrike" noProof="1" dirty="0" smtClean="0"/>
              <a:t>第二级</a:t>
            </a:r>
            <a:endParaRPr lang="zh-CN" altLang="en-US" strike="noStrike" noProof="1" dirty="0" smtClean="0"/>
          </a:p>
          <a:p>
            <a:pPr lvl="2" fontAlgn="base"/>
            <a:r>
              <a:rPr lang="zh-CN" altLang="en-US" strike="noStrike" noProof="1" dirty="0" smtClean="0"/>
              <a:t>第三级</a:t>
            </a:r>
            <a:endParaRPr lang="zh-CN" altLang="en-US" strike="noStrike" noProof="1" dirty="0" smtClean="0"/>
          </a:p>
          <a:p>
            <a:pPr lvl="3" fontAlgn="base"/>
            <a:r>
              <a:rPr lang="zh-CN" altLang="en-US" strike="noStrike" noProof="1" dirty="0" smtClean="0"/>
              <a:t>第四级</a:t>
            </a:r>
            <a:endParaRPr lang="zh-CN" altLang="en-US" strike="noStrike" noProof="1" dirty="0" smtClean="0"/>
          </a:p>
          <a:p>
            <a:pPr lvl="4" fontAlgn="base"/>
            <a:r>
              <a:rPr lang="zh-CN" altLang="en-US" strike="noStrike" noProof="1" dirty="0" smtClean="0"/>
              <a:t>第五级</a:t>
            </a:r>
            <a:endParaRPr lang="zh-CN" altLang="en-US" strike="noStrike" noProof="1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/>
          <a:p>
            <a:pPr lvl="0" fontAlgn="base"/>
            <a:r>
              <a:rPr lang="zh-CN" altLang="en-US" strike="noStrike" noProof="1" dirty="0" smtClean="0"/>
              <a:t>单击此处编辑母版文本样式</a:t>
            </a:r>
            <a:endParaRPr lang="zh-CN" altLang="en-US" strike="noStrike" noProof="1" dirty="0" smtClean="0"/>
          </a:p>
          <a:p>
            <a:pPr lvl="1" fontAlgn="base"/>
            <a:r>
              <a:rPr lang="zh-CN" altLang="en-US" strike="noStrike" noProof="1" dirty="0" smtClean="0"/>
              <a:t>第二级</a:t>
            </a:r>
            <a:endParaRPr lang="zh-CN" altLang="en-US" strike="noStrike" noProof="1" dirty="0" smtClean="0"/>
          </a:p>
          <a:p>
            <a:pPr lvl="2" fontAlgn="base"/>
            <a:r>
              <a:rPr lang="zh-CN" altLang="en-US" strike="noStrike" noProof="1" dirty="0" smtClean="0"/>
              <a:t>第三级</a:t>
            </a:r>
            <a:endParaRPr lang="zh-CN" altLang="en-US" strike="noStrike" noProof="1" dirty="0" smtClean="0"/>
          </a:p>
          <a:p>
            <a:pPr lvl="3" fontAlgn="base"/>
            <a:r>
              <a:rPr lang="zh-CN" altLang="en-US" strike="noStrike" noProof="1" dirty="0" smtClean="0"/>
              <a:t>第四级</a:t>
            </a:r>
            <a:endParaRPr lang="zh-CN" altLang="en-US" strike="noStrike" noProof="1" dirty="0" smtClean="0"/>
          </a:p>
          <a:p>
            <a:pPr lvl="4" fontAlgn="base"/>
            <a:r>
              <a:rPr lang="zh-CN" altLang="en-US" strike="noStrike" noProof="1" dirty="0" smtClean="0"/>
              <a:t>第五级</a:t>
            </a:r>
            <a:endParaRPr lang="zh-CN" altLang="en-US" strike="noStrike" noProof="1" dirty="0"/>
          </a:p>
        </p:txBody>
      </p:sp>
      <p:sp>
        <p:nvSpPr>
          <p:cNvPr id="8" name="标题 1"/>
          <p:cNvSpPr>
            <a:spLocks noGrp="1"/>
          </p:cNvSpPr>
          <p:nvPr>
            <p:ph type="title"/>
          </p:nvPr>
        </p:nvSpPr>
        <p:spPr>
          <a:xfrm>
            <a:off x="457200" y="611528"/>
            <a:ext cx="8229600" cy="644400"/>
          </a:xfrm>
        </p:spPr>
        <p:txBody>
          <a:bodyPr>
            <a:normAutofit/>
          </a:bodyPr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 fontAlgn="base"/>
            <a:r>
              <a:rPr lang="zh-CN" altLang="en-US" strike="noStrike" noProof="1" dirty="0" smtClean="0"/>
              <a:t>单击此处编辑母版标题样式</a:t>
            </a:r>
            <a:endParaRPr lang="zh-CN" altLang="en-US" strike="noStrike" noProof="1" dirty="0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base"/>
            <a:fld id="{737484AA-A758-466E-B362-EB7EFEEAAB7C}" type="datetime1">
              <a:rPr lang="zh-CN" altLang="en-US" strike="noStrike" noProof="1" smtClean="0">
                <a:latin typeface="Arial" panose="020B0604020202020204" pitchFamily="34" charset="0"/>
                <a:ea typeface="黑体" panose="02010609060101010101" pitchFamily="49" charset="-122"/>
                <a:cs typeface="+mn-ea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base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base"/>
            <a:fld id="{6E7BABC7-290E-4103-BB4C-9E53A7BB7771}" type="slidenum">
              <a:rPr lang="zh-CN" altLang="en-US" strike="noStrike" noProof="1" smtClean="0">
                <a:latin typeface="Arial" panose="020B0604020202020204" pitchFamily="34" charset="0"/>
                <a:ea typeface="黑体" panose="02010609060101010101" pitchFamily="49" charset="-122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fontAlgn="base"/>
            <a:r>
              <a:rPr lang="zh-CN" altLang="en-US" strike="noStrike" noProof="1" dirty="0" smtClean="0"/>
              <a:t>单击此处编辑母版标题样式</a:t>
            </a:r>
            <a:endParaRPr lang="zh-CN" altLang="en-US" strike="noStrike" noProof="1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0238" y="1690688"/>
            <a:ext cx="3868737" cy="81438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dirty="0" smtClean="0"/>
              <a:t>单击此处编辑母版文本样式</a:t>
            </a:r>
            <a:endParaRPr lang="zh-CN" altLang="en-US" strike="noStrike" noProof="1" dirty="0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 fontAlgn="base"/>
            <a:r>
              <a:rPr lang="zh-CN" altLang="en-US" strike="noStrike" noProof="1" dirty="0" smtClean="0"/>
              <a:t>单击此处编辑母版文本样式</a:t>
            </a:r>
            <a:endParaRPr lang="zh-CN" altLang="en-US" strike="noStrike" noProof="1" dirty="0" smtClean="0"/>
          </a:p>
          <a:p>
            <a:pPr lvl="1" fontAlgn="base"/>
            <a:r>
              <a:rPr lang="zh-CN" altLang="en-US" strike="noStrike" noProof="1" dirty="0" smtClean="0"/>
              <a:t>第二级</a:t>
            </a:r>
            <a:endParaRPr lang="zh-CN" altLang="en-US" strike="noStrike" noProof="1" dirty="0" smtClean="0"/>
          </a:p>
          <a:p>
            <a:pPr lvl="2" fontAlgn="base"/>
            <a:r>
              <a:rPr lang="zh-CN" altLang="en-US" strike="noStrike" noProof="1" dirty="0" smtClean="0"/>
              <a:t>第三级</a:t>
            </a:r>
            <a:endParaRPr lang="zh-CN" altLang="en-US" strike="noStrike" noProof="1" dirty="0" smtClean="0"/>
          </a:p>
          <a:p>
            <a:pPr lvl="3" fontAlgn="base"/>
            <a:r>
              <a:rPr lang="zh-CN" altLang="en-US" strike="noStrike" noProof="1" dirty="0" smtClean="0"/>
              <a:t>第四级</a:t>
            </a:r>
            <a:endParaRPr lang="zh-CN" altLang="en-US" strike="noStrike" noProof="1" dirty="0" smtClean="0"/>
          </a:p>
          <a:p>
            <a:pPr lvl="4" fontAlgn="base"/>
            <a:r>
              <a:rPr lang="zh-CN" altLang="en-US" strike="noStrike" noProof="1" dirty="0" smtClean="0"/>
              <a:t>第五级</a:t>
            </a:r>
            <a:endParaRPr lang="zh-CN" altLang="en-US" strike="noStrike" noProof="1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90688"/>
            <a:ext cx="3887788" cy="814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dirty="0" smtClean="0"/>
              <a:t>单击此处编辑母版文本样式</a:t>
            </a:r>
            <a:endParaRPr lang="zh-CN" altLang="en-US" strike="noStrike" noProof="1" dirty="0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4"/>
            <a:ext cx="3887788" cy="3684589"/>
          </a:xfrm>
        </p:spPr>
        <p:txBody>
          <a:bodyPr/>
          <a:lstStyle/>
          <a:p>
            <a:pPr lvl="0" fontAlgn="base"/>
            <a:r>
              <a:rPr lang="zh-CN" altLang="en-US" strike="noStrike" noProof="1" dirty="0" smtClean="0"/>
              <a:t>单击此处编辑母版文本样式</a:t>
            </a:r>
            <a:endParaRPr lang="zh-CN" altLang="en-US" strike="noStrike" noProof="1" dirty="0" smtClean="0"/>
          </a:p>
          <a:p>
            <a:pPr lvl="1" fontAlgn="base"/>
            <a:r>
              <a:rPr lang="zh-CN" altLang="en-US" strike="noStrike" noProof="1" dirty="0" smtClean="0"/>
              <a:t>第二级</a:t>
            </a:r>
            <a:endParaRPr lang="zh-CN" altLang="en-US" strike="noStrike" noProof="1" dirty="0" smtClean="0"/>
          </a:p>
          <a:p>
            <a:pPr lvl="2" fontAlgn="base"/>
            <a:r>
              <a:rPr lang="zh-CN" altLang="en-US" strike="noStrike" noProof="1" dirty="0" smtClean="0"/>
              <a:t>第三级</a:t>
            </a:r>
            <a:endParaRPr lang="zh-CN" altLang="en-US" strike="noStrike" noProof="1" dirty="0" smtClean="0"/>
          </a:p>
          <a:p>
            <a:pPr lvl="3" fontAlgn="base"/>
            <a:r>
              <a:rPr lang="zh-CN" altLang="en-US" strike="noStrike" noProof="1" dirty="0" smtClean="0"/>
              <a:t>第四级</a:t>
            </a:r>
            <a:endParaRPr lang="zh-CN" altLang="en-US" strike="noStrike" noProof="1" dirty="0" smtClean="0"/>
          </a:p>
          <a:p>
            <a:pPr lvl="4" fontAlgn="base"/>
            <a:r>
              <a:rPr lang="zh-CN" altLang="en-US" strike="noStrike" noProof="1" dirty="0" smtClean="0"/>
              <a:t>第五级</a:t>
            </a:r>
            <a:endParaRPr lang="zh-CN" altLang="en-US" strike="noStrike" noProof="1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base"/>
            <a:fld id="{737484AA-A758-466E-B362-EB7EFEEAAB7C}" type="datetime1">
              <a:rPr lang="zh-CN" altLang="en-US" strike="noStrike" noProof="1" smtClean="0">
                <a:latin typeface="Arial" panose="020B0604020202020204" pitchFamily="34" charset="0"/>
                <a:ea typeface="黑体" panose="02010609060101010101" pitchFamily="49" charset="-122"/>
                <a:cs typeface="+mn-ea"/>
              </a:rPr>
            </a:fld>
            <a:endParaRPr lang="zh-CN" altLang="en-US" strike="noStrike" noProof="1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base"/>
            <a:endParaRPr lang="zh-CN" altLang="en-US" strike="noStrike" noProof="1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base"/>
            <a:fld id="{6E7BABC7-290E-4103-BB4C-9E53A7BB7771}" type="slidenum">
              <a:rPr lang="zh-CN" altLang="en-US" strike="noStrike" noProof="1" smtClean="0">
                <a:latin typeface="Arial" panose="020B0604020202020204" pitchFamily="34" charset="0"/>
                <a:ea typeface="黑体" panose="02010609060101010101" pitchFamily="49" charset="-122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1335088" y="2718000"/>
            <a:ext cx="6286500" cy="765175"/>
          </a:xfrm>
        </p:spPr>
        <p:txBody>
          <a:bodyPr anchor="t" anchorCtr="0">
            <a:normAutofit/>
          </a:bodyPr>
          <a:lstStyle>
            <a:lvl1pPr algn="ctr">
              <a:defRPr sz="4400">
                <a:solidFill>
                  <a:srgbClr val="EF9B37"/>
                </a:solidFill>
                <a:latin typeface="+mj-lt"/>
              </a:defRPr>
            </a:lvl1pPr>
          </a:lstStyle>
          <a:p>
            <a:pPr fontAlgn="base"/>
            <a:r>
              <a:rPr lang="zh-CN" altLang="en-US" strike="noStrike" noProof="1" dirty="0" smtClean="0"/>
              <a:t>编辑标题</a:t>
            </a:r>
            <a:endParaRPr lang="zh-CN" altLang="en-US" strike="noStrike" noProof="1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base"/>
            <a:fld id="{737484AA-A758-466E-B362-EB7EFEEAAB7C}" type="datetime1">
              <a:rPr lang="zh-CN" altLang="en-US" strike="noStrike" noProof="1" smtClean="0">
                <a:latin typeface="Arial" panose="020B0604020202020204" pitchFamily="34" charset="0"/>
                <a:ea typeface="黑体" panose="02010609060101010101" pitchFamily="49" charset="-122"/>
                <a:cs typeface="+mn-ea"/>
              </a:rPr>
            </a:fld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base"/>
            <a:endParaRPr lang="zh-CN" altLang="en-US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base"/>
            <a:fld id="{6E7BABC7-290E-4103-BB4C-9E53A7BB7771}" type="slidenum">
              <a:rPr lang="zh-CN" altLang="en-US" strike="noStrike" noProof="1" smtClean="0">
                <a:latin typeface="Arial" panose="020B0604020202020204" pitchFamily="34" charset="0"/>
                <a:ea typeface="黑体" panose="02010609060101010101" pitchFamily="49" charset="-122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base"/>
            <a:fld id="{737484AA-A758-466E-B362-EB7EFEEAAB7C}" type="datetime1">
              <a:rPr lang="zh-CN" altLang="en-US" strike="noStrike" noProof="1" smtClean="0">
                <a:latin typeface="Arial" panose="020B0604020202020204" pitchFamily="34" charset="0"/>
                <a:ea typeface="黑体" panose="02010609060101010101" pitchFamily="49" charset="-122"/>
                <a:cs typeface="+mn-ea"/>
              </a:rPr>
            </a:fld>
            <a:endParaRPr lang="zh-CN" altLang="en-US" strike="noStrike" noProof="1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base"/>
            <a:endParaRPr lang="zh-CN" altLang="en-US" strike="noStrike" noProof="1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base"/>
            <a:fld id="{6E7BABC7-290E-4103-BB4C-9E53A7BB7771}" type="slidenum">
              <a:rPr lang="zh-CN" altLang="en-US" strike="noStrike" noProof="1" smtClean="0">
                <a:latin typeface="Arial" panose="020B0604020202020204" pitchFamily="34" charset="0"/>
                <a:ea typeface="黑体" panose="02010609060101010101" pitchFamily="49" charset="-122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29841" y="965200"/>
            <a:ext cx="3196800" cy="1600200"/>
          </a:xfrm>
        </p:spPr>
        <p:txBody>
          <a:bodyPr anchor="t" anchorCtr="0">
            <a:noAutofit/>
          </a:bodyPr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pPr fontAlgn="base"/>
            <a:r>
              <a:rPr lang="zh-CN" altLang="en-US" strike="noStrike" noProof="1" dirty="0" smtClean="0"/>
              <a:t>单击此处编辑标题</a:t>
            </a:r>
            <a:endParaRPr lang="zh-CN" altLang="en-US" strike="noStrike" noProof="1" dirty="0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014391" y="987425"/>
            <a:ext cx="4478400" cy="54036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565400"/>
            <a:ext cx="3196800" cy="38115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base"/>
            <a:fld id="{737484AA-A758-466E-B362-EB7EFEEAAB7C}" type="datetime1">
              <a:rPr lang="zh-CN" altLang="en-US" strike="noStrike" noProof="1" smtClean="0">
                <a:latin typeface="Arial" panose="020B0604020202020204" pitchFamily="34" charset="0"/>
                <a:ea typeface="黑体" panose="02010609060101010101" pitchFamily="49" charset="-122"/>
                <a:cs typeface="+mn-ea"/>
              </a:rPr>
            </a:fld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base"/>
            <a:fld id="{6E7BABC7-290E-4103-BB4C-9E53A7BB7771}" type="slidenum">
              <a:rPr lang="zh-CN" altLang="en-US" strike="noStrike" noProof="1" smtClean="0">
                <a:latin typeface="Arial" panose="020B0604020202020204" pitchFamily="34" charset="0"/>
                <a:ea typeface="黑体" panose="02010609060101010101" pitchFamily="49" charset="-122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330698" y="457518"/>
            <a:ext cx="1356102" cy="5851525"/>
          </a:xfrm>
        </p:spPr>
        <p:txBody>
          <a:bodyPr vert="eaVert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fontAlgn="base"/>
            <a:r>
              <a:rPr lang="zh-CN" altLang="en-US" strike="noStrike" noProof="1" dirty="0" smtClean="0"/>
              <a:t>单击此处编辑母版标题样式</a:t>
            </a:r>
            <a:endParaRPr lang="zh-CN" altLang="en-US" strike="noStrike" noProof="1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457518"/>
            <a:ext cx="667202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dirty="0" smtClean="0"/>
              <a:t>单击此处编辑母版文本样式</a:t>
            </a:r>
            <a:endParaRPr lang="zh-CN" altLang="en-US" strike="noStrike" noProof="1" dirty="0" smtClean="0"/>
          </a:p>
          <a:p>
            <a:pPr lvl="1" fontAlgn="base"/>
            <a:r>
              <a:rPr lang="zh-CN" altLang="en-US" strike="noStrike" noProof="1" dirty="0" smtClean="0"/>
              <a:t>第二级</a:t>
            </a:r>
            <a:endParaRPr lang="zh-CN" altLang="en-US" strike="noStrike" noProof="1" dirty="0" smtClean="0"/>
          </a:p>
          <a:p>
            <a:pPr lvl="2" fontAlgn="base"/>
            <a:r>
              <a:rPr lang="zh-CN" altLang="en-US" strike="noStrike" noProof="1" dirty="0" smtClean="0"/>
              <a:t>第三级</a:t>
            </a:r>
            <a:endParaRPr lang="zh-CN" altLang="en-US" strike="noStrike" noProof="1" dirty="0" smtClean="0"/>
          </a:p>
          <a:p>
            <a:pPr lvl="3" fontAlgn="base"/>
            <a:r>
              <a:rPr lang="zh-CN" altLang="en-US" strike="noStrike" noProof="1" dirty="0" smtClean="0"/>
              <a:t>第四级</a:t>
            </a:r>
            <a:endParaRPr lang="zh-CN" altLang="en-US" strike="noStrike" noProof="1" dirty="0" smtClean="0"/>
          </a:p>
          <a:p>
            <a:pPr lvl="4" fontAlgn="base"/>
            <a:r>
              <a:rPr lang="zh-CN" altLang="en-US" strike="noStrike" noProof="1" dirty="0" smtClean="0"/>
              <a:t>第五级</a:t>
            </a:r>
            <a:endParaRPr lang="zh-CN" altLang="en-US" strike="noStrike" noProof="1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base"/>
            <a:fld id="{737484AA-A758-466E-B362-EB7EFEEAAB7C}" type="datetime1">
              <a:rPr lang="zh-CN" altLang="en-US" strike="noStrike" noProof="1" smtClean="0">
                <a:latin typeface="Arial" panose="020B0604020202020204" pitchFamily="34" charset="0"/>
                <a:ea typeface="黑体" panose="02010609060101010101" pitchFamily="49" charset="-122"/>
                <a:cs typeface="+mn-ea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base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base"/>
            <a:fld id="{6E7BABC7-290E-4103-BB4C-9E53A7BB7771}" type="slidenum">
              <a:rPr lang="zh-CN" altLang="en-US" strike="noStrike" noProof="1" smtClean="0">
                <a:latin typeface="Arial" panose="020B0604020202020204" pitchFamily="34" charset="0"/>
                <a:ea typeface="黑体" panose="02010609060101010101" pitchFamily="49" charset="-122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1026" name="Picture 2" descr="fag"/>
          <p:cNvPicPr>
            <a:picLocks noChangeAspect="1"/>
          </p:cNvPicPr>
          <p:nvPr/>
        </p:nvPicPr>
        <p:blipFill>
          <a:blip r:embed="rId11"/>
          <a:srcRect t="9091"/>
          <a:stretch>
            <a:fillRect/>
          </a:stretch>
        </p:blipFill>
        <p:spPr>
          <a:xfrm>
            <a:off x="0" y="0"/>
            <a:ext cx="9142413" cy="20002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2"/>
          <p:cNvSpPr>
            <a:spLocks noGrp="1"/>
          </p:cNvSpPr>
          <p:nvPr>
            <p:ph type="title"/>
          </p:nvPr>
        </p:nvSpPr>
        <p:spPr>
          <a:xfrm>
            <a:off x="455613" y="1852613"/>
            <a:ext cx="8229600" cy="787400"/>
          </a:xfrm>
          <a:prstGeom prst="rect">
            <a:avLst/>
          </a:prstGeom>
          <a:noFill/>
          <a:ln w="9525">
            <a:noFill/>
          </a:ln>
        </p:spPr>
        <p:txBody>
          <a:bodyPr wrap="square" lIns="91440" tIns="45720" rIns="91440" bIns="45720" anchor="ctr"/>
          <a:p>
            <a:pPr lvl="0"/>
            <a:r>
              <a:rPr lang="zh-CN" altLang="zh-CN" dirty="0"/>
              <a:t>单击此处编辑母版标题样式</a:t>
            </a:r>
            <a:endParaRPr lang="zh-CN" altLang="zh-CN" dirty="0"/>
          </a:p>
        </p:txBody>
      </p:sp>
      <p:sp>
        <p:nvSpPr>
          <p:cNvPr id="1028" name="Rectangle 3"/>
          <p:cNvSpPr>
            <a:spLocks noGrp="1"/>
          </p:cNvSpPr>
          <p:nvPr>
            <p:ph type="body"/>
          </p:nvPr>
        </p:nvSpPr>
        <p:spPr>
          <a:xfrm>
            <a:off x="457200" y="2809875"/>
            <a:ext cx="8229600" cy="3316288"/>
          </a:xfrm>
          <a:prstGeom prst="rect">
            <a:avLst/>
          </a:prstGeom>
          <a:noFill/>
          <a:ln w="9525">
            <a:noFill/>
          </a:ln>
        </p:spPr>
        <p:txBody>
          <a:bodyPr wrap="square" lIns="91440" tIns="45720" rIns="91440" bIns="45720" anchor="t"/>
          <a:p>
            <a:pPr lvl="0" indent="-352425"/>
            <a:r>
              <a:rPr lang="zh-CN" altLang="zh-CN" dirty="0"/>
              <a:t>单击此处编辑母版文本样式</a:t>
            </a:r>
            <a:endParaRPr lang="zh-CN" altLang="zh-CN" dirty="0"/>
          </a:p>
          <a:p>
            <a:pPr lvl="1" indent="-285750"/>
            <a:r>
              <a:rPr lang="zh-CN" altLang="zh-CN" dirty="0"/>
              <a:t>第二级</a:t>
            </a:r>
            <a:endParaRPr lang="zh-CN" altLang="zh-CN" dirty="0"/>
          </a:p>
          <a:p>
            <a:pPr lvl="2" indent="-228600"/>
            <a:r>
              <a:rPr lang="zh-CN" altLang="zh-CN" dirty="0"/>
              <a:t>第三级</a:t>
            </a:r>
            <a:endParaRPr lang="zh-CN" altLang="zh-CN" dirty="0"/>
          </a:p>
          <a:p>
            <a:pPr lvl="3" indent="-228600"/>
            <a:r>
              <a:rPr lang="zh-CN" altLang="zh-CN" dirty="0"/>
              <a:t>第四级</a:t>
            </a:r>
            <a:endParaRPr lang="zh-CN" altLang="zh-CN" dirty="0"/>
          </a:p>
          <a:p>
            <a:pPr lvl="4" indent="-228600"/>
            <a:r>
              <a:rPr lang="zh-CN" altLang="zh-CN" dirty="0"/>
              <a:t>第五级</a:t>
            </a:r>
            <a:endParaRPr lang="zh-CN" altLang="zh-CN" dirty="0"/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83350"/>
            <a:ext cx="21336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400"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1pPr>
          </a:lstStyle>
          <a:p>
            <a:pPr fontAlgn="base"/>
            <a:fld id="{737484AA-A758-466E-B362-EB7EFEEAAB7C}" type="datetime1">
              <a:rPr lang="zh-CN" altLang="en-US" strike="noStrike" noProof="1" smtClean="0">
                <a:latin typeface="Arial" panose="020B0604020202020204" pitchFamily="34" charset="0"/>
                <a:ea typeface="黑体" panose="02010609060101010101" pitchFamily="49" charset="-122"/>
                <a:cs typeface="+mn-ea"/>
              </a:rPr>
            </a:fld>
            <a:endParaRPr lang="zh-CN" altLang="en-US" strike="noStrike" noProof="1"/>
          </a:p>
        </p:txBody>
      </p:sp>
      <p:sp>
        <p:nvSpPr>
          <p:cNvPr id="103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83350"/>
            <a:ext cx="28956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83350"/>
            <a:ext cx="21336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400"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1pPr>
          </a:lstStyle>
          <a:p>
            <a:pPr fontAlgn="base"/>
            <a:fld id="{6E7BABC7-290E-4103-BB4C-9E53A7BB7771}" type="slidenum">
              <a:rPr lang="zh-CN" altLang="en-US" strike="noStrike" noProof="1" smtClean="0">
                <a:latin typeface="Arial" panose="020B0604020202020204" pitchFamily="34" charset="0"/>
                <a:ea typeface="黑体" panose="02010609060101010101" pitchFamily="49" charset="-122"/>
                <a:cs typeface="+mn-ea"/>
              </a:rPr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ea"/>
          <a:ea typeface="+mj-ea"/>
          <a:cs typeface="+mj-cs"/>
          <a:sym typeface="Arial" panose="020B0604020202020204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黑体" panose="02010609060101010101" pitchFamily="49" charset="-122"/>
          <a:sym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黑体" panose="02010609060101010101" pitchFamily="49" charset="-122"/>
          <a:sym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黑体" panose="02010609060101010101" pitchFamily="49" charset="-122"/>
          <a:sym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黑体" panose="02010609060101010101" pitchFamily="49" charset="-122"/>
          <a:sym typeface="Arial" panose="020B060402020202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黑体" panose="02010609060101010101" pitchFamily="49" charset="-122"/>
          <a:sym typeface="Arial" panose="020B060402020202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黑体" panose="02010609060101010101" pitchFamily="49" charset="-122"/>
          <a:sym typeface="Arial" panose="020B060402020202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黑体" panose="02010609060101010101" pitchFamily="49" charset="-122"/>
          <a:sym typeface="Arial" panose="020B060402020202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黑体" panose="02010609060101010101" pitchFamily="49" charset="-122"/>
          <a:sym typeface="Arial" panose="020B0604020202020204" pitchFamily="34" charset="0"/>
        </a:defRPr>
      </a:lvl9pPr>
    </p:titleStyle>
    <p:bodyStyle>
      <a:lvl1pPr marL="352425" indent="-352425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rgbClr val="EF9B37"/>
          </a:solidFill>
          <a:latin typeface="+mn-ea"/>
          <a:ea typeface="+mn-ea"/>
          <a:cs typeface="+mn-cs"/>
          <a:sym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rgbClr val="EF9B37"/>
          </a:solidFill>
          <a:latin typeface="+mn-ea"/>
          <a:ea typeface="+mn-ea"/>
          <a:cs typeface="+mn-cs"/>
          <a:sym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800" kern="1200">
          <a:solidFill>
            <a:srgbClr val="EF9B37"/>
          </a:solidFill>
          <a:latin typeface="+mn-ea"/>
          <a:ea typeface="+mn-ea"/>
          <a:cs typeface="+mn-cs"/>
          <a:sym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800" kern="1200">
          <a:solidFill>
            <a:srgbClr val="EF9B37"/>
          </a:solidFill>
          <a:latin typeface="+mn-ea"/>
          <a:ea typeface="+mn-ea"/>
          <a:cs typeface="+mn-cs"/>
          <a:sym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800" kern="1200">
          <a:solidFill>
            <a:srgbClr val="EF9B37"/>
          </a:solidFill>
          <a:latin typeface="+mn-ea"/>
          <a:ea typeface="+mn-ea"/>
          <a:cs typeface="+mn-cs"/>
          <a:sym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2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0.xml"/><Relationship Id="rId4" Type="http://schemas.openxmlformats.org/officeDocument/2006/relationships/oleObject" Target="../embeddings/oleObject2.bin"/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11.xml"/><Relationship Id="rId2" Type="http://schemas.openxmlformats.org/officeDocument/2006/relationships/image" Target="file:///C:\Documents%20and%20Settings\Administrator\&#26700;&#38754;\&#19968;&#36718;&#35838;&#20214;\5JSH3.EPS" TargetMode="External"/><Relationship Id="rId1" Type="http://schemas.openxmlformats.org/officeDocument/2006/relationships/image" Target="../media/image8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1.vml"/><Relationship Id="rId4" Type="http://schemas.openxmlformats.org/officeDocument/2006/relationships/slideLayout" Target="../slideLayouts/slideLayout2.xml"/><Relationship Id="rId3" Type="http://schemas.openxmlformats.org/officeDocument/2006/relationships/tags" Target="../tags/tag4.xml"/><Relationship Id="rId2" Type="http://schemas.openxmlformats.org/officeDocument/2006/relationships/image" Target="../media/image3.emf"/><Relationship Id="rId1" Type="http://schemas.openxmlformats.org/officeDocument/2006/relationships/oleObject" Target="../embeddings/Document1.doc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.xml"/><Relationship Id="rId1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9.xml"/><Relationship Id="rId1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2018030" y="2308222"/>
            <a:ext cx="6251575" cy="119888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p>
            <a:pPr algn="ctr">
              <a:lnSpc>
                <a:spcPct val="150000"/>
              </a:lnSpc>
            </a:pPr>
            <a:r>
              <a:rPr lang="zh-CN" altLang="zh-CN" sz="4800" b="1" noProof="1">
                <a:solidFill>
                  <a:schemeClr val="accent4"/>
                </a:solidFill>
                <a:effectLst/>
                <a:latin typeface="宋体" panose="02010600030101010101" pitchFamily="2" charset="-122"/>
                <a:cs typeface="+mn-ea"/>
              </a:rPr>
              <a:t>化学平衡状态                </a:t>
            </a:r>
            <a:endParaRPr lang="zh-CN" altLang="zh-CN" sz="4800" b="1" noProof="1">
              <a:solidFill>
                <a:schemeClr val="accent4"/>
              </a:solidFill>
              <a:effectLst/>
              <a:latin typeface="宋体" panose="02010600030101010101" pitchFamily="2" charset="-122"/>
              <a:cs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638550" y="4036695"/>
            <a:ext cx="453009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/>
              <a:t>怀化市铁路第一中学    陈文英</a:t>
            </a:r>
            <a:endParaRPr lang="zh-CN" altLang="en-US" sz="2400" b="1"/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592455" y="1198880"/>
            <a:ext cx="7959090" cy="20612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60000"/>
              </a:lnSpc>
            </a:pPr>
            <a:r>
              <a:rPr lang="zh-CN" altLang="en-US" sz="2000" b="1">
                <a:latin typeface="Times New Roman" panose="02020603050405020304" charset="0"/>
                <a:sym typeface="+mn-ea"/>
              </a:rPr>
              <a:t>例：</a:t>
            </a:r>
            <a:r>
              <a:rPr lang="zh-CN" altLang="en-US" sz="2000" b="1">
                <a:latin typeface="Times New Roman" panose="02020603050405020304" charset="0"/>
              </a:rPr>
              <a:t>【</a:t>
            </a:r>
            <a:r>
              <a:rPr lang="en-US" altLang="zh-CN" sz="2000" b="1">
                <a:latin typeface="Times New Roman" panose="02020603050405020304" charset="0"/>
              </a:rPr>
              <a:t>2016 </a:t>
            </a:r>
            <a:r>
              <a:rPr lang="en-US" altLang="zh-CN" sz="2000" b="1" baseline="30000">
                <a:latin typeface="Times New Roman" panose="02020603050405020304" charset="0"/>
              </a:rPr>
              <a:t>. </a:t>
            </a:r>
            <a:r>
              <a:rPr lang="zh-CN" altLang="en-US" sz="2000" b="1">
                <a:latin typeface="Times New Roman" panose="02020603050405020304" charset="0"/>
              </a:rPr>
              <a:t>四川卷】</a:t>
            </a:r>
            <a:endParaRPr lang="en-US" altLang="zh-CN" sz="2000" b="1">
              <a:latin typeface="Times New Roman" panose="02020603050405020304" charset="0"/>
            </a:endParaRPr>
          </a:p>
          <a:p>
            <a:pPr>
              <a:lnSpc>
                <a:spcPct val="160000"/>
              </a:lnSpc>
            </a:pPr>
            <a:r>
              <a:rPr lang="zh-CN" altLang="en-US" sz="2000" b="1">
                <a:latin typeface="Times New Roman" panose="02020603050405020304" charset="0"/>
              </a:rPr>
              <a:t>一定条件下，发生反应：CH</a:t>
            </a:r>
            <a:r>
              <a:rPr lang="zh-CN" altLang="en-US" sz="2000" b="1" baseline="-25000">
                <a:latin typeface="Times New Roman" panose="02020603050405020304" charset="0"/>
              </a:rPr>
              <a:t>4</a:t>
            </a:r>
            <a:r>
              <a:rPr lang="zh-CN" altLang="en-US" sz="2000" b="1">
                <a:latin typeface="Times New Roman" panose="02020603050405020304" charset="0"/>
              </a:rPr>
              <a:t>(g)＋H</a:t>
            </a:r>
            <a:r>
              <a:rPr lang="zh-CN" altLang="en-US" sz="2000" b="1" baseline="-25000">
                <a:latin typeface="Times New Roman" panose="02020603050405020304" charset="0"/>
              </a:rPr>
              <a:t>2</a:t>
            </a:r>
            <a:r>
              <a:rPr lang="zh-CN" altLang="en-US" sz="2000" b="1">
                <a:latin typeface="Times New Roman" panose="02020603050405020304" charset="0"/>
              </a:rPr>
              <a:t>O(g)         CO(g)＋3H</a:t>
            </a:r>
            <a:r>
              <a:rPr lang="zh-CN" altLang="en-US" sz="2000" b="1" baseline="-25000">
                <a:latin typeface="Times New Roman" panose="02020603050405020304" charset="0"/>
              </a:rPr>
              <a:t>2</a:t>
            </a:r>
            <a:r>
              <a:rPr lang="zh-CN" altLang="en-US" sz="2000" b="1">
                <a:latin typeface="Times New Roman" panose="02020603050405020304" charset="0"/>
              </a:rPr>
              <a:t>(g)。设起始             ＝Z，在恒压下，平衡时CH4的体积分数φ(CH</a:t>
            </a:r>
            <a:r>
              <a:rPr lang="zh-CN" altLang="en-US" sz="2000" b="1" baseline="-25000">
                <a:latin typeface="Times New Roman" panose="02020603050405020304" charset="0"/>
              </a:rPr>
              <a:t>4</a:t>
            </a:r>
            <a:r>
              <a:rPr lang="zh-CN" altLang="en-US" sz="2000" b="1">
                <a:latin typeface="Times New Roman" panose="02020603050405020304" charset="0"/>
              </a:rPr>
              <a:t>)与Z和T(温度)的关系如图所示。下列说法正确的是（      ）</a:t>
            </a:r>
            <a:endParaRPr lang="zh-CN" altLang="en-US" sz="2000" b="1">
              <a:latin typeface="Times New Roman" panose="02020603050405020304" charset="0"/>
            </a:endParaRPr>
          </a:p>
        </p:txBody>
      </p:sp>
      <p:grpSp>
        <p:nvGrpSpPr>
          <p:cNvPr id="42" name="组合 41"/>
          <p:cNvGrpSpPr/>
          <p:nvPr/>
        </p:nvGrpSpPr>
        <p:grpSpPr>
          <a:xfrm rot="0">
            <a:off x="5370830" y="2193925"/>
            <a:ext cx="366395" cy="237490"/>
            <a:chOff x="4252" y="8008"/>
            <a:chExt cx="794" cy="374"/>
          </a:xfrm>
        </p:grpSpPr>
        <p:cxnSp>
          <p:nvCxnSpPr>
            <p:cNvPr id="43" name="直接连接符 42"/>
            <p:cNvCxnSpPr/>
            <p:nvPr/>
          </p:nvCxnSpPr>
          <p:spPr>
            <a:xfrm>
              <a:off x="4252" y="8121"/>
              <a:ext cx="794" cy="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4" name="直接连接符 43"/>
            <p:cNvCxnSpPr/>
            <p:nvPr/>
          </p:nvCxnSpPr>
          <p:spPr>
            <a:xfrm>
              <a:off x="4819" y="8008"/>
              <a:ext cx="227" cy="113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5" name="直接连接符 44"/>
            <p:cNvCxnSpPr/>
            <p:nvPr/>
          </p:nvCxnSpPr>
          <p:spPr>
            <a:xfrm>
              <a:off x="4252" y="8247"/>
              <a:ext cx="794" cy="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" name="直接连接符 45"/>
            <p:cNvCxnSpPr/>
            <p:nvPr/>
          </p:nvCxnSpPr>
          <p:spPr>
            <a:xfrm>
              <a:off x="4252" y="8270"/>
              <a:ext cx="227" cy="113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aphicFrame>
        <p:nvGraphicFramePr>
          <p:cNvPr id="5" name="对象 4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068705" y="2534285"/>
          <a:ext cx="659130" cy="5308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" r:id="rId1" imgW="520700" imgH="419100" progId="Equation.KSEE3">
                  <p:embed/>
                </p:oleObj>
              </mc:Choice>
              <mc:Fallback>
                <p:oleObj name="" r:id="rId1" imgW="520700" imgH="4191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068705" y="2534285"/>
                        <a:ext cx="659130" cy="5308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0" name="图片 50" descr="C:\Documents and Settings\Administrator\桌面\新建文件夹\6SCHX-1.EP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5817870" y="3340735"/>
            <a:ext cx="2964815" cy="2493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文本框 5"/>
          <p:cNvSpPr txBox="1"/>
          <p:nvPr/>
        </p:nvSpPr>
        <p:spPr>
          <a:xfrm>
            <a:off x="568325" y="3260090"/>
            <a:ext cx="5457825" cy="2399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zh-CN" altLang="en-US" sz="2000" b="1">
                <a:latin typeface="Times New Roman" panose="02020603050405020304" charset="0"/>
              </a:rPr>
              <a:t>A．该反应的焓变ΔH&gt;0</a:t>
            </a:r>
            <a:endParaRPr lang="zh-CN" altLang="en-US" sz="2000" b="1">
              <a:latin typeface="Times New Roman" panose="0202060305040502030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000" b="1">
                <a:latin typeface="Times New Roman" panose="02020603050405020304" charset="0"/>
              </a:rPr>
              <a:t>B．图中Z的大小为a&gt;3&gt;b</a:t>
            </a:r>
            <a:endParaRPr lang="zh-CN" altLang="en-US" sz="2000" b="1">
              <a:latin typeface="Times New Roman" panose="0202060305040502030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000" b="1">
                <a:latin typeface="Times New Roman" panose="02020603050405020304" charset="0"/>
              </a:rPr>
              <a:t>C．图中X点对应的平衡混合物中                </a:t>
            </a:r>
            <a:r>
              <a:rPr lang="en-US" altLang="zh-CN" sz="2000" b="1">
                <a:latin typeface="Times New Roman" panose="02020603050405020304" charset="0"/>
              </a:rPr>
              <a:t>=3</a:t>
            </a:r>
            <a:endParaRPr lang="en-US" altLang="zh-CN" sz="2000" b="1">
              <a:latin typeface="Times New Roman" panose="0202060305040502030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000" b="1">
                <a:latin typeface="Times New Roman" panose="02020603050405020304" charset="0"/>
              </a:rPr>
              <a:t>D．温度不变时，图中X点对应的平衡在加压后φ(CH4)减小 </a:t>
            </a:r>
            <a:endParaRPr lang="en-US" altLang="zh-CN" sz="2000" b="1">
              <a:latin typeface="Times New Roman" panose="02020603050405020304" charset="0"/>
            </a:endParaRPr>
          </a:p>
        </p:txBody>
      </p:sp>
      <p:graphicFrame>
        <p:nvGraphicFramePr>
          <p:cNvPr id="7" name="对象 6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4575810" y="4623435"/>
          <a:ext cx="659130" cy="5308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" name="" r:id="rId4" imgW="520700" imgH="419100" progId="Equation.KSEE3">
                  <p:embed/>
                </p:oleObj>
              </mc:Choice>
              <mc:Fallback>
                <p:oleObj name="" r:id="rId4" imgW="520700" imgH="4191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575810" y="4623435"/>
                        <a:ext cx="659130" cy="5308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文本框 7"/>
          <p:cNvSpPr txBox="1"/>
          <p:nvPr/>
        </p:nvSpPr>
        <p:spPr>
          <a:xfrm>
            <a:off x="936625" y="422275"/>
            <a:ext cx="4721225" cy="583565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p>
            <a:pPr algn="ctr"/>
            <a:r>
              <a:rPr lang="zh-CN" altLang="en-US" sz="3200" b="1">
                <a:sym typeface="+mn-ea"/>
              </a:rPr>
              <a:t>化学平衡移动图像分析</a:t>
            </a:r>
            <a:endParaRPr lang="zh-CN" altLang="zh-CN" sz="3200" b="1"/>
          </a:p>
        </p:txBody>
      </p:sp>
    </p:spTree>
    <p:custDataLst>
      <p:tags r:id="rId5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356235" y="1047115"/>
            <a:ext cx="8430895" cy="54082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60000"/>
              </a:lnSpc>
            </a:pPr>
            <a:r>
              <a:rPr lang="en-US" b="1" dirty="0" smtClean="0">
                <a:latin typeface="Times New Roman" panose="02020603050405020304" charset="0"/>
                <a:sym typeface="+mn-ea"/>
              </a:rPr>
              <a:t>[2015·</a:t>
            </a:r>
            <a:r>
              <a:rPr lang="zh-CN" altLang="en-US" b="1" dirty="0" smtClean="0">
                <a:latin typeface="Times New Roman" panose="02020603050405020304" charset="0"/>
                <a:sym typeface="+mn-ea"/>
              </a:rPr>
              <a:t>江苏卷改编</a:t>
            </a:r>
            <a:r>
              <a:rPr lang="en-US" b="1" dirty="0" smtClean="0">
                <a:latin typeface="Times New Roman" panose="02020603050405020304" charset="0"/>
                <a:sym typeface="+mn-ea"/>
              </a:rPr>
              <a:t>]</a:t>
            </a:r>
            <a:endParaRPr lang="zh-CN" altLang="en-US" b="1" dirty="0" smtClean="0">
              <a:latin typeface="Times New Roman" panose="02020603050405020304" charset="0"/>
              <a:sym typeface="+mn-ea"/>
            </a:endParaRPr>
          </a:p>
          <a:p>
            <a:pPr>
              <a:lnSpc>
                <a:spcPct val="160000"/>
              </a:lnSpc>
            </a:pPr>
            <a:r>
              <a:rPr lang="zh-CN" altLang="en-US" b="1" dirty="0" smtClean="0">
                <a:latin typeface="Times New Roman" panose="02020603050405020304" charset="0"/>
                <a:sym typeface="+mn-ea"/>
              </a:rPr>
              <a:t>例：在体积均为 </a:t>
            </a:r>
            <a:r>
              <a:rPr lang="en-US" b="1" dirty="0" smtClean="0">
                <a:latin typeface="Times New Roman" panose="02020603050405020304" charset="0"/>
                <a:sym typeface="+mn-ea"/>
              </a:rPr>
              <a:t>1.0 L </a:t>
            </a:r>
            <a:r>
              <a:rPr lang="zh-CN" altLang="en-US" b="1" dirty="0" smtClean="0">
                <a:latin typeface="Times New Roman" panose="02020603050405020304" charset="0"/>
                <a:sym typeface="+mn-ea"/>
              </a:rPr>
              <a:t>的两恒容密闭容器中加入足量的相同的碳粉再分别加入 </a:t>
            </a:r>
            <a:r>
              <a:rPr lang="en-US" b="1" dirty="0" smtClean="0">
                <a:latin typeface="Times New Roman" panose="02020603050405020304" charset="0"/>
                <a:sym typeface="+mn-ea"/>
              </a:rPr>
              <a:t>0.1 mol CO</a:t>
            </a:r>
            <a:r>
              <a:rPr lang="en-US" b="1" baseline="-25000" dirty="0" smtClean="0">
                <a:latin typeface="Times New Roman" panose="02020603050405020304" charset="0"/>
                <a:sym typeface="+mn-ea"/>
              </a:rPr>
              <a:t>2</a:t>
            </a:r>
            <a:r>
              <a:rPr lang="zh-CN" altLang="en-US" b="1" dirty="0" smtClean="0">
                <a:latin typeface="Times New Roman" panose="02020603050405020304" charset="0"/>
                <a:sym typeface="+mn-ea"/>
              </a:rPr>
              <a:t>和 </a:t>
            </a:r>
            <a:r>
              <a:rPr lang="en-US" b="1" dirty="0" smtClean="0">
                <a:latin typeface="Times New Roman" panose="02020603050405020304" charset="0"/>
                <a:sym typeface="+mn-ea"/>
              </a:rPr>
              <a:t>0.2 mol CO</a:t>
            </a:r>
            <a:r>
              <a:rPr lang="en-US" b="1" baseline="-25000" dirty="0" smtClean="0">
                <a:latin typeface="Times New Roman" panose="02020603050405020304" charset="0"/>
                <a:sym typeface="+mn-ea"/>
              </a:rPr>
              <a:t>2</a:t>
            </a:r>
            <a:r>
              <a:rPr lang="zh-CN" altLang="en-US" b="1" dirty="0" smtClean="0">
                <a:latin typeface="Times New Roman" panose="02020603050405020304" charset="0"/>
                <a:sym typeface="+mn-ea"/>
              </a:rPr>
              <a:t>，在不同温度下反应</a:t>
            </a:r>
            <a:r>
              <a:rPr lang="en-US" b="1" dirty="0" smtClean="0">
                <a:latin typeface="Times New Roman" panose="02020603050405020304" charset="0"/>
                <a:sym typeface="+mn-ea"/>
              </a:rPr>
              <a:t>CO</a:t>
            </a:r>
            <a:r>
              <a:rPr lang="en-US" b="1" baseline="-25000" dirty="0" smtClean="0">
                <a:latin typeface="Times New Roman" panose="02020603050405020304" charset="0"/>
                <a:sym typeface="+mn-ea"/>
              </a:rPr>
              <a:t>2</a:t>
            </a:r>
            <a:r>
              <a:rPr lang="en-US" b="1" dirty="0" smtClean="0">
                <a:latin typeface="Times New Roman" panose="02020603050405020304" charset="0"/>
                <a:sym typeface="+mn-ea"/>
              </a:rPr>
              <a:t>(g)</a:t>
            </a:r>
            <a:r>
              <a:rPr lang="zh-CN" altLang="en-US" b="1" dirty="0" smtClean="0">
                <a:latin typeface="Times New Roman" panose="02020603050405020304" charset="0"/>
                <a:sym typeface="+mn-ea"/>
              </a:rPr>
              <a:t>＋</a:t>
            </a:r>
            <a:r>
              <a:rPr lang="en-US" b="1" dirty="0" smtClean="0">
                <a:latin typeface="Times New Roman" panose="02020603050405020304" charset="0"/>
                <a:sym typeface="+mn-ea"/>
              </a:rPr>
              <a:t>C(s)        2CO(g)</a:t>
            </a:r>
            <a:r>
              <a:rPr lang="zh-CN" altLang="en-US" b="1" dirty="0" smtClean="0">
                <a:latin typeface="Times New Roman" panose="02020603050405020304" charset="0"/>
                <a:sym typeface="+mn-ea"/>
              </a:rPr>
              <a:t>达到平衡，平衡时</a:t>
            </a:r>
            <a:r>
              <a:rPr lang="en-US" b="1" dirty="0" smtClean="0">
                <a:latin typeface="Times New Roman" panose="02020603050405020304" charset="0"/>
                <a:sym typeface="+mn-ea"/>
              </a:rPr>
              <a:t>CO</a:t>
            </a:r>
            <a:r>
              <a:rPr lang="en-US" b="1" baseline="-25000" dirty="0" smtClean="0">
                <a:latin typeface="Times New Roman" panose="02020603050405020304" charset="0"/>
                <a:sym typeface="+mn-ea"/>
              </a:rPr>
              <a:t>2</a:t>
            </a:r>
            <a:r>
              <a:rPr lang="zh-CN" altLang="en-US" b="1" dirty="0" smtClean="0">
                <a:latin typeface="Times New Roman" panose="02020603050405020304" charset="0"/>
                <a:sym typeface="+mn-ea"/>
              </a:rPr>
              <a:t>的物质的量浓度 </a:t>
            </a:r>
            <a:r>
              <a:rPr lang="en-US" b="1" dirty="0" smtClean="0">
                <a:latin typeface="Times New Roman" panose="02020603050405020304" charset="0"/>
                <a:sym typeface="+mn-ea"/>
              </a:rPr>
              <a:t>c(CO</a:t>
            </a:r>
            <a:r>
              <a:rPr lang="en-US" b="1" baseline="-25000" dirty="0" smtClean="0">
                <a:latin typeface="Times New Roman" panose="02020603050405020304" charset="0"/>
                <a:sym typeface="+mn-ea"/>
              </a:rPr>
              <a:t>2</a:t>
            </a:r>
            <a:r>
              <a:rPr lang="en-US" b="1" dirty="0" smtClean="0">
                <a:latin typeface="Times New Roman" panose="02020603050405020304" charset="0"/>
                <a:sym typeface="+mn-ea"/>
              </a:rPr>
              <a:t>) </a:t>
            </a:r>
            <a:r>
              <a:rPr lang="zh-CN" altLang="en-US" b="1" dirty="0" smtClean="0">
                <a:latin typeface="Times New Roman" panose="02020603050405020304" charset="0"/>
                <a:sym typeface="+mn-ea"/>
              </a:rPr>
              <a:t>随温度的变化如图</a:t>
            </a:r>
            <a:r>
              <a:rPr lang="en-US" b="1" dirty="0" smtClean="0">
                <a:latin typeface="Times New Roman" panose="02020603050405020304" charset="0"/>
                <a:sym typeface="+mn-ea"/>
              </a:rPr>
              <a:t>7</a:t>
            </a:r>
            <a:r>
              <a:rPr lang="zh-CN" altLang="en-US" b="1" dirty="0" smtClean="0">
                <a:latin typeface="Times New Roman" panose="02020603050405020304" charset="0"/>
                <a:sym typeface="+mn-ea"/>
              </a:rPr>
              <a:t>－</a:t>
            </a:r>
            <a:r>
              <a:rPr lang="en-US" b="1" dirty="0" smtClean="0">
                <a:latin typeface="Times New Roman" panose="02020603050405020304" charset="0"/>
                <a:sym typeface="+mn-ea"/>
              </a:rPr>
              <a:t>24</a:t>
            </a:r>
            <a:r>
              <a:rPr lang="zh-CN" altLang="en-US" b="1" dirty="0" smtClean="0">
                <a:latin typeface="Times New Roman" panose="02020603050405020304" charset="0"/>
                <a:sym typeface="+mn-ea"/>
              </a:rPr>
              <a:t>－</a:t>
            </a:r>
            <a:r>
              <a:rPr lang="en-US" b="1" dirty="0" smtClean="0">
                <a:latin typeface="Times New Roman" panose="02020603050405020304" charset="0"/>
                <a:sym typeface="+mn-ea"/>
              </a:rPr>
              <a:t>4</a:t>
            </a:r>
            <a:r>
              <a:rPr lang="zh-CN" altLang="en-US" b="1" dirty="0" smtClean="0">
                <a:latin typeface="Times New Roman" panose="02020603050405020304" charset="0"/>
                <a:sym typeface="+mn-ea"/>
              </a:rPr>
              <a:t>所示</a:t>
            </a:r>
            <a:r>
              <a:rPr lang="en-US" b="1" dirty="0" smtClean="0">
                <a:latin typeface="Times New Roman" panose="02020603050405020304" charset="0"/>
                <a:sym typeface="+mn-ea"/>
              </a:rPr>
              <a:t>(</a:t>
            </a:r>
            <a:r>
              <a:rPr lang="zh-CN" altLang="en-US" b="1" dirty="0" smtClean="0">
                <a:latin typeface="Times New Roman" panose="02020603050405020304" charset="0"/>
                <a:sym typeface="+mn-ea"/>
              </a:rPr>
              <a:t>图中</a:t>
            </a:r>
            <a:r>
              <a:rPr lang="en-US" b="1" dirty="0" smtClean="0">
                <a:latin typeface="Times New Roman" panose="02020603050405020304" charset="0"/>
                <a:sym typeface="+mn-ea"/>
              </a:rPr>
              <a:t>Ⅰ</a:t>
            </a:r>
            <a:r>
              <a:rPr lang="zh-CN" altLang="en-US" b="1" dirty="0" smtClean="0">
                <a:latin typeface="Times New Roman" panose="02020603050405020304" charset="0"/>
                <a:sym typeface="+mn-ea"/>
              </a:rPr>
              <a:t>、</a:t>
            </a:r>
            <a:r>
              <a:rPr lang="en-US" b="1" dirty="0" smtClean="0">
                <a:latin typeface="Times New Roman" panose="02020603050405020304" charset="0"/>
                <a:sym typeface="+mn-ea"/>
              </a:rPr>
              <a:t>Ⅱ</a:t>
            </a:r>
            <a:r>
              <a:rPr lang="zh-CN" altLang="en-US" b="1" dirty="0" smtClean="0">
                <a:latin typeface="Times New Roman" panose="02020603050405020304" charset="0"/>
                <a:sym typeface="+mn-ea"/>
              </a:rPr>
              <a:t>、</a:t>
            </a:r>
            <a:r>
              <a:rPr lang="en-US" b="1" dirty="0" smtClean="0">
                <a:latin typeface="Times New Roman" panose="02020603050405020304" charset="0"/>
                <a:sym typeface="+mn-ea"/>
              </a:rPr>
              <a:t>Ⅲ</a:t>
            </a:r>
            <a:r>
              <a:rPr lang="zh-CN" altLang="en-US" b="1" dirty="0" smtClean="0">
                <a:latin typeface="Times New Roman" panose="02020603050405020304" charset="0"/>
                <a:sym typeface="+mn-ea"/>
              </a:rPr>
              <a:t>点均处于曲线上</a:t>
            </a:r>
            <a:r>
              <a:rPr lang="en-US" b="1" dirty="0" smtClean="0">
                <a:latin typeface="Times New Roman" panose="02020603050405020304" charset="0"/>
                <a:sym typeface="+mn-ea"/>
              </a:rPr>
              <a:t>)</a:t>
            </a:r>
            <a:r>
              <a:rPr lang="zh-CN" altLang="en-US" b="1" dirty="0" smtClean="0">
                <a:latin typeface="Times New Roman" panose="02020603050405020304" charset="0"/>
                <a:sym typeface="+mn-ea"/>
              </a:rPr>
              <a:t>。下列说法正确的是</a:t>
            </a:r>
            <a:r>
              <a:rPr lang="en-US" b="1" dirty="0" smtClean="0">
                <a:latin typeface="Times New Roman" panose="02020603050405020304" charset="0"/>
                <a:sym typeface="+mn-ea"/>
              </a:rPr>
              <a:t>(</a:t>
            </a:r>
            <a:r>
              <a:rPr lang="zh-CN" altLang="en-US" b="1" dirty="0" smtClean="0">
                <a:latin typeface="Times New Roman" panose="02020603050405020304" charset="0"/>
                <a:sym typeface="+mn-ea"/>
              </a:rPr>
              <a:t>　　</a:t>
            </a:r>
            <a:r>
              <a:rPr lang="en-US" b="1" dirty="0" smtClean="0">
                <a:latin typeface="Times New Roman" panose="02020603050405020304" charset="0"/>
                <a:sym typeface="+mn-ea"/>
              </a:rPr>
              <a:t>)</a:t>
            </a:r>
            <a:endParaRPr lang="zh-CN" altLang="en-US" b="1" dirty="0" smtClean="0">
              <a:latin typeface="Times New Roman" panose="02020603050405020304" charset="0"/>
            </a:endParaRPr>
          </a:p>
          <a:p>
            <a:pPr>
              <a:lnSpc>
                <a:spcPct val="160000"/>
              </a:lnSpc>
            </a:pPr>
            <a:r>
              <a:rPr lang="en-US" b="1" dirty="0" smtClean="0">
                <a:latin typeface="Times New Roman" panose="02020603050405020304" charset="0"/>
                <a:sym typeface="+mn-ea"/>
              </a:rPr>
              <a:t>A</a:t>
            </a:r>
            <a:r>
              <a:rPr lang="zh-CN" altLang="en-US" b="1" dirty="0" smtClean="0">
                <a:latin typeface="Times New Roman" panose="02020603050405020304" charset="0"/>
                <a:sym typeface="+mn-ea"/>
              </a:rPr>
              <a:t>．反应</a:t>
            </a:r>
            <a:r>
              <a:rPr lang="en-US" b="1" dirty="0" smtClean="0">
                <a:latin typeface="Times New Roman" panose="02020603050405020304" charset="0"/>
                <a:sym typeface="+mn-ea"/>
              </a:rPr>
              <a:t>CO</a:t>
            </a:r>
            <a:r>
              <a:rPr lang="en-US" b="1" baseline="-25000" dirty="0" smtClean="0">
                <a:latin typeface="Times New Roman" panose="02020603050405020304" charset="0"/>
                <a:sym typeface="+mn-ea"/>
              </a:rPr>
              <a:t>2</a:t>
            </a:r>
            <a:r>
              <a:rPr lang="en-US" b="1" dirty="0" smtClean="0">
                <a:latin typeface="Times New Roman" panose="02020603050405020304" charset="0"/>
                <a:sym typeface="+mn-ea"/>
              </a:rPr>
              <a:t>(g)</a:t>
            </a:r>
            <a:r>
              <a:rPr lang="zh-CN" altLang="en-US" b="1" dirty="0" smtClean="0">
                <a:latin typeface="Times New Roman" panose="02020603050405020304" charset="0"/>
                <a:sym typeface="+mn-ea"/>
              </a:rPr>
              <a:t>＋</a:t>
            </a:r>
            <a:r>
              <a:rPr lang="en-US" b="1" dirty="0" smtClean="0">
                <a:latin typeface="Times New Roman" panose="02020603050405020304" charset="0"/>
                <a:sym typeface="+mn-ea"/>
              </a:rPr>
              <a:t>C(s)===2CO(g)</a:t>
            </a:r>
            <a:r>
              <a:rPr lang="zh-CN" altLang="en-US" b="1" dirty="0" smtClean="0">
                <a:latin typeface="Times New Roman" panose="02020603050405020304" charset="0"/>
                <a:sym typeface="+mn-ea"/>
              </a:rPr>
              <a:t>的</a:t>
            </a:r>
            <a:endParaRPr lang="en-US" altLang="zh-CN" b="1" dirty="0" smtClean="0">
              <a:latin typeface="Times New Roman" panose="02020603050405020304" charset="0"/>
            </a:endParaRPr>
          </a:p>
          <a:p>
            <a:pPr>
              <a:lnSpc>
                <a:spcPct val="160000"/>
              </a:lnSpc>
            </a:pPr>
            <a:r>
              <a:rPr lang="en-US" b="1" dirty="0" smtClean="0">
                <a:latin typeface="Times New Roman" panose="02020603050405020304" charset="0"/>
                <a:sym typeface="+mn-ea"/>
              </a:rPr>
              <a:t>ΔS&gt;0</a:t>
            </a:r>
            <a:r>
              <a:rPr lang="zh-CN" altLang="en-US" b="1" dirty="0" smtClean="0">
                <a:latin typeface="Times New Roman" panose="02020603050405020304" charset="0"/>
                <a:sym typeface="+mn-ea"/>
              </a:rPr>
              <a:t>、</a:t>
            </a:r>
            <a:r>
              <a:rPr lang="en-US" b="1" dirty="0" smtClean="0">
                <a:latin typeface="Times New Roman" panose="02020603050405020304" charset="0"/>
                <a:sym typeface="+mn-ea"/>
              </a:rPr>
              <a:t>ΔH&lt;0</a:t>
            </a:r>
            <a:endParaRPr lang="zh-CN" altLang="en-US" b="1" dirty="0" smtClean="0">
              <a:latin typeface="Times New Roman" panose="02020603050405020304" charset="0"/>
            </a:endParaRPr>
          </a:p>
          <a:p>
            <a:pPr>
              <a:lnSpc>
                <a:spcPct val="160000"/>
              </a:lnSpc>
            </a:pPr>
            <a:r>
              <a:rPr lang="en-US" b="1" dirty="0" smtClean="0">
                <a:latin typeface="Times New Roman" panose="02020603050405020304" charset="0"/>
                <a:sym typeface="+mn-ea"/>
              </a:rPr>
              <a:t>B</a:t>
            </a:r>
            <a:r>
              <a:rPr lang="zh-CN" altLang="en-US" b="1" dirty="0" smtClean="0">
                <a:latin typeface="Times New Roman" panose="02020603050405020304" charset="0"/>
                <a:sym typeface="+mn-ea"/>
              </a:rPr>
              <a:t>．体系的总压强</a:t>
            </a:r>
            <a:r>
              <a:rPr lang="en-US" b="1" dirty="0" smtClean="0">
                <a:latin typeface="Times New Roman" panose="02020603050405020304" charset="0"/>
                <a:sym typeface="+mn-ea"/>
              </a:rPr>
              <a:t>p</a:t>
            </a:r>
            <a:r>
              <a:rPr lang="zh-CN" altLang="en-US" b="1" baseline="-25000" dirty="0" smtClean="0">
                <a:latin typeface="Times New Roman" panose="02020603050405020304" charset="0"/>
                <a:sym typeface="+mn-ea"/>
              </a:rPr>
              <a:t>总</a:t>
            </a:r>
            <a:r>
              <a:rPr lang="zh-CN" altLang="en-US" b="1" dirty="0" smtClean="0">
                <a:latin typeface="Times New Roman" panose="02020603050405020304" charset="0"/>
                <a:sym typeface="+mn-ea"/>
              </a:rPr>
              <a:t>：</a:t>
            </a:r>
            <a:r>
              <a:rPr lang="en-US" b="1" dirty="0" smtClean="0">
                <a:latin typeface="Times New Roman" panose="02020603050405020304" charset="0"/>
                <a:sym typeface="+mn-ea"/>
              </a:rPr>
              <a:t>p</a:t>
            </a:r>
            <a:r>
              <a:rPr lang="zh-CN" altLang="en-US" b="1" baseline="-25000" dirty="0" smtClean="0">
                <a:latin typeface="Times New Roman" panose="02020603050405020304" charset="0"/>
                <a:sym typeface="+mn-ea"/>
              </a:rPr>
              <a:t>总</a:t>
            </a:r>
            <a:r>
              <a:rPr lang="en-US" b="1" dirty="0" smtClean="0">
                <a:latin typeface="Times New Roman" panose="02020603050405020304" charset="0"/>
                <a:sym typeface="+mn-ea"/>
              </a:rPr>
              <a:t>(</a:t>
            </a:r>
            <a:r>
              <a:rPr lang="zh-CN" altLang="en-US" b="1" dirty="0" smtClean="0">
                <a:latin typeface="Times New Roman" panose="02020603050405020304" charset="0"/>
                <a:sym typeface="+mn-ea"/>
              </a:rPr>
              <a:t>状态</a:t>
            </a:r>
            <a:r>
              <a:rPr lang="en-US" b="1" dirty="0" smtClean="0">
                <a:latin typeface="Times New Roman" panose="02020603050405020304" charset="0"/>
                <a:sym typeface="+mn-ea"/>
              </a:rPr>
              <a:t>Ⅱ)&lt;</a:t>
            </a:r>
            <a:endParaRPr lang="en-US" b="1" dirty="0" smtClean="0">
              <a:latin typeface="Times New Roman" panose="02020603050405020304" charset="0"/>
            </a:endParaRPr>
          </a:p>
          <a:p>
            <a:pPr>
              <a:lnSpc>
                <a:spcPct val="160000"/>
              </a:lnSpc>
            </a:pPr>
            <a:r>
              <a:rPr lang="en-US" b="1" dirty="0" smtClean="0">
                <a:latin typeface="Times New Roman" panose="02020603050405020304" charset="0"/>
                <a:sym typeface="+mn-ea"/>
              </a:rPr>
              <a:t>2p</a:t>
            </a:r>
            <a:r>
              <a:rPr lang="zh-CN" altLang="en-US" b="1" baseline="-25000" dirty="0" smtClean="0">
                <a:latin typeface="Times New Roman" panose="02020603050405020304" charset="0"/>
                <a:sym typeface="+mn-ea"/>
              </a:rPr>
              <a:t>总</a:t>
            </a:r>
            <a:r>
              <a:rPr lang="en-US" b="1" dirty="0" smtClean="0">
                <a:latin typeface="Times New Roman" panose="02020603050405020304" charset="0"/>
                <a:sym typeface="+mn-ea"/>
              </a:rPr>
              <a:t>(</a:t>
            </a:r>
            <a:r>
              <a:rPr lang="zh-CN" altLang="en-US" b="1" dirty="0" smtClean="0">
                <a:latin typeface="Times New Roman" panose="02020603050405020304" charset="0"/>
                <a:sym typeface="+mn-ea"/>
              </a:rPr>
              <a:t>状态</a:t>
            </a:r>
            <a:r>
              <a:rPr lang="en-US" b="1" dirty="0" smtClean="0">
                <a:latin typeface="Times New Roman" panose="02020603050405020304" charset="0"/>
                <a:sym typeface="+mn-ea"/>
              </a:rPr>
              <a:t>Ⅰ)</a:t>
            </a:r>
            <a:endParaRPr lang="zh-CN" altLang="en-US" b="1" dirty="0" smtClean="0">
              <a:latin typeface="Times New Roman" panose="02020603050405020304" charset="0"/>
            </a:endParaRPr>
          </a:p>
          <a:p>
            <a:pPr>
              <a:lnSpc>
                <a:spcPct val="160000"/>
              </a:lnSpc>
            </a:pPr>
            <a:r>
              <a:rPr lang="en-US" b="1" dirty="0" smtClean="0">
                <a:latin typeface="Times New Roman" panose="02020603050405020304" charset="0"/>
                <a:sym typeface="+mn-ea"/>
              </a:rPr>
              <a:t>C</a:t>
            </a:r>
            <a:r>
              <a:rPr lang="zh-CN" altLang="en-US" b="1" dirty="0" smtClean="0">
                <a:latin typeface="Times New Roman" panose="02020603050405020304" charset="0"/>
                <a:sym typeface="+mn-ea"/>
              </a:rPr>
              <a:t>．体系中</a:t>
            </a:r>
            <a:r>
              <a:rPr lang="en-US" b="1" dirty="0" smtClean="0">
                <a:latin typeface="Times New Roman" panose="02020603050405020304" charset="0"/>
                <a:sym typeface="+mn-ea"/>
              </a:rPr>
              <a:t>c(CO)</a:t>
            </a:r>
            <a:r>
              <a:rPr lang="zh-CN" altLang="en-US" b="1" dirty="0" smtClean="0">
                <a:latin typeface="Times New Roman" panose="02020603050405020304" charset="0"/>
                <a:sym typeface="+mn-ea"/>
              </a:rPr>
              <a:t>：</a:t>
            </a:r>
            <a:r>
              <a:rPr lang="en-US" b="1" dirty="0" smtClean="0">
                <a:latin typeface="Times New Roman" panose="02020603050405020304" charset="0"/>
                <a:sym typeface="+mn-ea"/>
              </a:rPr>
              <a:t>c(CO</a:t>
            </a:r>
            <a:r>
              <a:rPr lang="zh-CN" altLang="en-US" b="1" dirty="0" smtClean="0">
                <a:latin typeface="Times New Roman" panose="02020603050405020304" charset="0"/>
                <a:sym typeface="+mn-ea"/>
              </a:rPr>
              <a:t>，状态</a:t>
            </a:r>
            <a:r>
              <a:rPr lang="en-US" b="1" dirty="0" smtClean="0">
                <a:latin typeface="Times New Roman" panose="02020603050405020304" charset="0"/>
                <a:sym typeface="+mn-ea"/>
              </a:rPr>
              <a:t>Ⅱ)&lt;</a:t>
            </a:r>
            <a:endParaRPr lang="en-US" b="1" dirty="0" smtClean="0">
              <a:latin typeface="Times New Roman" panose="02020603050405020304" charset="0"/>
            </a:endParaRPr>
          </a:p>
          <a:p>
            <a:pPr>
              <a:lnSpc>
                <a:spcPct val="160000"/>
              </a:lnSpc>
            </a:pPr>
            <a:r>
              <a:rPr lang="en-US" b="1" dirty="0" smtClean="0">
                <a:latin typeface="Times New Roman" panose="02020603050405020304" charset="0"/>
                <a:sym typeface="+mn-ea"/>
              </a:rPr>
              <a:t>2c(CO</a:t>
            </a:r>
            <a:r>
              <a:rPr lang="zh-CN" altLang="en-US" b="1" dirty="0" smtClean="0">
                <a:latin typeface="Times New Roman" panose="02020603050405020304" charset="0"/>
                <a:sym typeface="+mn-ea"/>
              </a:rPr>
              <a:t>，状态</a:t>
            </a:r>
            <a:r>
              <a:rPr lang="en-US" b="1" dirty="0" smtClean="0">
                <a:latin typeface="Times New Roman" panose="02020603050405020304" charset="0"/>
                <a:sym typeface="+mn-ea"/>
              </a:rPr>
              <a:t>Ⅲ)</a:t>
            </a:r>
            <a:endParaRPr lang="zh-CN" altLang="en-US" b="1" dirty="0" smtClean="0">
              <a:latin typeface="Times New Roman" panose="02020603050405020304" charset="0"/>
            </a:endParaRPr>
          </a:p>
          <a:p>
            <a:pPr>
              <a:lnSpc>
                <a:spcPct val="160000"/>
              </a:lnSpc>
            </a:pPr>
            <a:r>
              <a:rPr lang="en-US" b="1" dirty="0" smtClean="0">
                <a:latin typeface="Times New Roman" panose="02020603050405020304" charset="0"/>
                <a:sym typeface="+mn-ea"/>
              </a:rPr>
              <a:t>D</a:t>
            </a:r>
            <a:r>
              <a:rPr lang="zh-CN" altLang="en-US" b="1" dirty="0" smtClean="0">
                <a:latin typeface="Times New Roman" panose="02020603050405020304" charset="0"/>
                <a:sym typeface="+mn-ea"/>
              </a:rPr>
              <a:t>．逆反应速率</a:t>
            </a:r>
            <a:r>
              <a:rPr lang="en-US" b="1" dirty="0" smtClean="0">
                <a:latin typeface="Times New Roman" panose="02020603050405020304" charset="0"/>
                <a:sym typeface="+mn-ea"/>
              </a:rPr>
              <a:t>v</a:t>
            </a:r>
            <a:r>
              <a:rPr lang="zh-CN" altLang="en-US" b="1" baseline="-25000" dirty="0" smtClean="0">
                <a:latin typeface="Times New Roman" panose="02020603050405020304" charset="0"/>
                <a:sym typeface="+mn-ea"/>
              </a:rPr>
              <a:t>逆</a:t>
            </a:r>
            <a:r>
              <a:rPr lang="zh-CN" altLang="en-US" b="1" dirty="0" smtClean="0">
                <a:latin typeface="Times New Roman" panose="02020603050405020304" charset="0"/>
                <a:sym typeface="+mn-ea"/>
              </a:rPr>
              <a:t>：</a:t>
            </a:r>
            <a:r>
              <a:rPr lang="en-US" b="1" dirty="0" smtClean="0">
                <a:latin typeface="Times New Roman" panose="02020603050405020304" charset="0"/>
                <a:sym typeface="+mn-ea"/>
              </a:rPr>
              <a:t>v</a:t>
            </a:r>
            <a:r>
              <a:rPr lang="zh-CN" altLang="en-US" b="1" baseline="-25000" dirty="0" smtClean="0">
                <a:latin typeface="Times New Roman" panose="02020603050405020304" charset="0"/>
                <a:sym typeface="+mn-ea"/>
              </a:rPr>
              <a:t>逆</a:t>
            </a:r>
            <a:r>
              <a:rPr lang="en-US" b="1" dirty="0" smtClean="0">
                <a:latin typeface="Times New Roman" panose="02020603050405020304" charset="0"/>
                <a:sym typeface="+mn-ea"/>
              </a:rPr>
              <a:t>(</a:t>
            </a:r>
            <a:r>
              <a:rPr lang="zh-CN" altLang="en-US" b="1" dirty="0" smtClean="0">
                <a:latin typeface="Times New Roman" panose="02020603050405020304" charset="0"/>
                <a:sym typeface="+mn-ea"/>
              </a:rPr>
              <a:t>状态</a:t>
            </a:r>
            <a:r>
              <a:rPr lang="en-US" b="1" dirty="0" smtClean="0">
                <a:latin typeface="Times New Roman" panose="02020603050405020304" charset="0"/>
                <a:sym typeface="+mn-ea"/>
              </a:rPr>
              <a:t>Ⅰ)&gt;v</a:t>
            </a:r>
            <a:r>
              <a:rPr lang="zh-CN" altLang="en-US" b="1" baseline="-25000" dirty="0" smtClean="0">
                <a:latin typeface="Times New Roman" panose="02020603050405020304" charset="0"/>
                <a:sym typeface="+mn-ea"/>
              </a:rPr>
              <a:t>逆</a:t>
            </a:r>
            <a:r>
              <a:rPr lang="en-US" b="1" dirty="0" smtClean="0">
                <a:latin typeface="Times New Roman" panose="02020603050405020304" charset="0"/>
                <a:sym typeface="+mn-ea"/>
              </a:rPr>
              <a:t>(</a:t>
            </a:r>
            <a:r>
              <a:rPr lang="zh-CN" altLang="en-US" b="1" dirty="0" smtClean="0">
                <a:latin typeface="Times New Roman" panose="02020603050405020304" charset="0"/>
                <a:sym typeface="+mn-ea"/>
              </a:rPr>
              <a:t>状态</a:t>
            </a:r>
            <a:r>
              <a:rPr lang="en-US" b="1" dirty="0" smtClean="0">
                <a:latin typeface="Times New Roman" panose="02020603050405020304" charset="0"/>
                <a:sym typeface="+mn-ea"/>
              </a:rPr>
              <a:t>Ⅲ)</a:t>
            </a:r>
            <a:endParaRPr lang="zh-CN" altLang="en-US" b="1">
              <a:latin typeface="Times New Roman" panose="02020603050405020304" charset="0"/>
            </a:endParaRPr>
          </a:p>
        </p:txBody>
      </p:sp>
      <p:pic>
        <p:nvPicPr>
          <p:cNvPr id="1562625" name="Picture 1" descr="C:\Documents and Settings\Administrator\桌面\一轮课件\5JSH3.EPS"/>
          <p:cNvPicPr>
            <a:picLocks noChangeAspect="1" noChangeArrowheads="1"/>
          </p:cNvPicPr>
          <p:nvPr/>
        </p:nvPicPr>
        <p:blipFill>
          <a:blip r:embed="rId1" r:link="rId2"/>
          <a:srcRect/>
          <a:stretch>
            <a:fillRect/>
          </a:stretch>
        </p:blipFill>
        <p:spPr bwMode="auto">
          <a:xfrm>
            <a:off x="4705985" y="3362325"/>
            <a:ext cx="3784600" cy="2992755"/>
          </a:xfrm>
          <a:prstGeom prst="rect">
            <a:avLst/>
          </a:prstGeom>
          <a:noFill/>
        </p:spPr>
      </p:pic>
      <p:sp>
        <p:nvSpPr>
          <p:cNvPr id="8" name="文本框 7"/>
          <p:cNvSpPr txBox="1"/>
          <p:nvPr/>
        </p:nvSpPr>
        <p:spPr>
          <a:xfrm>
            <a:off x="936625" y="422275"/>
            <a:ext cx="4721225" cy="583565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p>
            <a:pPr algn="ctr"/>
            <a:r>
              <a:rPr lang="zh-CN" altLang="en-US" sz="3200" b="1">
                <a:sym typeface="+mn-ea"/>
              </a:rPr>
              <a:t>化学平衡移动图像分析</a:t>
            </a:r>
            <a:endParaRPr lang="zh-CN" altLang="zh-CN" sz="3200" b="1"/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2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62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669925" y="1365885"/>
            <a:ext cx="342582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/>
              <a:t>考纲分析：</a:t>
            </a:r>
            <a:endParaRPr lang="zh-CN" altLang="en-US" sz="2800" b="1"/>
          </a:p>
        </p:txBody>
      </p:sp>
      <p:sp>
        <p:nvSpPr>
          <p:cNvPr id="2" name="文本框 1"/>
          <p:cNvSpPr txBox="1"/>
          <p:nvPr/>
        </p:nvSpPr>
        <p:spPr>
          <a:xfrm>
            <a:off x="669925" y="2086610"/>
            <a:ext cx="7934325" cy="27482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80000"/>
              </a:lnSpc>
            </a:pPr>
            <a:r>
              <a:rPr lang="en-US" altLang="zh-CN" sz="2400" b="1">
                <a:latin typeface="宋体" panose="02010600030101010101" pitchFamily="2" charset="-122"/>
              </a:rPr>
              <a:t>1</a:t>
            </a:r>
            <a:r>
              <a:rPr lang="zh-CN" altLang="zh-CN" sz="2400" b="1">
                <a:latin typeface="宋体" panose="02010600030101010101" pitchFamily="2" charset="-122"/>
              </a:rPr>
              <a:t>、了解化学反应的可逆性及化学平衡的建立</a:t>
            </a:r>
            <a:endParaRPr lang="zh-CN" altLang="zh-CN" sz="2400" b="1">
              <a:latin typeface="宋体" panose="02010600030101010101" pitchFamily="2" charset="-122"/>
            </a:endParaRPr>
          </a:p>
          <a:p>
            <a:pPr>
              <a:lnSpc>
                <a:spcPct val="180000"/>
              </a:lnSpc>
            </a:pPr>
            <a:r>
              <a:rPr lang="en-US" altLang="zh-CN" sz="2400" b="1">
                <a:latin typeface="宋体" panose="02010600030101010101" pitchFamily="2" charset="-122"/>
              </a:rPr>
              <a:t>2</a:t>
            </a:r>
            <a:r>
              <a:rPr lang="zh-CN" altLang="en-US" sz="2400" b="1">
                <a:latin typeface="宋体" panose="02010600030101010101" pitchFamily="2" charset="-122"/>
              </a:rPr>
              <a:t>、掌握化学平衡的特征</a:t>
            </a:r>
            <a:endParaRPr lang="zh-CN" altLang="en-US" sz="2400" b="1">
              <a:latin typeface="宋体" panose="02010600030101010101" pitchFamily="2" charset="-122"/>
            </a:endParaRPr>
          </a:p>
          <a:p>
            <a:pPr>
              <a:lnSpc>
                <a:spcPct val="180000"/>
              </a:lnSpc>
            </a:pPr>
            <a:r>
              <a:rPr lang="en-US" altLang="zh-CN" sz="2400" b="1">
                <a:latin typeface="宋体" panose="02010600030101010101" pitchFamily="2" charset="-122"/>
              </a:rPr>
              <a:t>3</a:t>
            </a:r>
            <a:r>
              <a:rPr lang="zh-CN" altLang="en-US" sz="2400" b="1">
                <a:latin typeface="宋体" panose="02010600030101010101" pitchFamily="2" charset="-122"/>
              </a:rPr>
              <a:t>、理解外界条（浓度、温度、压强等）对化学平衡的影响，能用相关理论解释其一般规律</a:t>
            </a:r>
            <a:endParaRPr lang="zh-CN" altLang="en-US" sz="2400" b="1">
              <a:latin typeface="宋体" panose="02010600030101010101" pitchFamily="2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文本框 4"/>
          <p:cNvSpPr txBox="1"/>
          <p:nvPr/>
        </p:nvSpPr>
        <p:spPr>
          <a:xfrm>
            <a:off x="493395" y="1014095"/>
            <a:ext cx="8157845" cy="18630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lnSpc>
                <a:spcPct val="160000"/>
              </a:lnSpc>
            </a:pPr>
            <a:r>
              <a:rPr lang="zh-CN" altLang="en-US" sz="2400" b="1" dirty="0" smtClean="0">
                <a:latin typeface="宋体" panose="02010600030101010101" pitchFamily="2" charset="-122"/>
                <a:sym typeface="+mn-ea"/>
              </a:rPr>
              <a:t>一、可逆反应</a:t>
            </a:r>
            <a:endParaRPr lang="zh-CN" altLang="en-US" sz="2400" b="1" dirty="0" smtClean="0">
              <a:latin typeface="宋体" panose="02010600030101010101" pitchFamily="2" charset="-122"/>
            </a:endParaRPr>
          </a:p>
          <a:p>
            <a:pPr algn="l">
              <a:lnSpc>
                <a:spcPct val="160000"/>
              </a:lnSpc>
            </a:pPr>
            <a:r>
              <a:rPr lang="zh-CN" altLang="en-US" sz="2400" b="1" dirty="0" smtClean="0">
                <a:latin typeface="宋体" panose="02010600030101010101" pitchFamily="2" charset="-122"/>
                <a:sym typeface="+mn-ea"/>
              </a:rPr>
              <a:t>在</a:t>
            </a:r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sym typeface="+mn-ea"/>
              </a:rPr>
              <a:t>相同条件下</a:t>
            </a:r>
            <a:r>
              <a:rPr lang="zh-CN" altLang="en-US" sz="2400" b="1" dirty="0" smtClean="0">
                <a:latin typeface="宋体" panose="02010600030101010101" pitchFamily="2" charset="-122"/>
                <a:sym typeface="+mn-ea"/>
              </a:rPr>
              <a:t>既可以</a:t>
            </a:r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sym typeface="+mn-ea"/>
              </a:rPr>
              <a:t>向正反应方向</a:t>
            </a:r>
            <a:r>
              <a:rPr lang="zh-CN" altLang="en-US" sz="2400" b="1" dirty="0" smtClean="0">
                <a:latin typeface="宋体" panose="02010600030101010101" pitchFamily="2" charset="-122"/>
                <a:sym typeface="+mn-ea"/>
              </a:rPr>
              <a:t>进行，同时又可以</a:t>
            </a:r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sym typeface="+mn-ea"/>
              </a:rPr>
              <a:t>向逆方向</a:t>
            </a:r>
            <a:r>
              <a:rPr lang="zh-CN" altLang="en-US" sz="2400" b="1" dirty="0" smtClean="0">
                <a:latin typeface="宋体" panose="02010600030101010101" pitchFamily="2" charset="-122"/>
                <a:sym typeface="+mn-ea"/>
              </a:rPr>
              <a:t>进行的化学反应。</a:t>
            </a:r>
            <a:endParaRPr lang="zh-CN" altLang="en-US" sz="2400" b="1">
              <a:latin typeface="宋体" panose="02010600030101010101" pitchFamily="2" charset="-122"/>
            </a:endParaRPr>
          </a:p>
        </p:txBody>
      </p:sp>
      <p:grpSp>
        <p:nvGrpSpPr>
          <p:cNvPr id="38" name="组合 37"/>
          <p:cNvGrpSpPr/>
          <p:nvPr/>
        </p:nvGrpSpPr>
        <p:grpSpPr>
          <a:xfrm>
            <a:off x="1968500" y="3750310"/>
            <a:ext cx="3254375" cy="460375"/>
            <a:chOff x="1917" y="7672"/>
            <a:chExt cx="5125" cy="725"/>
          </a:xfrm>
        </p:grpSpPr>
        <p:sp>
          <p:nvSpPr>
            <p:cNvPr id="15" name="文本框 14"/>
            <p:cNvSpPr txBox="1"/>
            <p:nvPr/>
          </p:nvSpPr>
          <p:spPr>
            <a:xfrm>
              <a:off x="1917" y="7672"/>
              <a:ext cx="5125" cy="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2400" b="1">
                  <a:latin typeface="Times New Roman" panose="02020603050405020304" charset="0"/>
                </a:rPr>
                <a:t>N</a:t>
              </a:r>
              <a:r>
                <a:rPr lang="en-US" altLang="zh-CN" sz="2400" b="1" baseline="-25000">
                  <a:latin typeface="Times New Roman" panose="02020603050405020304" charset="0"/>
                </a:rPr>
                <a:t>2</a:t>
              </a:r>
              <a:r>
                <a:rPr lang="en-US" altLang="zh-CN" sz="2400" b="1">
                  <a:latin typeface="Times New Roman" panose="02020603050405020304" charset="0"/>
                </a:rPr>
                <a:t> + 3H</a:t>
              </a:r>
              <a:r>
                <a:rPr lang="en-US" altLang="zh-CN" sz="2400" b="1" baseline="-25000">
                  <a:latin typeface="Times New Roman" panose="02020603050405020304" charset="0"/>
                </a:rPr>
                <a:t>2</a:t>
              </a:r>
              <a:r>
                <a:rPr lang="en-US" altLang="zh-CN" sz="2400" b="1">
                  <a:latin typeface="Times New Roman" panose="02020603050405020304" charset="0"/>
                </a:rPr>
                <a:t>           2NH</a:t>
              </a:r>
              <a:r>
                <a:rPr lang="en-US" altLang="zh-CN" sz="2400" b="1" baseline="-25000">
                  <a:latin typeface="Times New Roman" panose="02020603050405020304" charset="0"/>
                </a:rPr>
                <a:t>3</a:t>
              </a:r>
              <a:endParaRPr lang="en-US" altLang="zh-CN" sz="2400" b="1" baseline="-25000">
                <a:latin typeface="Times New Roman" panose="02020603050405020304" charset="0"/>
              </a:endParaRPr>
            </a:p>
          </p:txBody>
        </p:sp>
        <p:grpSp>
          <p:nvGrpSpPr>
            <p:cNvPr id="16" name="组合 15"/>
            <p:cNvGrpSpPr/>
            <p:nvPr/>
          </p:nvGrpSpPr>
          <p:grpSpPr>
            <a:xfrm>
              <a:off x="3889" y="7796"/>
              <a:ext cx="794" cy="374"/>
              <a:chOff x="4252" y="8008"/>
              <a:chExt cx="794" cy="374"/>
            </a:xfrm>
          </p:grpSpPr>
          <p:cxnSp>
            <p:nvCxnSpPr>
              <p:cNvPr id="17" name="直接连接符 16"/>
              <p:cNvCxnSpPr/>
              <p:nvPr/>
            </p:nvCxnSpPr>
            <p:spPr>
              <a:xfrm>
                <a:off x="4252" y="8121"/>
                <a:ext cx="794" cy="0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8" name="直接连接符 17"/>
              <p:cNvCxnSpPr/>
              <p:nvPr/>
            </p:nvCxnSpPr>
            <p:spPr>
              <a:xfrm>
                <a:off x="4819" y="8008"/>
                <a:ext cx="227" cy="113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" name="直接连接符 18"/>
              <p:cNvCxnSpPr/>
              <p:nvPr/>
            </p:nvCxnSpPr>
            <p:spPr>
              <a:xfrm>
                <a:off x="4252" y="8247"/>
                <a:ext cx="794" cy="0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0" name="直接连接符 19"/>
              <p:cNvCxnSpPr/>
              <p:nvPr/>
            </p:nvCxnSpPr>
            <p:spPr>
              <a:xfrm>
                <a:off x="4252" y="8270"/>
                <a:ext cx="227" cy="113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grpSp>
        <p:nvGrpSpPr>
          <p:cNvPr id="39" name="组合 38"/>
          <p:cNvGrpSpPr/>
          <p:nvPr/>
        </p:nvGrpSpPr>
        <p:grpSpPr>
          <a:xfrm>
            <a:off x="1842135" y="4469765"/>
            <a:ext cx="3254375" cy="460375"/>
            <a:chOff x="1384" y="9668"/>
            <a:chExt cx="5125" cy="725"/>
          </a:xfrm>
        </p:grpSpPr>
        <p:sp>
          <p:nvSpPr>
            <p:cNvPr id="21" name="文本框 20"/>
            <p:cNvSpPr txBox="1"/>
            <p:nvPr/>
          </p:nvSpPr>
          <p:spPr>
            <a:xfrm>
              <a:off x="1384" y="9668"/>
              <a:ext cx="5125" cy="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2400" b="1">
                  <a:latin typeface="Times New Roman" panose="02020603050405020304" charset="0"/>
                </a:rPr>
                <a:t>  2NO</a:t>
              </a:r>
              <a:r>
                <a:rPr lang="en-US" altLang="zh-CN" sz="2400" b="1" baseline="-25000">
                  <a:latin typeface="Times New Roman" panose="02020603050405020304" charset="0"/>
                </a:rPr>
                <a:t>2  </a:t>
              </a:r>
              <a:r>
                <a:rPr lang="en-US" altLang="zh-CN" sz="2400" b="1">
                  <a:latin typeface="Times New Roman" panose="02020603050405020304" charset="0"/>
                </a:rPr>
                <a:t>           N</a:t>
              </a:r>
              <a:r>
                <a:rPr lang="en-US" altLang="zh-CN" sz="2400" b="1" baseline="-25000">
                  <a:latin typeface="Times New Roman" panose="02020603050405020304" charset="0"/>
                </a:rPr>
                <a:t>2</a:t>
              </a:r>
              <a:r>
                <a:rPr lang="en-US" altLang="zh-CN" sz="2400" b="1">
                  <a:latin typeface="Times New Roman" panose="02020603050405020304" charset="0"/>
                </a:rPr>
                <a:t>O</a:t>
              </a:r>
              <a:r>
                <a:rPr lang="en-US" altLang="zh-CN" sz="2400" b="1" baseline="-25000">
                  <a:latin typeface="Times New Roman" panose="02020603050405020304" charset="0"/>
                </a:rPr>
                <a:t>4</a:t>
              </a:r>
              <a:endParaRPr lang="en-US" altLang="zh-CN" sz="2400" b="1" baseline="-25000">
                <a:latin typeface="Times New Roman" panose="02020603050405020304" charset="0"/>
              </a:endParaRPr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3095" y="9792"/>
              <a:ext cx="794" cy="374"/>
              <a:chOff x="4252" y="8008"/>
              <a:chExt cx="794" cy="374"/>
            </a:xfrm>
          </p:grpSpPr>
          <p:cxnSp>
            <p:nvCxnSpPr>
              <p:cNvPr id="28" name="直接连接符 27"/>
              <p:cNvCxnSpPr/>
              <p:nvPr/>
            </p:nvCxnSpPr>
            <p:spPr>
              <a:xfrm>
                <a:off x="4252" y="8121"/>
                <a:ext cx="794" cy="0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9" name="直接连接符 28"/>
              <p:cNvCxnSpPr/>
              <p:nvPr/>
            </p:nvCxnSpPr>
            <p:spPr>
              <a:xfrm>
                <a:off x="4819" y="8008"/>
                <a:ext cx="227" cy="113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0" name="直接连接符 29"/>
              <p:cNvCxnSpPr/>
              <p:nvPr/>
            </p:nvCxnSpPr>
            <p:spPr>
              <a:xfrm>
                <a:off x="4252" y="8247"/>
                <a:ext cx="794" cy="0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1" name="直接连接符 30"/>
              <p:cNvCxnSpPr/>
              <p:nvPr/>
            </p:nvCxnSpPr>
            <p:spPr>
              <a:xfrm>
                <a:off x="4252" y="8270"/>
                <a:ext cx="227" cy="113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grpSp>
        <p:nvGrpSpPr>
          <p:cNvPr id="47" name="组合 46"/>
          <p:cNvGrpSpPr/>
          <p:nvPr/>
        </p:nvGrpSpPr>
        <p:grpSpPr>
          <a:xfrm>
            <a:off x="1992630" y="5203190"/>
            <a:ext cx="4251960" cy="460375"/>
            <a:chOff x="7372" y="7798"/>
            <a:chExt cx="6696" cy="725"/>
          </a:xfrm>
        </p:grpSpPr>
        <p:sp>
          <p:nvSpPr>
            <p:cNvPr id="32" name="文本框 31"/>
            <p:cNvSpPr txBox="1"/>
            <p:nvPr/>
          </p:nvSpPr>
          <p:spPr>
            <a:xfrm>
              <a:off x="7372" y="7798"/>
              <a:ext cx="6696" cy="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2400" b="1">
                  <a:latin typeface="Times New Roman" panose="02020603050405020304" charset="0"/>
                </a:rPr>
                <a:t>Cl</a:t>
              </a:r>
              <a:r>
                <a:rPr lang="en-US" altLang="zh-CN" sz="2400" b="1" baseline="-25000">
                  <a:latin typeface="Times New Roman" panose="02020603050405020304" charset="0"/>
                </a:rPr>
                <a:t>2</a:t>
              </a:r>
              <a:r>
                <a:rPr lang="en-US" altLang="zh-CN" sz="2400" b="1">
                  <a:latin typeface="Times New Roman" panose="02020603050405020304" charset="0"/>
                </a:rPr>
                <a:t> + H</a:t>
              </a:r>
              <a:r>
                <a:rPr lang="en-US" altLang="zh-CN" sz="2400" b="1" baseline="-25000">
                  <a:latin typeface="Times New Roman" panose="02020603050405020304" charset="0"/>
                </a:rPr>
                <a:t>2</a:t>
              </a:r>
              <a:r>
                <a:rPr lang="en-US" altLang="zh-CN" sz="2400" b="1">
                  <a:latin typeface="Times New Roman" panose="02020603050405020304" charset="0"/>
                </a:rPr>
                <a:t>O          HCl + HClO</a:t>
              </a:r>
              <a:endParaRPr lang="en-US" altLang="zh-CN" sz="2400" b="1">
                <a:latin typeface="Times New Roman" panose="02020603050405020304" charset="0"/>
              </a:endParaRPr>
            </a:p>
          </p:txBody>
        </p:sp>
        <p:grpSp>
          <p:nvGrpSpPr>
            <p:cNvPr id="33" name="组合 32"/>
            <p:cNvGrpSpPr/>
            <p:nvPr/>
          </p:nvGrpSpPr>
          <p:grpSpPr>
            <a:xfrm>
              <a:off x="9697" y="7922"/>
              <a:ext cx="794" cy="374"/>
              <a:chOff x="4252" y="8008"/>
              <a:chExt cx="794" cy="374"/>
            </a:xfrm>
          </p:grpSpPr>
          <p:cxnSp>
            <p:nvCxnSpPr>
              <p:cNvPr id="34" name="直接连接符 33"/>
              <p:cNvCxnSpPr/>
              <p:nvPr/>
            </p:nvCxnSpPr>
            <p:spPr>
              <a:xfrm>
                <a:off x="4252" y="8121"/>
                <a:ext cx="794" cy="0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5" name="直接连接符 34"/>
              <p:cNvCxnSpPr/>
              <p:nvPr/>
            </p:nvCxnSpPr>
            <p:spPr>
              <a:xfrm>
                <a:off x="4819" y="8008"/>
                <a:ext cx="227" cy="113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6" name="直接连接符 35"/>
              <p:cNvCxnSpPr/>
              <p:nvPr/>
            </p:nvCxnSpPr>
            <p:spPr>
              <a:xfrm>
                <a:off x="4252" y="8247"/>
                <a:ext cx="794" cy="0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7" name="直接连接符 36"/>
              <p:cNvCxnSpPr/>
              <p:nvPr/>
            </p:nvCxnSpPr>
            <p:spPr>
              <a:xfrm>
                <a:off x="4252" y="8270"/>
                <a:ext cx="227" cy="113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grpSp>
        <p:nvGrpSpPr>
          <p:cNvPr id="48" name="组合 47"/>
          <p:cNvGrpSpPr/>
          <p:nvPr/>
        </p:nvGrpSpPr>
        <p:grpSpPr>
          <a:xfrm>
            <a:off x="1959610" y="3054350"/>
            <a:ext cx="3487420" cy="459740"/>
            <a:chOff x="3086" y="4810"/>
            <a:chExt cx="5492" cy="724"/>
          </a:xfrm>
        </p:grpSpPr>
        <p:sp>
          <p:nvSpPr>
            <p:cNvPr id="41" name="文本框 40"/>
            <p:cNvSpPr txBox="1"/>
            <p:nvPr/>
          </p:nvSpPr>
          <p:spPr>
            <a:xfrm>
              <a:off x="3086" y="4810"/>
              <a:ext cx="5493" cy="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2400" b="1">
                  <a:latin typeface="Times New Roman" panose="02020603050405020304" charset="0"/>
                </a:rPr>
                <a:t>2SO</a:t>
              </a:r>
              <a:r>
                <a:rPr lang="en-US" altLang="zh-CN" sz="2400" b="1" baseline="-25000">
                  <a:latin typeface="Times New Roman" panose="02020603050405020304" charset="0"/>
                </a:rPr>
                <a:t>2</a:t>
              </a:r>
              <a:r>
                <a:rPr lang="en-US" altLang="zh-CN" sz="2400" b="1">
                  <a:latin typeface="Times New Roman" panose="02020603050405020304" charset="0"/>
                </a:rPr>
                <a:t> + O</a:t>
              </a:r>
              <a:r>
                <a:rPr lang="en-US" altLang="zh-CN" sz="2400" b="1" baseline="-25000">
                  <a:latin typeface="Times New Roman" panose="02020603050405020304" charset="0"/>
                </a:rPr>
                <a:t>2</a:t>
              </a:r>
              <a:r>
                <a:rPr lang="en-US" altLang="zh-CN" sz="2400" b="1">
                  <a:latin typeface="Times New Roman" panose="02020603050405020304" charset="0"/>
                </a:rPr>
                <a:t>          2SO</a:t>
              </a:r>
              <a:r>
                <a:rPr lang="en-US" altLang="zh-CN" sz="2400" b="1" baseline="-25000">
                  <a:latin typeface="Times New Roman" panose="02020603050405020304" charset="0"/>
                </a:rPr>
                <a:t>3</a:t>
              </a:r>
              <a:endParaRPr lang="en-US" altLang="zh-CN" sz="2400" b="1" baseline="-25000">
                <a:latin typeface="Times New Roman" panose="02020603050405020304" charset="0"/>
              </a:endParaRPr>
            </a:p>
          </p:txBody>
        </p:sp>
        <p:grpSp>
          <p:nvGrpSpPr>
            <p:cNvPr id="42" name="组合 41"/>
            <p:cNvGrpSpPr/>
            <p:nvPr/>
          </p:nvGrpSpPr>
          <p:grpSpPr>
            <a:xfrm rot="0">
              <a:off x="5406" y="4934"/>
              <a:ext cx="851" cy="374"/>
              <a:chOff x="4252" y="8008"/>
              <a:chExt cx="794" cy="374"/>
            </a:xfrm>
          </p:grpSpPr>
          <p:cxnSp>
            <p:nvCxnSpPr>
              <p:cNvPr id="43" name="直接连接符 42"/>
              <p:cNvCxnSpPr/>
              <p:nvPr/>
            </p:nvCxnSpPr>
            <p:spPr>
              <a:xfrm>
                <a:off x="4252" y="8121"/>
                <a:ext cx="794" cy="0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4" name="直接连接符 43"/>
              <p:cNvCxnSpPr/>
              <p:nvPr/>
            </p:nvCxnSpPr>
            <p:spPr>
              <a:xfrm>
                <a:off x="4819" y="8008"/>
                <a:ext cx="227" cy="113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5" name="直接连接符 44"/>
              <p:cNvCxnSpPr/>
              <p:nvPr/>
            </p:nvCxnSpPr>
            <p:spPr>
              <a:xfrm>
                <a:off x="4252" y="8247"/>
                <a:ext cx="794" cy="0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6" name="直接连接符 45"/>
              <p:cNvCxnSpPr/>
              <p:nvPr/>
            </p:nvCxnSpPr>
            <p:spPr>
              <a:xfrm>
                <a:off x="4252" y="8270"/>
                <a:ext cx="227" cy="113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4" name="Object 1"/>
          <p:cNvGraphicFramePr>
            <a:graphicFrameLocks noChangeAspect="1"/>
          </p:cNvGraphicFramePr>
          <p:nvPr/>
        </p:nvGraphicFramePr>
        <p:xfrm>
          <a:off x="1060450" y="1778635"/>
          <a:ext cx="6394450" cy="40824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" name="Document" r:id="rId1" imgW="7480300" imgH="5351145" progId="Word.Document.8">
                  <p:embed/>
                </p:oleObj>
              </mc:Choice>
              <mc:Fallback>
                <p:oleObj name="Document" r:id="rId1" imgW="7480300" imgH="5351145" progId="Word.Document.8">
                  <p:embed/>
                  <p:pic>
                    <p:nvPicPr>
                      <p:cNvPr id="0" name="图片 3072"/>
                      <p:cNvPicPr>
                        <a:picLocks noChangeAspect="1"/>
                      </p:cNvPicPr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060450" y="1778635"/>
                        <a:ext cx="6394450" cy="408241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文本框 5"/>
          <p:cNvSpPr txBox="1"/>
          <p:nvPr/>
        </p:nvSpPr>
        <p:spPr>
          <a:xfrm>
            <a:off x="986790" y="789305"/>
            <a:ext cx="5226050" cy="583565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p>
            <a:r>
              <a:rPr lang="zh-CN" altLang="zh-CN" sz="3200" b="1"/>
              <a:t>极端假设法确定物质的浓度</a:t>
            </a:r>
            <a:endParaRPr lang="zh-CN" altLang="zh-CN" sz="3200" b="1"/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673735" y="1109345"/>
            <a:ext cx="598614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/>
              <a:t>二、化学平衡状态</a:t>
            </a:r>
            <a:endParaRPr lang="zh-CN" altLang="en-US" sz="2800" b="1"/>
          </a:p>
        </p:txBody>
      </p:sp>
      <p:sp>
        <p:nvSpPr>
          <p:cNvPr id="5" name="文本框 4"/>
          <p:cNvSpPr txBox="1"/>
          <p:nvPr/>
        </p:nvSpPr>
        <p:spPr>
          <a:xfrm>
            <a:off x="673735" y="1961515"/>
            <a:ext cx="788606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400" b="1" dirty="0" smtClean="0">
                <a:latin typeface="宋体" panose="02010600030101010101" pitchFamily="2" charset="-122"/>
                <a:sym typeface="+mn-ea"/>
              </a:rPr>
              <a:t>在一定条件下，把某一可逆反应的反应物加入固定容积的密闭容器中</a:t>
            </a:r>
            <a:endParaRPr lang="zh-CN" altLang="en-US" sz="2400" b="1" dirty="0" smtClean="0">
              <a:latin typeface="宋体" panose="02010600030101010101" pitchFamily="2" charset="-122"/>
              <a:sym typeface="+mn-ea"/>
            </a:endParaRPr>
          </a:p>
        </p:txBody>
      </p:sp>
      <p:grpSp>
        <p:nvGrpSpPr>
          <p:cNvPr id="19" name="组合 18"/>
          <p:cNvGrpSpPr/>
          <p:nvPr/>
        </p:nvGrpSpPr>
        <p:grpSpPr>
          <a:xfrm>
            <a:off x="1739265" y="5806440"/>
            <a:ext cx="3051810" cy="542290"/>
            <a:chOff x="2739" y="9144"/>
            <a:chExt cx="4806" cy="854"/>
          </a:xfrm>
        </p:grpSpPr>
        <p:cxnSp>
          <p:nvCxnSpPr>
            <p:cNvPr id="6" name="直接箭头连接符 5"/>
            <p:cNvCxnSpPr/>
            <p:nvPr/>
          </p:nvCxnSpPr>
          <p:spPr>
            <a:xfrm flipV="1">
              <a:off x="2978" y="9144"/>
              <a:ext cx="4567" cy="73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</p:spPr>
        </p:cxnSp>
        <p:sp>
          <p:nvSpPr>
            <p:cNvPr id="8" name="文本框 7"/>
            <p:cNvSpPr txBox="1"/>
            <p:nvPr/>
          </p:nvSpPr>
          <p:spPr>
            <a:xfrm>
              <a:off x="2739" y="9274"/>
              <a:ext cx="528" cy="72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en-US" altLang="zh-CN" sz="2400" b="1">
                  <a:latin typeface="Times New Roman" panose="02020603050405020304" charset="0"/>
                </a:rPr>
                <a:t>0</a:t>
              </a:r>
              <a:endParaRPr lang="en-US" altLang="zh-CN" sz="2400" b="1">
                <a:latin typeface="Times New Roman" panose="02020603050405020304" charset="0"/>
              </a:endParaRP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7097" y="9274"/>
              <a:ext cx="448" cy="72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en-US" altLang="zh-CN" sz="2400" b="1">
                  <a:latin typeface="Times New Roman" panose="02020603050405020304" charset="0"/>
                </a:rPr>
                <a:t>t</a:t>
              </a:r>
              <a:endParaRPr lang="en-US" altLang="zh-CN" sz="2400" b="1">
                <a:latin typeface="Times New Roman" panose="02020603050405020304" charset="0"/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1299210" y="3005455"/>
            <a:ext cx="591820" cy="2847340"/>
            <a:chOff x="2046" y="4733"/>
            <a:chExt cx="932" cy="4484"/>
          </a:xfrm>
        </p:grpSpPr>
        <p:cxnSp>
          <p:nvCxnSpPr>
            <p:cNvPr id="7" name="直接箭头连接符 6"/>
            <p:cNvCxnSpPr/>
            <p:nvPr/>
          </p:nvCxnSpPr>
          <p:spPr>
            <a:xfrm flipH="1" flipV="1">
              <a:off x="2896" y="4733"/>
              <a:ext cx="82" cy="4484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</p:spPr>
        </p:cxnSp>
        <p:sp>
          <p:nvSpPr>
            <p:cNvPr id="10" name="文本框 9"/>
            <p:cNvSpPr txBox="1"/>
            <p:nvPr/>
          </p:nvSpPr>
          <p:spPr>
            <a:xfrm>
              <a:off x="2046" y="4845"/>
              <a:ext cx="693" cy="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2400" b="1" i="1">
                  <a:latin typeface="Times New Roman" panose="02020603050405020304" charset="0"/>
                </a:rPr>
                <a:t>v</a:t>
              </a:r>
              <a:endParaRPr lang="en-US" altLang="zh-CN" sz="2400" b="1" i="1">
                <a:latin typeface="Times New Roman" panose="02020603050405020304" charset="0"/>
              </a:endParaRP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1889760" y="2675255"/>
            <a:ext cx="2466340" cy="2194560"/>
            <a:chOff x="2976" y="4213"/>
            <a:chExt cx="3884" cy="3456"/>
          </a:xfrm>
        </p:grpSpPr>
        <p:sp>
          <p:nvSpPr>
            <p:cNvPr id="11" name="弧形 10"/>
            <p:cNvSpPr/>
            <p:nvPr/>
          </p:nvSpPr>
          <p:spPr>
            <a:xfrm rot="10800000">
              <a:off x="2976" y="4213"/>
              <a:ext cx="3884" cy="3457"/>
            </a:xfrm>
            <a:prstGeom prst="arc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/>
            <a:p>
              <a:pPr marL="0" marR="0" indent="0" algn="l" defTabSz="914400" rtl="0" eaLnBrk="0" fontAlgn="base" latinLnBrk="0" hangingPunct="0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endParaRPr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3221" y="6332"/>
              <a:ext cx="1401" cy="72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l"/>
              <a:r>
                <a:rPr lang="en-US" altLang="zh-CN" sz="2400" i="1">
                  <a:latin typeface="Times New Roman" panose="02020603050405020304" charset="0"/>
                  <a:sym typeface="+mn-ea"/>
                </a:rPr>
                <a:t>v</a:t>
              </a:r>
              <a:r>
                <a:rPr lang="en-US" altLang="zh-CN" sz="1800">
                  <a:latin typeface="宋体" panose="02010600030101010101" pitchFamily="2" charset="-122"/>
                </a:rPr>
                <a:t>(</a:t>
              </a:r>
              <a:r>
                <a:rPr lang="zh-CN" altLang="en-US" sz="1800">
                  <a:latin typeface="宋体" panose="02010600030101010101" pitchFamily="2" charset="-122"/>
                </a:rPr>
                <a:t>正）</a:t>
              </a:r>
              <a:endParaRPr lang="zh-CN" altLang="en-US" sz="1800">
                <a:latin typeface="宋体" panose="02010600030101010101" pitchFamily="2" charset="-122"/>
              </a:endParaRP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1891030" y="4870450"/>
            <a:ext cx="2317750" cy="1959610"/>
            <a:chOff x="2978" y="7670"/>
            <a:chExt cx="3650" cy="3086"/>
          </a:xfrm>
        </p:grpSpPr>
        <p:sp>
          <p:nvSpPr>
            <p:cNvPr id="12" name="弧形 11"/>
            <p:cNvSpPr/>
            <p:nvPr/>
          </p:nvSpPr>
          <p:spPr>
            <a:xfrm rot="16200000">
              <a:off x="3260" y="7388"/>
              <a:ext cx="3087" cy="3651"/>
            </a:xfrm>
            <a:prstGeom prst="arc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/>
            <a:p>
              <a:pPr marL="0" marR="0" indent="0" algn="l" defTabSz="914400" rtl="0" eaLnBrk="0" fontAlgn="base" latinLnBrk="0" hangingPunct="0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endParaRPr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3308" y="8227"/>
              <a:ext cx="1348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l"/>
              <a:r>
                <a:rPr lang="en-US" altLang="zh-CN" b="1" i="1">
                  <a:latin typeface="Times New Roman" panose="02020603050405020304" charset="0"/>
                  <a:sym typeface="+mn-ea"/>
                </a:rPr>
                <a:t>v</a:t>
              </a:r>
              <a:r>
                <a:rPr lang="en-US" altLang="zh-CN">
                  <a:latin typeface="宋体" panose="02010600030101010101" pitchFamily="2" charset="-122"/>
                </a:rPr>
                <a:t>(</a:t>
              </a:r>
              <a:r>
                <a:rPr lang="zh-CN" altLang="en-US">
                  <a:latin typeface="宋体" panose="02010600030101010101" pitchFamily="2" charset="-122"/>
                </a:rPr>
                <a:t>逆）</a:t>
              </a:r>
              <a:endParaRPr lang="zh-CN" altLang="en-US">
                <a:latin typeface="宋体" panose="02010600030101010101" pitchFamily="2" charset="-122"/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2739390" y="4290060"/>
            <a:ext cx="2028190" cy="580390"/>
            <a:chOff x="4314" y="6756"/>
            <a:chExt cx="3194" cy="914"/>
          </a:xfrm>
        </p:grpSpPr>
        <p:cxnSp>
          <p:nvCxnSpPr>
            <p:cNvPr id="13" name="直接连接符 12"/>
            <p:cNvCxnSpPr/>
            <p:nvPr/>
          </p:nvCxnSpPr>
          <p:spPr>
            <a:xfrm flipV="1">
              <a:off x="4805" y="7668"/>
              <a:ext cx="2055" cy="2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17" name="文本框 16"/>
            <p:cNvSpPr txBox="1"/>
            <p:nvPr/>
          </p:nvSpPr>
          <p:spPr>
            <a:xfrm>
              <a:off x="4314" y="6756"/>
              <a:ext cx="3194" cy="72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l"/>
              <a:r>
                <a:rPr lang="en-US" altLang="zh-CN" sz="2400" i="1">
                  <a:latin typeface="Times New Roman" panose="02020603050405020304" charset="0"/>
                  <a:sym typeface="+mn-ea"/>
                </a:rPr>
                <a:t>v’</a:t>
              </a:r>
              <a:r>
                <a:rPr lang="en-US" altLang="zh-CN" sz="1800">
                  <a:latin typeface="宋体" panose="02010600030101010101" pitchFamily="2" charset="-122"/>
                </a:rPr>
                <a:t>(</a:t>
              </a:r>
              <a:r>
                <a:rPr lang="zh-CN" altLang="en-US" sz="1800">
                  <a:latin typeface="宋体" panose="02010600030101010101" pitchFamily="2" charset="-122"/>
                </a:rPr>
                <a:t>正）</a:t>
              </a:r>
              <a:r>
                <a:rPr lang="en-US" altLang="zh-CN" sz="1800">
                  <a:latin typeface="宋体" panose="02010600030101010101" pitchFamily="2" charset="-122"/>
                </a:rPr>
                <a:t>= </a:t>
              </a:r>
              <a:r>
                <a:rPr lang="en-US" altLang="zh-CN" sz="2400" i="1">
                  <a:latin typeface="Times New Roman" panose="02020603050405020304" charset="0"/>
                  <a:sym typeface="+mn-ea"/>
                </a:rPr>
                <a:t>v’</a:t>
              </a:r>
              <a:r>
                <a:rPr lang="en-US" altLang="zh-CN" sz="1800">
                  <a:latin typeface="宋体" panose="02010600030101010101" pitchFamily="2" charset="-122"/>
                  <a:sym typeface="+mn-ea"/>
                </a:rPr>
                <a:t>(</a:t>
              </a:r>
              <a:r>
                <a:rPr lang="zh-CN" altLang="en-US" sz="1800">
                  <a:latin typeface="宋体" panose="02010600030101010101" pitchFamily="2" charset="-122"/>
                  <a:sym typeface="+mn-ea"/>
                </a:rPr>
                <a:t>逆）</a:t>
              </a:r>
              <a:endParaRPr lang="en-US" altLang="zh-CN" sz="1800">
                <a:latin typeface="宋体" panose="02010600030101010101" pitchFamily="2" charset="-122"/>
              </a:endParaRPr>
            </a:p>
          </p:txBody>
        </p:sp>
      </p:grpSp>
      <p:sp>
        <p:nvSpPr>
          <p:cNvPr id="23" name="文本框 22"/>
          <p:cNvSpPr txBox="1"/>
          <p:nvPr/>
        </p:nvSpPr>
        <p:spPr>
          <a:xfrm>
            <a:off x="4924425" y="2933700"/>
            <a:ext cx="49720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/>
              <a:t>逆</a:t>
            </a:r>
            <a:endParaRPr lang="zh-CN" altLang="en-US" sz="2400" b="1"/>
          </a:p>
        </p:txBody>
      </p:sp>
      <p:sp>
        <p:nvSpPr>
          <p:cNvPr id="24" name="文本框 23"/>
          <p:cNvSpPr txBox="1"/>
          <p:nvPr/>
        </p:nvSpPr>
        <p:spPr>
          <a:xfrm>
            <a:off x="4924425" y="3560445"/>
            <a:ext cx="49720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/>
              <a:t>等</a:t>
            </a:r>
            <a:endParaRPr lang="zh-CN" altLang="en-US" sz="2400" b="1"/>
          </a:p>
        </p:txBody>
      </p:sp>
      <p:sp>
        <p:nvSpPr>
          <p:cNvPr id="25" name="文本框 24"/>
          <p:cNvSpPr txBox="1"/>
          <p:nvPr/>
        </p:nvSpPr>
        <p:spPr>
          <a:xfrm>
            <a:off x="4926330" y="4198620"/>
            <a:ext cx="49720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/>
              <a:t>定</a:t>
            </a:r>
            <a:endParaRPr lang="zh-CN" altLang="en-US" sz="2400" b="1"/>
          </a:p>
        </p:txBody>
      </p:sp>
      <p:sp>
        <p:nvSpPr>
          <p:cNvPr id="26" name="文本框 25"/>
          <p:cNvSpPr txBox="1"/>
          <p:nvPr/>
        </p:nvSpPr>
        <p:spPr>
          <a:xfrm>
            <a:off x="4928235" y="4870450"/>
            <a:ext cx="49720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/>
              <a:t>动</a:t>
            </a:r>
            <a:endParaRPr lang="zh-CN" altLang="en-US" sz="2400" b="1"/>
          </a:p>
        </p:txBody>
      </p:sp>
      <p:sp>
        <p:nvSpPr>
          <p:cNvPr id="27" name="文本框 26"/>
          <p:cNvSpPr txBox="1"/>
          <p:nvPr/>
        </p:nvSpPr>
        <p:spPr>
          <a:xfrm>
            <a:off x="4928235" y="5520690"/>
            <a:ext cx="49720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/>
              <a:t>变</a:t>
            </a:r>
            <a:endParaRPr lang="zh-CN" altLang="en-US" sz="2400" b="1"/>
          </a:p>
        </p:txBody>
      </p:sp>
      <p:sp>
        <p:nvSpPr>
          <p:cNvPr id="28" name="文本框 27"/>
          <p:cNvSpPr txBox="1"/>
          <p:nvPr/>
        </p:nvSpPr>
        <p:spPr>
          <a:xfrm>
            <a:off x="5620385" y="3005455"/>
            <a:ext cx="18326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/>
              <a:t>可逆反应</a:t>
            </a:r>
            <a:endParaRPr lang="zh-CN" altLang="en-US" b="1"/>
          </a:p>
        </p:txBody>
      </p:sp>
      <p:sp>
        <p:nvSpPr>
          <p:cNvPr id="29" name="文本框 28"/>
          <p:cNvSpPr txBox="1"/>
          <p:nvPr/>
        </p:nvSpPr>
        <p:spPr>
          <a:xfrm>
            <a:off x="5697855" y="3588385"/>
            <a:ext cx="18326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b="1" i="1">
                <a:latin typeface="Times New Roman" panose="02020603050405020304" charset="0"/>
              </a:rPr>
              <a:t>v</a:t>
            </a:r>
            <a:r>
              <a:rPr lang="zh-CN" altLang="en-US" b="1"/>
              <a:t>（正）</a:t>
            </a:r>
            <a:r>
              <a:rPr lang="en-US" altLang="zh-CN" b="1"/>
              <a:t>=</a:t>
            </a:r>
            <a:r>
              <a:rPr lang="en-US" altLang="zh-CN" b="1" i="1">
                <a:latin typeface="Times New Roman" panose="02020603050405020304" charset="0"/>
              </a:rPr>
              <a:t> v</a:t>
            </a:r>
            <a:r>
              <a:rPr lang="zh-CN" altLang="en-US" b="1"/>
              <a:t>（逆）</a:t>
            </a:r>
            <a:endParaRPr lang="zh-CN" altLang="en-US" b="1"/>
          </a:p>
        </p:txBody>
      </p:sp>
      <p:sp>
        <p:nvSpPr>
          <p:cNvPr id="30" name="文本框 29"/>
          <p:cNvSpPr txBox="1"/>
          <p:nvPr/>
        </p:nvSpPr>
        <p:spPr>
          <a:xfrm>
            <a:off x="5534660" y="4230370"/>
            <a:ext cx="335026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b="1"/>
              <a:t>各物质的浓度是定值</a:t>
            </a:r>
            <a:endParaRPr lang="zh-CN" altLang="en-US" sz="2000" b="1"/>
          </a:p>
        </p:txBody>
      </p:sp>
      <p:sp>
        <p:nvSpPr>
          <p:cNvPr id="31" name="文本框 30"/>
          <p:cNvSpPr txBox="1"/>
          <p:nvPr/>
        </p:nvSpPr>
        <p:spPr>
          <a:xfrm>
            <a:off x="5681345" y="4935220"/>
            <a:ext cx="287782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b="1" i="1">
                <a:latin typeface="Times New Roman" panose="02020603050405020304" charset="0"/>
              </a:rPr>
              <a:t>v</a:t>
            </a:r>
            <a:r>
              <a:rPr lang="zh-CN" altLang="en-US" b="1"/>
              <a:t>（正）</a:t>
            </a:r>
            <a:r>
              <a:rPr lang="en-US" altLang="zh-CN" b="1"/>
              <a:t>=</a:t>
            </a:r>
            <a:r>
              <a:rPr lang="en-US" altLang="zh-CN" b="1" i="1">
                <a:latin typeface="Times New Roman" panose="02020603050405020304" charset="0"/>
              </a:rPr>
              <a:t> v</a:t>
            </a:r>
            <a:r>
              <a:rPr lang="zh-CN" altLang="en-US" b="1"/>
              <a:t>（逆）</a:t>
            </a:r>
            <a:r>
              <a:rPr lang="en-US" altLang="zh-CN" b="1"/>
              <a:t>≠ 0</a:t>
            </a:r>
            <a:endParaRPr lang="zh-CN" altLang="en-US" b="1"/>
          </a:p>
        </p:txBody>
      </p:sp>
      <p:sp>
        <p:nvSpPr>
          <p:cNvPr id="32" name="文本框 31"/>
          <p:cNvSpPr txBox="1"/>
          <p:nvPr/>
        </p:nvSpPr>
        <p:spPr>
          <a:xfrm>
            <a:off x="5807710" y="5528310"/>
            <a:ext cx="280352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/>
              <a:t>当外界条件改变时，平衡可能发生移动</a:t>
            </a:r>
            <a:endParaRPr lang="zh-CN" altLang="en-US" b="1"/>
          </a:p>
        </p:txBody>
      </p:sp>
      <p:sp>
        <p:nvSpPr>
          <p:cNvPr id="33" name="椭圆 32"/>
          <p:cNvSpPr/>
          <p:nvPr/>
        </p:nvSpPr>
        <p:spPr>
          <a:xfrm>
            <a:off x="4888865" y="3531235"/>
            <a:ext cx="575945" cy="518795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34" name="椭圆 33"/>
          <p:cNvSpPr/>
          <p:nvPr/>
        </p:nvSpPr>
        <p:spPr>
          <a:xfrm>
            <a:off x="4888865" y="4169410"/>
            <a:ext cx="575945" cy="518795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4" grpId="0" animBg="1"/>
      <p:bldP spid="33" grpId="0" animBg="1"/>
      <p:bldP spid="5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文本框 5"/>
          <p:cNvSpPr txBox="1"/>
          <p:nvPr/>
        </p:nvSpPr>
        <p:spPr>
          <a:xfrm>
            <a:off x="986790" y="789305"/>
            <a:ext cx="4721225" cy="583565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p>
            <a:pPr algn="ctr"/>
            <a:r>
              <a:rPr lang="zh-CN" altLang="zh-CN" sz="3200" b="1"/>
              <a:t>化学平衡状态的判断</a:t>
            </a:r>
            <a:endParaRPr lang="zh-CN" altLang="zh-CN" sz="3200" b="1"/>
          </a:p>
        </p:txBody>
      </p:sp>
      <p:sp>
        <p:nvSpPr>
          <p:cNvPr id="7" name="文本框 6"/>
          <p:cNvSpPr txBox="1"/>
          <p:nvPr/>
        </p:nvSpPr>
        <p:spPr>
          <a:xfrm>
            <a:off x="833120" y="1860550"/>
            <a:ext cx="6993255" cy="35617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40000"/>
              </a:lnSpc>
            </a:pPr>
            <a:r>
              <a:rPr lang="zh-CN" altLang="en-US" sz="2400" b="1" dirty="0" smtClean="0">
                <a:latin typeface="Times New Roman" panose="02020603050405020304" charset="0"/>
                <a:sym typeface="+mn-ea"/>
              </a:rPr>
              <a:t>例：在 </a:t>
            </a:r>
            <a:r>
              <a:rPr lang="en-US" sz="2400" b="1" dirty="0" smtClean="0">
                <a:latin typeface="Times New Roman" panose="02020603050405020304" charset="0"/>
                <a:sym typeface="+mn-ea"/>
              </a:rPr>
              <a:t>1 L </a:t>
            </a:r>
            <a:r>
              <a:rPr lang="zh-CN" altLang="en-US" sz="2400" b="1" dirty="0" smtClean="0">
                <a:latin typeface="Times New Roman" panose="02020603050405020304" charset="0"/>
                <a:sym typeface="+mn-ea"/>
              </a:rPr>
              <a:t>定容的密闭容器中，可以证明可逆反应</a:t>
            </a:r>
            <a:r>
              <a:rPr lang="en-US" sz="2400" b="1" dirty="0" smtClean="0">
                <a:latin typeface="Times New Roman" panose="02020603050405020304" charset="0"/>
                <a:sym typeface="+mn-ea"/>
              </a:rPr>
              <a:t>N</a:t>
            </a:r>
            <a:r>
              <a:rPr lang="en-US" sz="2400" b="1" baseline="-25000" dirty="0" smtClean="0">
                <a:latin typeface="Times New Roman" panose="02020603050405020304" charset="0"/>
                <a:sym typeface="+mn-ea"/>
              </a:rPr>
              <a:t>2</a:t>
            </a:r>
            <a:r>
              <a:rPr lang="zh-CN" altLang="en-US" sz="2400" b="1" dirty="0" smtClean="0">
                <a:latin typeface="Times New Roman" panose="02020603050405020304" charset="0"/>
                <a:sym typeface="+mn-ea"/>
              </a:rPr>
              <a:t>＋</a:t>
            </a:r>
            <a:r>
              <a:rPr lang="en-US" sz="2400" b="1" dirty="0" smtClean="0">
                <a:latin typeface="Times New Roman" panose="02020603050405020304" charset="0"/>
                <a:sym typeface="+mn-ea"/>
              </a:rPr>
              <a:t>3H</a:t>
            </a:r>
            <a:r>
              <a:rPr lang="en-US" sz="2400" b="1" baseline="-25000" dirty="0" smtClean="0">
                <a:latin typeface="Times New Roman" panose="02020603050405020304" charset="0"/>
                <a:sym typeface="+mn-ea"/>
              </a:rPr>
              <a:t>2</a:t>
            </a:r>
            <a:r>
              <a:rPr lang="en-US" sz="2400" b="1" dirty="0" smtClean="0">
                <a:latin typeface="Times New Roman" panose="02020603050405020304" charset="0"/>
                <a:sym typeface="+mn-ea"/>
              </a:rPr>
              <a:t>            2NH</a:t>
            </a:r>
            <a:r>
              <a:rPr lang="en-US" sz="2400" b="1" baseline="-25000" dirty="0" smtClean="0">
                <a:latin typeface="Times New Roman" panose="02020603050405020304" charset="0"/>
                <a:sym typeface="+mn-ea"/>
              </a:rPr>
              <a:t>3</a:t>
            </a:r>
            <a:r>
              <a:rPr lang="zh-CN" altLang="en-US" sz="2400" b="1" dirty="0" smtClean="0">
                <a:latin typeface="Times New Roman" panose="02020603050405020304" charset="0"/>
                <a:sym typeface="+mn-ea"/>
              </a:rPr>
              <a:t>已达到平衡状态的是</a:t>
            </a:r>
            <a:r>
              <a:rPr lang="en-US" sz="2400" b="1" dirty="0" smtClean="0">
                <a:latin typeface="Times New Roman" panose="02020603050405020304" charset="0"/>
                <a:sym typeface="+mn-ea"/>
              </a:rPr>
              <a:t>(</a:t>
            </a:r>
            <a:r>
              <a:rPr lang="zh-CN" altLang="en-US" sz="2400" b="1" dirty="0" smtClean="0">
                <a:latin typeface="Times New Roman" panose="02020603050405020304" charset="0"/>
                <a:sym typeface="+mn-ea"/>
              </a:rPr>
              <a:t>　　</a:t>
            </a:r>
            <a:r>
              <a:rPr lang="en-US" sz="2400" b="1" dirty="0" smtClean="0">
                <a:latin typeface="Times New Roman" panose="02020603050405020304" charset="0"/>
                <a:sym typeface="+mn-ea"/>
              </a:rPr>
              <a:t>)</a:t>
            </a:r>
            <a:endParaRPr lang="zh-CN" altLang="en-US" sz="2400" b="1" dirty="0" smtClean="0">
              <a:latin typeface="Times New Roman" panose="02020603050405020304" charset="0"/>
            </a:endParaRPr>
          </a:p>
          <a:p>
            <a:pPr>
              <a:lnSpc>
                <a:spcPct val="140000"/>
              </a:lnSpc>
            </a:pPr>
            <a:r>
              <a:rPr lang="en-US" sz="2400" b="1" dirty="0" smtClean="0">
                <a:latin typeface="Times New Roman" panose="02020603050405020304" charset="0"/>
                <a:sym typeface="+mn-ea"/>
              </a:rPr>
              <a:t>A</a:t>
            </a:r>
            <a:r>
              <a:rPr lang="zh-CN" altLang="en-US" sz="2400" b="1" dirty="0" smtClean="0">
                <a:latin typeface="Times New Roman" panose="02020603050405020304" charset="0"/>
                <a:sym typeface="+mn-ea"/>
              </a:rPr>
              <a:t>．</a:t>
            </a:r>
            <a:r>
              <a:rPr lang="en-US" sz="2400" b="1" dirty="0" smtClean="0">
                <a:latin typeface="Times New Roman" panose="02020603050405020304" charset="0"/>
                <a:sym typeface="+mn-ea"/>
              </a:rPr>
              <a:t>c(N</a:t>
            </a:r>
            <a:r>
              <a:rPr lang="en-US" sz="2400" b="1" baseline="-25000" dirty="0" smtClean="0">
                <a:latin typeface="Times New Roman" panose="02020603050405020304" charset="0"/>
                <a:sym typeface="+mn-ea"/>
              </a:rPr>
              <a:t>2</a:t>
            </a:r>
            <a:r>
              <a:rPr lang="en-US" sz="2400" b="1" dirty="0" smtClean="0">
                <a:latin typeface="Times New Roman" panose="02020603050405020304" charset="0"/>
                <a:sym typeface="+mn-ea"/>
              </a:rPr>
              <a:t>)∶c(H</a:t>
            </a:r>
            <a:r>
              <a:rPr lang="en-US" sz="2400" b="1" baseline="-25000" dirty="0" smtClean="0">
                <a:latin typeface="Times New Roman" panose="02020603050405020304" charset="0"/>
                <a:sym typeface="+mn-ea"/>
              </a:rPr>
              <a:t>2</a:t>
            </a:r>
            <a:r>
              <a:rPr lang="en-US" sz="2400" b="1" dirty="0" smtClean="0">
                <a:latin typeface="Times New Roman" panose="02020603050405020304" charset="0"/>
                <a:sym typeface="+mn-ea"/>
              </a:rPr>
              <a:t>)∶c(NH</a:t>
            </a:r>
            <a:r>
              <a:rPr lang="en-US" sz="2400" b="1" baseline="-25000" dirty="0" smtClean="0">
                <a:latin typeface="Times New Roman" panose="02020603050405020304" charset="0"/>
                <a:sym typeface="+mn-ea"/>
              </a:rPr>
              <a:t>3</a:t>
            </a:r>
            <a:r>
              <a:rPr lang="en-US" sz="2400" b="1" dirty="0" smtClean="0">
                <a:latin typeface="Times New Roman" panose="02020603050405020304" charset="0"/>
                <a:sym typeface="+mn-ea"/>
              </a:rPr>
              <a:t>)</a:t>
            </a:r>
            <a:r>
              <a:rPr lang="zh-CN" altLang="en-US" sz="2400" b="1" dirty="0" smtClean="0">
                <a:latin typeface="Times New Roman" panose="02020603050405020304" charset="0"/>
                <a:sym typeface="+mn-ea"/>
              </a:rPr>
              <a:t>＝</a:t>
            </a:r>
            <a:r>
              <a:rPr lang="en-US" sz="2400" b="1" dirty="0" smtClean="0">
                <a:latin typeface="Times New Roman" panose="02020603050405020304" charset="0"/>
                <a:sym typeface="+mn-ea"/>
              </a:rPr>
              <a:t>1∶3∶2</a:t>
            </a:r>
            <a:endParaRPr lang="zh-CN" altLang="en-US" sz="2400" b="1" dirty="0" smtClean="0">
              <a:latin typeface="Times New Roman" panose="02020603050405020304" charset="0"/>
            </a:endParaRPr>
          </a:p>
          <a:p>
            <a:pPr>
              <a:lnSpc>
                <a:spcPct val="140000"/>
              </a:lnSpc>
            </a:pPr>
            <a:r>
              <a:rPr lang="en-US" sz="2400" b="1" dirty="0" smtClean="0">
                <a:latin typeface="Times New Roman" panose="02020603050405020304" charset="0"/>
                <a:sym typeface="+mn-ea"/>
              </a:rPr>
              <a:t>B</a:t>
            </a:r>
            <a:r>
              <a:rPr lang="zh-CN" altLang="en-US" sz="2400" b="1" dirty="0" smtClean="0">
                <a:latin typeface="Times New Roman" panose="02020603050405020304" charset="0"/>
                <a:sym typeface="+mn-ea"/>
              </a:rPr>
              <a:t>．一个</a:t>
            </a:r>
            <a:r>
              <a:rPr lang="en-US" sz="2400" b="1" dirty="0" smtClean="0">
                <a:latin typeface="Times New Roman" panose="02020603050405020304" charset="0"/>
                <a:sym typeface="+mn-ea"/>
              </a:rPr>
              <a:t>N≡N</a:t>
            </a:r>
            <a:r>
              <a:rPr lang="zh-CN" altLang="en-US" sz="2400" b="1" dirty="0" smtClean="0">
                <a:latin typeface="Times New Roman" panose="02020603050405020304" charset="0"/>
                <a:sym typeface="+mn-ea"/>
              </a:rPr>
              <a:t>键断裂的同时，有</a:t>
            </a:r>
            <a:r>
              <a:rPr lang="en-US" sz="2400" b="1" dirty="0" smtClean="0">
                <a:latin typeface="Times New Roman" panose="02020603050405020304" charset="0"/>
                <a:sym typeface="+mn-ea"/>
              </a:rPr>
              <a:t>3</a:t>
            </a:r>
            <a:r>
              <a:rPr lang="zh-CN" altLang="en-US" sz="2400" b="1" dirty="0" smtClean="0">
                <a:latin typeface="Times New Roman" panose="02020603050405020304" charset="0"/>
                <a:sym typeface="+mn-ea"/>
              </a:rPr>
              <a:t>个</a:t>
            </a:r>
            <a:r>
              <a:rPr lang="en-US" sz="2400" b="1" dirty="0" smtClean="0">
                <a:latin typeface="Times New Roman" panose="02020603050405020304" charset="0"/>
                <a:sym typeface="+mn-ea"/>
              </a:rPr>
              <a:t>H—H</a:t>
            </a:r>
            <a:r>
              <a:rPr lang="zh-CN" altLang="en-US" sz="2400" b="1" dirty="0" smtClean="0">
                <a:latin typeface="Times New Roman" panose="02020603050405020304" charset="0"/>
                <a:sym typeface="+mn-ea"/>
              </a:rPr>
              <a:t>键生成</a:t>
            </a:r>
            <a:endParaRPr lang="zh-CN" altLang="en-US" sz="2400" b="1" dirty="0" smtClean="0">
              <a:latin typeface="Times New Roman" panose="02020603050405020304" charset="0"/>
            </a:endParaRPr>
          </a:p>
          <a:p>
            <a:pPr>
              <a:lnSpc>
                <a:spcPct val="140000"/>
              </a:lnSpc>
            </a:pPr>
            <a:r>
              <a:rPr lang="en-US" sz="2400" b="1" dirty="0" smtClean="0">
                <a:latin typeface="Times New Roman" panose="02020603050405020304" charset="0"/>
                <a:sym typeface="+mn-ea"/>
              </a:rPr>
              <a:t>C</a:t>
            </a:r>
            <a:r>
              <a:rPr lang="zh-CN" altLang="en-US" sz="2400" b="1" dirty="0" smtClean="0">
                <a:latin typeface="Times New Roman" panose="02020603050405020304" charset="0"/>
                <a:sym typeface="+mn-ea"/>
              </a:rPr>
              <a:t>．其他条件不变时，混合气体的密度不再改变</a:t>
            </a:r>
            <a:endParaRPr lang="zh-CN" altLang="en-US" sz="2400" b="1" dirty="0" smtClean="0">
              <a:latin typeface="Times New Roman" panose="02020603050405020304" charset="0"/>
            </a:endParaRPr>
          </a:p>
          <a:p>
            <a:pPr>
              <a:lnSpc>
                <a:spcPct val="140000"/>
              </a:lnSpc>
            </a:pPr>
            <a:r>
              <a:rPr lang="en-US" sz="2400" b="1" dirty="0" smtClean="0">
                <a:latin typeface="Times New Roman" panose="02020603050405020304" charset="0"/>
                <a:sym typeface="+mn-ea"/>
              </a:rPr>
              <a:t>D</a:t>
            </a:r>
            <a:r>
              <a:rPr lang="zh-CN" altLang="en-US" sz="2400" b="1" dirty="0" smtClean="0">
                <a:latin typeface="Times New Roman" panose="02020603050405020304" charset="0"/>
                <a:sym typeface="+mn-ea"/>
              </a:rPr>
              <a:t>．</a:t>
            </a:r>
            <a:r>
              <a:rPr lang="en-US" sz="2400" b="1" dirty="0" smtClean="0">
                <a:latin typeface="Times New Roman" panose="02020603050405020304" charset="0"/>
                <a:sym typeface="+mn-ea"/>
              </a:rPr>
              <a:t>v</a:t>
            </a:r>
            <a:r>
              <a:rPr lang="zh-CN" altLang="en-US" sz="2400" b="1" baseline="-25000" dirty="0" smtClean="0">
                <a:latin typeface="Times New Roman" panose="02020603050405020304" charset="0"/>
                <a:sym typeface="+mn-ea"/>
              </a:rPr>
              <a:t>正</a:t>
            </a:r>
            <a:r>
              <a:rPr lang="en-US" sz="2400" b="1" dirty="0" smtClean="0">
                <a:latin typeface="Times New Roman" panose="02020603050405020304" charset="0"/>
                <a:sym typeface="+mn-ea"/>
              </a:rPr>
              <a:t>(N</a:t>
            </a:r>
            <a:r>
              <a:rPr lang="en-US" sz="2400" b="1" baseline="-25000" dirty="0" smtClean="0">
                <a:latin typeface="Times New Roman" panose="02020603050405020304" charset="0"/>
                <a:sym typeface="+mn-ea"/>
              </a:rPr>
              <a:t>2</a:t>
            </a:r>
            <a:r>
              <a:rPr lang="en-US" sz="2400" b="1" dirty="0" smtClean="0">
                <a:latin typeface="Times New Roman" panose="02020603050405020304" charset="0"/>
                <a:sym typeface="+mn-ea"/>
              </a:rPr>
              <a:t>)</a:t>
            </a:r>
            <a:r>
              <a:rPr lang="zh-CN" altLang="en-US" sz="2400" b="1" dirty="0" smtClean="0">
                <a:latin typeface="Times New Roman" panose="02020603050405020304" charset="0"/>
                <a:sym typeface="+mn-ea"/>
              </a:rPr>
              <a:t>＝ </a:t>
            </a:r>
            <a:r>
              <a:rPr lang="en-US" sz="2400" b="1" dirty="0" smtClean="0">
                <a:latin typeface="Times New Roman" panose="02020603050405020304" charset="0"/>
                <a:sym typeface="+mn-ea"/>
              </a:rPr>
              <a:t>2v</a:t>
            </a:r>
            <a:r>
              <a:rPr lang="zh-CN" altLang="en-US" sz="2400" b="1" baseline="-25000" dirty="0" smtClean="0">
                <a:latin typeface="Times New Roman" panose="02020603050405020304" charset="0"/>
                <a:sym typeface="+mn-ea"/>
              </a:rPr>
              <a:t>逆</a:t>
            </a:r>
            <a:r>
              <a:rPr lang="en-US" sz="2400" b="1" dirty="0" smtClean="0">
                <a:latin typeface="Times New Roman" panose="02020603050405020304" charset="0"/>
                <a:sym typeface="+mn-ea"/>
              </a:rPr>
              <a:t>(NH</a:t>
            </a:r>
            <a:r>
              <a:rPr lang="en-US" sz="2400" b="1" baseline="-25000" dirty="0" smtClean="0">
                <a:latin typeface="Times New Roman" panose="02020603050405020304" charset="0"/>
                <a:sym typeface="+mn-ea"/>
              </a:rPr>
              <a:t>3</a:t>
            </a:r>
            <a:r>
              <a:rPr lang="en-US" sz="2400" b="1" dirty="0" smtClean="0">
                <a:latin typeface="Times New Roman" panose="02020603050405020304" charset="0"/>
                <a:sym typeface="+mn-ea"/>
              </a:rPr>
              <a:t>)</a:t>
            </a:r>
            <a:endParaRPr lang="zh-CN" altLang="en-US" sz="2400" b="1" dirty="0">
              <a:latin typeface="Times New Roman" panose="02020603050405020304" charset="0"/>
            </a:endParaRPr>
          </a:p>
          <a:p>
            <a:endParaRPr lang="zh-CN" altLang="en-US" sz="2400" b="1">
              <a:latin typeface="Times New Roman" panose="02020603050405020304" charset="0"/>
            </a:endParaRPr>
          </a:p>
        </p:txBody>
      </p:sp>
      <p:grpSp>
        <p:nvGrpSpPr>
          <p:cNvPr id="42" name="组合 41"/>
          <p:cNvGrpSpPr/>
          <p:nvPr/>
        </p:nvGrpSpPr>
        <p:grpSpPr>
          <a:xfrm rot="0">
            <a:off x="2215515" y="2586355"/>
            <a:ext cx="540385" cy="237490"/>
            <a:chOff x="4252" y="8008"/>
            <a:chExt cx="794" cy="374"/>
          </a:xfrm>
        </p:grpSpPr>
        <p:cxnSp>
          <p:nvCxnSpPr>
            <p:cNvPr id="43" name="直接连接符 42"/>
            <p:cNvCxnSpPr/>
            <p:nvPr/>
          </p:nvCxnSpPr>
          <p:spPr>
            <a:xfrm>
              <a:off x="4252" y="8121"/>
              <a:ext cx="794" cy="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4" name="直接连接符 43"/>
            <p:cNvCxnSpPr/>
            <p:nvPr/>
          </p:nvCxnSpPr>
          <p:spPr>
            <a:xfrm>
              <a:off x="4819" y="8008"/>
              <a:ext cx="227" cy="113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5" name="直接连接符 44"/>
            <p:cNvCxnSpPr/>
            <p:nvPr/>
          </p:nvCxnSpPr>
          <p:spPr>
            <a:xfrm>
              <a:off x="4252" y="8247"/>
              <a:ext cx="794" cy="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" name="直接连接符 45"/>
            <p:cNvCxnSpPr/>
            <p:nvPr/>
          </p:nvCxnSpPr>
          <p:spPr>
            <a:xfrm>
              <a:off x="4252" y="8270"/>
              <a:ext cx="227" cy="113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" name="文本框 27"/>
          <p:cNvSpPr txBox="1"/>
          <p:nvPr/>
        </p:nvSpPr>
        <p:spPr>
          <a:xfrm>
            <a:off x="673735" y="1109345"/>
            <a:ext cx="598614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/>
              <a:t>三、化学平衡的移动</a:t>
            </a:r>
            <a:endParaRPr lang="zh-CN" altLang="en-US" sz="2800" b="1"/>
          </a:p>
        </p:txBody>
      </p:sp>
      <p:sp>
        <p:nvSpPr>
          <p:cNvPr id="29" name="文本框 28"/>
          <p:cNvSpPr txBox="1"/>
          <p:nvPr/>
        </p:nvSpPr>
        <p:spPr>
          <a:xfrm>
            <a:off x="558165" y="2111375"/>
            <a:ext cx="1877060" cy="645160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p>
            <a:r>
              <a:rPr lang="zh-CN" altLang="en-US" sz="1800" b="1"/>
              <a:t>原化学平衡状态</a:t>
            </a:r>
            <a:endParaRPr lang="zh-CN" altLang="en-US" sz="1800" b="1"/>
          </a:p>
          <a:p>
            <a:r>
              <a:rPr lang="en-US" altLang="zh-CN" sz="1800" b="1" i="1">
                <a:latin typeface="Times New Roman" panose="02020603050405020304" charset="0"/>
                <a:sym typeface="+mn-ea"/>
              </a:rPr>
              <a:t>v</a:t>
            </a:r>
            <a:r>
              <a:rPr lang="en-US" altLang="zh-CN" sz="1800" b="1">
                <a:latin typeface="宋体" panose="02010600030101010101" pitchFamily="2" charset="-122"/>
                <a:sym typeface="+mn-ea"/>
              </a:rPr>
              <a:t>(</a:t>
            </a:r>
            <a:r>
              <a:rPr lang="zh-CN" altLang="en-US" sz="1800" b="1">
                <a:latin typeface="宋体" panose="02010600030101010101" pitchFamily="2" charset="-122"/>
                <a:sym typeface="+mn-ea"/>
              </a:rPr>
              <a:t>正）</a:t>
            </a:r>
            <a:r>
              <a:rPr lang="en-US" altLang="zh-CN" sz="1800" b="1">
                <a:latin typeface="宋体" panose="02010600030101010101" pitchFamily="2" charset="-122"/>
                <a:sym typeface="+mn-ea"/>
              </a:rPr>
              <a:t>= </a:t>
            </a:r>
            <a:r>
              <a:rPr lang="en-US" altLang="zh-CN" sz="1800" b="1" i="1">
                <a:latin typeface="Times New Roman" panose="02020603050405020304" charset="0"/>
                <a:sym typeface="+mn-ea"/>
              </a:rPr>
              <a:t>v</a:t>
            </a:r>
            <a:r>
              <a:rPr lang="en-US" altLang="zh-CN" sz="1800" b="1">
                <a:latin typeface="宋体" panose="02010600030101010101" pitchFamily="2" charset="-122"/>
                <a:sym typeface="+mn-ea"/>
              </a:rPr>
              <a:t>(</a:t>
            </a:r>
            <a:r>
              <a:rPr lang="zh-CN" altLang="en-US" sz="1800" b="1">
                <a:latin typeface="宋体" panose="02010600030101010101" pitchFamily="2" charset="-122"/>
                <a:sym typeface="+mn-ea"/>
              </a:rPr>
              <a:t>逆）</a:t>
            </a:r>
            <a:endParaRPr lang="zh-CN" altLang="en-US" sz="1800" b="1"/>
          </a:p>
        </p:txBody>
      </p:sp>
      <p:grpSp>
        <p:nvGrpSpPr>
          <p:cNvPr id="42" name="组合 41"/>
          <p:cNvGrpSpPr/>
          <p:nvPr/>
        </p:nvGrpSpPr>
        <p:grpSpPr>
          <a:xfrm>
            <a:off x="2435225" y="2039620"/>
            <a:ext cx="822960" cy="755650"/>
            <a:chOff x="3835" y="3212"/>
            <a:chExt cx="1296" cy="1190"/>
          </a:xfrm>
        </p:grpSpPr>
        <p:cxnSp>
          <p:nvCxnSpPr>
            <p:cNvPr id="31" name="直接箭头连接符 30"/>
            <p:cNvCxnSpPr>
              <a:stCxn id="29" idx="3"/>
            </p:cNvCxnSpPr>
            <p:nvPr/>
          </p:nvCxnSpPr>
          <p:spPr>
            <a:xfrm flipV="1">
              <a:off x="3835" y="3811"/>
              <a:ext cx="1297" cy="22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</p:spPr>
        </p:cxnSp>
        <p:sp>
          <p:nvSpPr>
            <p:cNvPr id="32" name="文本框 31"/>
            <p:cNvSpPr txBox="1"/>
            <p:nvPr/>
          </p:nvSpPr>
          <p:spPr>
            <a:xfrm>
              <a:off x="3835" y="3212"/>
              <a:ext cx="1008" cy="11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>
                <a:lnSpc>
                  <a:spcPct val="120000"/>
                </a:lnSpc>
              </a:pPr>
              <a:r>
                <a:rPr lang="zh-CN" altLang="en-US" sz="1800"/>
                <a:t>改变</a:t>
              </a:r>
              <a:endParaRPr lang="zh-CN" altLang="en-US" sz="1800"/>
            </a:p>
            <a:p>
              <a:pPr>
                <a:lnSpc>
                  <a:spcPct val="120000"/>
                </a:lnSpc>
              </a:pPr>
              <a:r>
                <a:rPr lang="zh-CN" altLang="en-US" sz="1800"/>
                <a:t>条件</a:t>
              </a:r>
              <a:endParaRPr lang="zh-CN" altLang="en-US" sz="1800"/>
            </a:p>
          </p:txBody>
        </p:sp>
      </p:grpSp>
      <p:sp>
        <p:nvSpPr>
          <p:cNvPr id="33" name="文本框 32"/>
          <p:cNvSpPr txBox="1"/>
          <p:nvPr/>
        </p:nvSpPr>
        <p:spPr>
          <a:xfrm>
            <a:off x="3268345" y="2094865"/>
            <a:ext cx="1877060" cy="645160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p>
            <a:r>
              <a:rPr lang="zh-CN" altLang="en-US" sz="1800" b="1"/>
              <a:t>化学平衡被破坏</a:t>
            </a:r>
            <a:endParaRPr lang="zh-CN" altLang="en-US" sz="1800" b="1"/>
          </a:p>
          <a:p>
            <a:r>
              <a:rPr lang="en-US" altLang="zh-CN" sz="1800" b="1" i="1">
                <a:latin typeface="Times New Roman" panose="02020603050405020304" charset="0"/>
                <a:sym typeface="+mn-ea"/>
              </a:rPr>
              <a:t>v</a:t>
            </a:r>
            <a:r>
              <a:rPr lang="en-US" altLang="zh-CN" sz="1800" b="1">
                <a:latin typeface="宋体" panose="02010600030101010101" pitchFamily="2" charset="-122"/>
                <a:sym typeface="+mn-ea"/>
              </a:rPr>
              <a:t>(</a:t>
            </a:r>
            <a:r>
              <a:rPr lang="zh-CN" altLang="en-US" sz="1800" b="1">
                <a:latin typeface="宋体" panose="02010600030101010101" pitchFamily="2" charset="-122"/>
                <a:sym typeface="+mn-ea"/>
              </a:rPr>
              <a:t>正）</a:t>
            </a:r>
            <a:r>
              <a:rPr lang="en-US" altLang="zh-CN" sz="1800" b="1">
                <a:latin typeface="宋体" panose="02010600030101010101" pitchFamily="2" charset="-122"/>
                <a:sym typeface="+mn-ea"/>
              </a:rPr>
              <a:t>≠ </a:t>
            </a:r>
            <a:r>
              <a:rPr lang="en-US" altLang="zh-CN" sz="1800" b="1" i="1">
                <a:latin typeface="Times New Roman" panose="02020603050405020304" charset="0"/>
                <a:sym typeface="+mn-ea"/>
              </a:rPr>
              <a:t>v</a:t>
            </a:r>
            <a:r>
              <a:rPr lang="en-US" altLang="zh-CN" sz="1800" b="1">
                <a:latin typeface="宋体" panose="02010600030101010101" pitchFamily="2" charset="-122"/>
                <a:sym typeface="+mn-ea"/>
              </a:rPr>
              <a:t>(</a:t>
            </a:r>
            <a:r>
              <a:rPr lang="zh-CN" altLang="en-US" sz="1800" b="1">
                <a:latin typeface="宋体" panose="02010600030101010101" pitchFamily="2" charset="-122"/>
                <a:sym typeface="+mn-ea"/>
              </a:rPr>
              <a:t>逆）</a:t>
            </a:r>
            <a:endParaRPr lang="zh-CN" altLang="en-US" sz="1800" b="1"/>
          </a:p>
        </p:txBody>
      </p:sp>
      <p:grpSp>
        <p:nvGrpSpPr>
          <p:cNvPr id="43" name="组合 42"/>
          <p:cNvGrpSpPr/>
          <p:nvPr/>
        </p:nvGrpSpPr>
        <p:grpSpPr>
          <a:xfrm>
            <a:off x="5185410" y="2056130"/>
            <a:ext cx="868680" cy="755650"/>
            <a:chOff x="8166" y="3238"/>
            <a:chExt cx="1368" cy="1190"/>
          </a:xfrm>
        </p:grpSpPr>
        <p:sp>
          <p:nvSpPr>
            <p:cNvPr id="34" name="文本框 33"/>
            <p:cNvSpPr txBox="1"/>
            <p:nvPr/>
          </p:nvSpPr>
          <p:spPr>
            <a:xfrm>
              <a:off x="8166" y="3238"/>
              <a:ext cx="1368" cy="11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>
                <a:lnSpc>
                  <a:spcPct val="120000"/>
                </a:lnSpc>
              </a:pPr>
              <a:r>
                <a:rPr lang="zh-CN" altLang="en-US" sz="1800"/>
                <a:t>一段</a:t>
              </a:r>
              <a:endParaRPr lang="zh-CN" altLang="en-US" sz="1800"/>
            </a:p>
            <a:p>
              <a:pPr>
                <a:lnSpc>
                  <a:spcPct val="120000"/>
                </a:lnSpc>
              </a:pPr>
              <a:r>
                <a:rPr lang="zh-CN" altLang="en-US" sz="1800"/>
                <a:t>时间后</a:t>
              </a:r>
              <a:endParaRPr lang="zh-CN" altLang="en-US" sz="1800"/>
            </a:p>
          </p:txBody>
        </p:sp>
        <p:cxnSp>
          <p:nvCxnSpPr>
            <p:cNvPr id="36" name="直接箭头连接符 35"/>
            <p:cNvCxnSpPr>
              <a:endCxn id="34" idx="3"/>
            </p:cNvCxnSpPr>
            <p:nvPr/>
          </p:nvCxnSpPr>
          <p:spPr>
            <a:xfrm>
              <a:off x="8166" y="3833"/>
              <a:ext cx="1368" cy="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</p:spPr>
        </p:cxnSp>
      </p:grpSp>
      <p:sp>
        <p:nvSpPr>
          <p:cNvPr id="37" name="文本框 36"/>
          <p:cNvSpPr txBox="1"/>
          <p:nvPr/>
        </p:nvSpPr>
        <p:spPr>
          <a:xfrm>
            <a:off x="6153785" y="2094865"/>
            <a:ext cx="2485390" cy="645160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p>
            <a:r>
              <a:rPr lang="zh-CN" altLang="en-US" sz="1800" b="1"/>
              <a:t>建立新的化学平衡状态</a:t>
            </a:r>
            <a:endParaRPr lang="zh-CN" altLang="en-US" sz="1800" b="1"/>
          </a:p>
          <a:p>
            <a:r>
              <a:rPr lang="en-US" altLang="zh-CN" sz="1800" i="1">
                <a:latin typeface="Times New Roman" panose="02020603050405020304" charset="0"/>
                <a:sym typeface="+mn-ea"/>
              </a:rPr>
              <a:t>v’</a:t>
            </a:r>
            <a:r>
              <a:rPr lang="en-US" altLang="zh-CN" sz="1800">
                <a:latin typeface="宋体" panose="02010600030101010101" pitchFamily="2" charset="-122"/>
                <a:sym typeface="+mn-ea"/>
              </a:rPr>
              <a:t>(</a:t>
            </a:r>
            <a:r>
              <a:rPr lang="zh-CN" altLang="en-US" sz="1800">
                <a:latin typeface="宋体" panose="02010600030101010101" pitchFamily="2" charset="-122"/>
                <a:sym typeface="+mn-ea"/>
              </a:rPr>
              <a:t>正）</a:t>
            </a:r>
            <a:r>
              <a:rPr lang="en-US" altLang="zh-CN" sz="1800">
                <a:latin typeface="宋体" panose="02010600030101010101" pitchFamily="2" charset="-122"/>
                <a:sym typeface="+mn-ea"/>
              </a:rPr>
              <a:t>= </a:t>
            </a:r>
            <a:r>
              <a:rPr lang="en-US" altLang="zh-CN" sz="1800" i="1">
                <a:latin typeface="Times New Roman" panose="02020603050405020304" charset="0"/>
                <a:sym typeface="+mn-ea"/>
              </a:rPr>
              <a:t>v’</a:t>
            </a:r>
            <a:r>
              <a:rPr lang="en-US" altLang="zh-CN" sz="1800">
                <a:latin typeface="宋体" panose="02010600030101010101" pitchFamily="2" charset="-122"/>
                <a:sym typeface="+mn-ea"/>
              </a:rPr>
              <a:t>(</a:t>
            </a:r>
            <a:r>
              <a:rPr lang="zh-CN" altLang="en-US" sz="1800">
                <a:latin typeface="宋体" panose="02010600030101010101" pitchFamily="2" charset="-122"/>
                <a:sym typeface="+mn-ea"/>
              </a:rPr>
              <a:t>逆）</a:t>
            </a:r>
            <a:endParaRPr lang="zh-CN" altLang="en-US" sz="1800" b="1"/>
          </a:p>
        </p:txBody>
      </p:sp>
      <p:grpSp>
        <p:nvGrpSpPr>
          <p:cNvPr id="44" name="组合 43"/>
          <p:cNvGrpSpPr/>
          <p:nvPr/>
        </p:nvGrpSpPr>
        <p:grpSpPr>
          <a:xfrm>
            <a:off x="1332230" y="2740025"/>
            <a:ext cx="6063615" cy="473075"/>
            <a:chOff x="2098" y="4315"/>
            <a:chExt cx="9549" cy="745"/>
          </a:xfrm>
        </p:grpSpPr>
        <p:cxnSp>
          <p:nvCxnSpPr>
            <p:cNvPr id="38" name="直接连接符 37"/>
            <p:cNvCxnSpPr/>
            <p:nvPr/>
          </p:nvCxnSpPr>
          <p:spPr>
            <a:xfrm flipH="1">
              <a:off x="2098" y="4322"/>
              <a:ext cx="18" cy="73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9" name="直接连接符 38"/>
            <p:cNvCxnSpPr/>
            <p:nvPr/>
          </p:nvCxnSpPr>
          <p:spPr>
            <a:xfrm>
              <a:off x="2116" y="5046"/>
              <a:ext cx="9507" cy="1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0" name="直接箭头连接符 39"/>
            <p:cNvCxnSpPr>
              <a:endCxn id="37" idx="2"/>
            </p:cNvCxnSpPr>
            <p:nvPr/>
          </p:nvCxnSpPr>
          <p:spPr>
            <a:xfrm flipV="1">
              <a:off x="11623" y="4315"/>
              <a:ext cx="25" cy="745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</p:spPr>
        </p:cxnSp>
      </p:grpSp>
      <p:sp>
        <p:nvSpPr>
          <p:cNvPr id="41" name="文本框 40"/>
          <p:cNvSpPr txBox="1"/>
          <p:nvPr/>
        </p:nvSpPr>
        <p:spPr>
          <a:xfrm>
            <a:off x="3583940" y="3213100"/>
            <a:ext cx="247015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/>
              <a:t>化学平衡移动</a:t>
            </a:r>
            <a:endParaRPr lang="zh-CN" altLang="en-US" sz="2400" b="1"/>
          </a:p>
        </p:txBody>
      </p:sp>
      <p:sp>
        <p:nvSpPr>
          <p:cNvPr id="46" name="文本框 45"/>
          <p:cNvSpPr txBox="1"/>
          <p:nvPr/>
        </p:nvSpPr>
        <p:spPr>
          <a:xfrm>
            <a:off x="747395" y="4211320"/>
            <a:ext cx="7891780" cy="15297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zh-CN" altLang="en-US" sz="2400" b="1"/>
              <a:t>勒夏特列原理：</a:t>
            </a:r>
            <a:endParaRPr lang="zh-CN" altLang="en-US" sz="2400" b="1"/>
          </a:p>
          <a:p>
            <a:pPr>
              <a:lnSpc>
                <a:spcPct val="130000"/>
              </a:lnSpc>
            </a:pPr>
            <a:r>
              <a:rPr lang="zh-CN" altLang="en-US" sz="2400" b="1"/>
              <a:t>如果改变影响化学平衡的条件之一（浓度、温度、压强等），平衡向着</a:t>
            </a:r>
            <a:r>
              <a:rPr lang="zh-CN" altLang="en-US" sz="2400" b="1">
                <a:solidFill>
                  <a:srgbClr val="FF0000"/>
                </a:solidFill>
              </a:rPr>
              <a:t>减弱</a:t>
            </a:r>
            <a:r>
              <a:rPr lang="zh-CN" altLang="en-US" sz="2400" b="1"/>
              <a:t>这种变化的方向移动。</a:t>
            </a:r>
            <a:endParaRPr lang="zh-CN" altLang="en-US" sz="2400" b="1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3" grpId="0" animBg="1"/>
      <p:bldP spid="37" grpId="0" animBg="1"/>
      <p:bldP spid="41" grpId="0"/>
      <p:bldP spid="4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 descr="微信图片_2017121323480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67790" y="2305050"/>
            <a:ext cx="6712585" cy="386715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881380" y="1229360"/>
            <a:ext cx="8166100" cy="8915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zh-CN" altLang="en-US" sz="2000" b="1">
                <a:latin typeface="Times New Roman" panose="02020603050405020304" charset="0"/>
              </a:rPr>
              <a:t>例：一定条件下，发生反应</a:t>
            </a:r>
            <a:r>
              <a:rPr lang="en-US" altLang="zh-CN" sz="2000" b="1">
                <a:latin typeface="Times New Roman" panose="02020603050405020304" charset="0"/>
              </a:rPr>
              <a:t>A(g) + B(g)          C(g)  </a:t>
            </a:r>
            <a:r>
              <a:rPr lang="zh-CN" altLang="en-US" sz="2000" b="1">
                <a:latin typeface="Times New Roman" panose="02020603050405020304" charset="0"/>
              </a:rPr>
              <a:t>△</a:t>
            </a:r>
            <a:r>
              <a:rPr lang="en-US" altLang="zh-CN" sz="2000" b="1">
                <a:latin typeface="Times New Roman" panose="02020603050405020304" charset="0"/>
              </a:rPr>
              <a:t>H&lt;0</a:t>
            </a:r>
            <a:r>
              <a:rPr lang="zh-CN" altLang="en-US" sz="2000" b="1">
                <a:latin typeface="Times New Roman" panose="02020603050405020304" charset="0"/>
              </a:rPr>
              <a:t>，当改变某一条件后达到平衡，分析下列图中什么条件发生了改变。</a:t>
            </a:r>
            <a:endParaRPr lang="zh-CN" altLang="en-US" sz="2000" b="1">
              <a:latin typeface="Times New Roman" panose="02020603050405020304" charset="0"/>
            </a:endParaRPr>
          </a:p>
        </p:txBody>
      </p:sp>
      <p:grpSp>
        <p:nvGrpSpPr>
          <p:cNvPr id="42" name="组合 41"/>
          <p:cNvGrpSpPr/>
          <p:nvPr/>
        </p:nvGrpSpPr>
        <p:grpSpPr>
          <a:xfrm rot="0">
            <a:off x="5396230" y="1386205"/>
            <a:ext cx="366395" cy="237490"/>
            <a:chOff x="4252" y="8008"/>
            <a:chExt cx="794" cy="374"/>
          </a:xfrm>
        </p:grpSpPr>
        <p:cxnSp>
          <p:nvCxnSpPr>
            <p:cNvPr id="43" name="直接连接符 42"/>
            <p:cNvCxnSpPr/>
            <p:nvPr/>
          </p:nvCxnSpPr>
          <p:spPr>
            <a:xfrm>
              <a:off x="4252" y="8121"/>
              <a:ext cx="794" cy="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4" name="直接连接符 43"/>
            <p:cNvCxnSpPr/>
            <p:nvPr/>
          </p:nvCxnSpPr>
          <p:spPr>
            <a:xfrm>
              <a:off x="4819" y="8008"/>
              <a:ext cx="227" cy="113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5" name="直接连接符 44"/>
            <p:cNvCxnSpPr/>
            <p:nvPr/>
          </p:nvCxnSpPr>
          <p:spPr>
            <a:xfrm>
              <a:off x="4252" y="8247"/>
              <a:ext cx="794" cy="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" name="直接连接符 45"/>
            <p:cNvCxnSpPr/>
            <p:nvPr/>
          </p:nvCxnSpPr>
          <p:spPr>
            <a:xfrm>
              <a:off x="4252" y="8270"/>
              <a:ext cx="227" cy="113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8" name="文本框 7"/>
          <p:cNvSpPr txBox="1"/>
          <p:nvPr/>
        </p:nvSpPr>
        <p:spPr>
          <a:xfrm>
            <a:off x="936625" y="422275"/>
            <a:ext cx="4721225" cy="583565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p>
            <a:pPr algn="ctr"/>
            <a:r>
              <a:rPr lang="zh-CN" altLang="en-US" sz="3200" b="1">
                <a:sym typeface="+mn-ea"/>
              </a:rPr>
              <a:t>化学平衡移动图像分析</a:t>
            </a:r>
            <a:endParaRPr lang="zh-CN" altLang="zh-CN" sz="3200" b="1"/>
          </a:p>
        </p:txBody>
      </p:sp>
    </p:spTree>
    <p:custDataLst>
      <p:tags r:id="rId2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695325" y="1030605"/>
            <a:ext cx="7412355" cy="33229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zh-CN" altLang="en-US" sz="2000" b="1" dirty="0" smtClean="0">
                <a:latin typeface="Times New Roman" panose="02020603050405020304" charset="0"/>
                <a:sym typeface="+mn-ea"/>
              </a:rPr>
              <a:t>例：密闭容器中进行的可逆反应</a:t>
            </a:r>
            <a:r>
              <a:rPr lang="en-US" sz="2000" b="1" dirty="0" err="1" smtClean="0">
                <a:latin typeface="Times New Roman" panose="02020603050405020304" charset="0"/>
                <a:sym typeface="+mn-ea"/>
              </a:rPr>
              <a:t>aA</a:t>
            </a:r>
            <a:r>
              <a:rPr lang="en-US" sz="2000" b="1" dirty="0" smtClean="0">
                <a:latin typeface="Times New Roman" panose="02020603050405020304" charset="0"/>
                <a:sym typeface="+mn-ea"/>
              </a:rPr>
              <a:t>(g)</a:t>
            </a:r>
            <a:r>
              <a:rPr lang="zh-CN" altLang="en-US" sz="2000" b="1" dirty="0" smtClean="0">
                <a:latin typeface="Times New Roman" panose="02020603050405020304" charset="0"/>
                <a:sym typeface="+mn-ea"/>
              </a:rPr>
              <a:t>＋</a:t>
            </a:r>
            <a:r>
              <a:rPr lang="en-US" sz="2000" b="1" dirty="0" err="1" smtClean="0">
                <a:latin typeface="Times New Roman" panose="02020603050405020304" charset="0"/>
                <a:sym typeface="+mn-ea"/>
              </a:rPr>
              <a:t>bB</a:t>
            </a:r>
            <a:r>
              <a:rPr lang="en-US" sz="2000" b="1" dirty="0" smtClean="0">
                <a:latin typeface="Times New Roman" panose="02020603050405020304" charset="0"/>
                <a:sym typeface="+mn-ea"/>
              </a:rPr>
              <a:t>(g)             </a:t>
            </a:r>
            <a:r>
              <a:rPr lang="en-US" sz="2000" b="1" dirty="0" err="1" smtClean="0">
                <a:latin typeface="Times New Roman" panose="02020603050405020304" charset="0"/>
                <a:sym typeface="+mn-ea"/>
              </a:rPr>
              <a:t>cC</a:t>
            </a:r>
            <a:r>
              <a:rPr lang="en-US" sz="2000" b="1" dirty="0" smtClean="0">
                <a:latin typeface="Times New Roman" panose="02020603050405020304" charset="0"/>
                <a:sym typeface="+mn-ea"/>
              </a:rPr>
              <a:t>(g)</a:t>
            </a:r>
            <a:r>
              <a:rPr lang="zh-CN" altLang="en-US" sz="2000" b="1" dirty="0" smtClean="0">
                <a:latin typeface="Times New Roman" panose="02020603050405020304" charset="0"/>
                <a:sym typeface="+mn-ea"/>
              </a:rPr>
              <a:t>在不同温度</a:t>
            </a:r>
            <a:r>
              <a:rPr lang="en-US" sz="2000" b="1" dirty="0" smtClean="0">
                <a:latin typeface="Times New Roman" panose="02020603050405020304" charset="0"/>
                <a:sym typeface="+mn-ea"/>
              </a:rPr>
              <a:t>(T</a:t>
            </a:r>
            <a:r>
              <a:rPr lang="en-US" sz="2000" b="1" baseline="-25000" dirty="0" smtClean="0">
                <a:latin typeface="Times New Roman" panose="02020603050405020304" charset="0"/>
                <a:sym typeface="+mn-ea"/>
              </a:rPr>
              <a:t>1</a:t>
            </a:r>
            <a:r>
              <a:rPr lang="zh-CN" altLang="en-US" sz="2000" b="1" dirty="0" smtClean="0">
                <a:latin typeface="Times New Roman" panose="02020603050405020304" charset="0"/>
                <a:sym typeface="+mn-ea"/>
              </a:rPr>
              <a:t>和</a:t>
            </a:r>
            <a:r>
              <a:rPr lang="en-US" sz="2000" b="1" dirty="0" smtClean="0">
                <a:latin typeface="Times New Roman" panose="02020603050405020304" charset="0"/>
                <a:sym typeface="+mn-ea"/>
              </a:rPr>
              <a:t>T</a:t>
            </a:r>
            <a:r>
              <a:rPr lang="en-US" sz="2000" b="1" baseline="-25000" dirty="0" smtClean="0">
                <a:latin typeface="Times New Roman" panose="02020603050405020304" charset="0"/>
                <a:sym typeface="+mn-ea"/>
              </a:rPr>
              <a:t>2</a:t>
            </a:r>
            <a:r>
              <a:rPr lang="en-US" sz="2000" b="1" dirty="0" smtClean="0">
                <a:latin typeface="Times New Roman" panose="02020603050405020304" charset="0"/>
                <a:sym typeface="+mn-ea"/>
              </a:rPr>
              <a:t>)</a:t>
            </a:r>
            <a:r>
              <a:rPr lang="zh-CN" altLang="en-US" sz="2000" b="1" dirty="0" smtClean="0">
                <a:latin typeface="Times New Roman" panose="02020603050405020304" charset="0"/>
                <a:sym typeface="+mn-ea"/>
              </a:rPr>
              <a:t>及压强</a:t>
            </a:r>
            <a:r>
              <a:rPr lang="en-US" sz="2000" b="1" dirty="0" smtClean="0">
                <a:latin typeface="Times New Roman" panose="02020603050405020304" charset="0"/>
                <a:sym typeface="+mn-ea"/>
              </a:rPr>
              <a:t>(p</a:t>
            </a:r>
            <a:r>
              <a:rPr lang="en-US" sz="2000" b="1" baseline="-25000" dirty="0" smtClean="0">
                <a:latin typeface="Times New Roman" panose="02020603050405020304" charset="0"/>
                <a:sym typeface="+mn-ea"/>
              </a:rPr>
              <a:t>1</a:t>
            </a:r>
            <a:r>
              <a:rPr lang="zh-CN" altLang="en-US" sz="2000" b="1" dirty="0" smtClean="0">
                <a:latin typeface="Times New Roman" panose="02020603050405020304" charset="0"/>
                <a:sym typeface="+mn-ea"/>
              </a:rPr>
              <a:t>和</a:t>
            </a:r>
            <a:r>
              <a:rPr lang="en-US" sz="2000" b="1" dirty="0" smtClean="0">
                <a:latin typeface="Times New Roman" panose="02020603050405020304" charset="0"/>
                <a:sym typeface="+mn-ea"/>
              </a:rPr>
              <a:t>p</a:t>
            </a:r>
            <a:r>
              <a:rPr lang="en-US" sz="2000" b="1" baseline="-25000" dirty="0" smtClean="0">
                <a:latin typeface="Times New Roman" panose="02020603050405020304" charset="0"/>
                <a:sym typeface="+mn-ea"/>
              </a:rPr>
              <a:t>2</a:t>
            </a:r>
            <a:r>
              <a:rPr lang="en-US" sz="2000" b="1" dirty="0" smtClean="0">
                <a:latin typeface="Times New Roman" panose="02020603050405020304" charset="0"/>
                <a:sym typeface="+mn-ea"/>
              </a:rPr>
              <a:t>)</a:t>
            </a:r>
            <a:r>
              <a:rPr lang="zh-CN" altLang="en-US" sz="2000" b="1" dirty="0" smtClean="0">
                <a:latin typeface="Times New Roman" panose="02020603050405020304" charset="0"/>
                <a:sym typeface="+mn-ea"/>
              </a:rPr>
              <a:t>下，混合气体中</a:t>
            </a:r>
            <a:r>
              <a:rPr lang="en-US" sz="2000" b="1" dirty="0" smtClean="0">
                <a:latin typeface="Times New Roman" panose="02020603050405020304" charset="0"/>
                <a:sym typeface="+mn-ea"/>
              </a:rPr>
              <a:t>B</a:t>
            </a:r>
            <a:r>
              <a:rPr lang="zh-CN" altLang="en-US" sz="2000" b="1" dirty="0" smtClean="0">
                <a:latin typeface="Times New Roman" panose="02020603050405020304" charset="0"/>
                <a:sym typeface="+mn-ea"/>
              </a:rPr>
              <a:t>的质量分数</a:t>
            </a:r>
            <a:r>
              <a:rPr lang="en-US" sz="2000" b="1" dirty="0" smtClean="0">
                <a:latin typeface="Times New Roman" panose="02020603050405020304" charset="0"/>
                <a:sym typeface="+mn-ea"/>
              </a:rPr>
              <a:t>w(B)</a:t>
            </a:r>
            <a:r>
              <a:rPr lang="zh-CN" altLang="en-US" sz="2000" b="1" dirty="0" smtClean="0">
                <a:latin typeface="Times New Roman" panose="02020603050405020304" charset="0"/>
                <a:sym typeface="+mn-ea"/>
              </a:rPr>
              <a:t>与反应时间</a:t>
            </a:r>
            <a:r>
              <a:rPr lang="en-US" sz="2000" b="1" dirty="0" smtClean="0">
                <a:latin typeface="Times New Roman" panose="02020603050405020304" charset="0"/>
                <a:sym typeface="+mn-ea"/>
              </a:rPr>
              <a:t>(t)</a:t>
            </a:r>
            <a:r>
              <a:rPr lang="zh-CN" altLang="en-US" sz="2000" b="1" dirty="0" smtClean="0">
                <a:latin typeface="Times New Roman" panose="02020603050405020304" charset="0"/>
                <a:sym typeface="+mn-ea"/>
              </a:rPr>
              <a:t>的关系如图</a:t>
            </a:r>
            <a:r>
              <a:rPr lang="en-US" sz="2000" b="1" dirty="0" smtClean="0">
                <a:latin typeface="Times New Roman" panose="02020603050405020304" charset="0"/>
                <a:sym typeface="+mn-ea"/>
              </a:rPr>
              <a:t>7</a:t>
            </a:r>
            <a:r>
              <a:rPr lang="zh-CN" altLang="en-US" sz="2000" b="1" dirty="0" smtClean="0">
                <a:latin typeface="Times New Roman" panose="02020603050405020304" charset="0"/>
                <a:sym typeface="+mn-ea"/>
              </a:rPr>
              <a:t>－</a:t>
            </a:r>
            <a:r>
              <a:rPr lang="en-US" sz="2000" b="1" dirty="0" smtClean="0">
                <a:latin typeface="Times New Roman" panose="02020603050405020304" charset="0"/>
                <a:sym typeface="+mn-ea"/>
              </a:rPr>
              <a:t>24</a:t>
            </a:r>
            <a:r>
              <a:rPr lang="zh-CN" altLang="en-US" sz="2000" b="1" dirty="0" smtClean="0">
                <a:latin typeface="Times New Roman" panose="02020603050405020304" charset="0"/>
                <a:sym typeface="+mn-ea"/>
              </a:rPr>
              <a:t>－</a:t>
            </a:r>
            <a:r>
              <a:rPr lang="en-US" sz="2000" b="1" dirty="0" smtClean="0">
                <a:latin typeface="Times New Roman" panose="02020603050405020304" charset="0"/>
                <a:sym typeface="+mn-ea"/>
              </a:rPr>
              <a:t>3</a:t>
            </a:r>
            <a:r>
              <a:rPr lang="zh-CN" altLang="en-US" sz="2000" b="1" dirty="0" smtClean="0">
                <a:latin typeface="Times New Roman" panose="02020603050405020304" charset="0"/>
                <a:sym typeface="+mn-ea"/>
              </a:rPr>
              <a:t>所示。下列判断正确的是</a:t>
            </a:r>
            <a:r>
              <a:rPr lang="en-US" sz="2000" b="1" dirty="0" smtClean="0">
                <a:latin typeface="Times New Roman" panose="02020603050405020304" charset="0"/>
                <a:sym typeface="+mn-ea"/>
              </a:rPr>
              <a:t>(</a:t>
            </a:r>
            <a:r>
              <a:rPr lang="zh-CN" altLang="en-US" sz="2000" b="1" dirty="0" smtClean="0">
                <a:latin typeface="Times New Roman" panose="02020603050405020304" charset="0"/>
                <a:sym typeface="+mn-ea"/>
              </a:rPr>
              <a:t>　　</a:t>
            </a:r>
            <a:r>
              <a:rPr lang="en-US" sz="2000" b="1" dirty="0" smtClean="0">
                <a:latin typeface="Times New Roman" panose="02020603050405020304" charset="0"/>
                <a:sym typeface="+mn-ea"/>
              </a:rPr>
              <a:t>)</a:t>
            </a:r>
            <a:endParaRPr lang="zh-CN" altLang="en-US" sz="2000" b="1" dirty="0" smtClean="0">
              <a:latin typeface="Times New Roman" panose="02020603050405020304" charset="0"/>
            </a:endParaRPr>
          </a:p>
          <a:p>
            <a:pPr>
              <a:lnSpc>
                <a:spcPct val="150000"/>
              </a:lnSpc>
            </a:pPr>
            <a:r>
              <a:rPr lang="en-US" sz="2000" b="1" dirty="0" smtClean="0">
                <a:latin typeface="Times New Roman" panose="02020603050405020304" charset="0"/>
                <a:sym typeface="+mn-ea"/>
              </a:rPr>
              <a:t>A</a:t>
            </a:r>
            <a:r>
              <a:rPr lang="zh-CN" altLang="en-US" sz="2000" b="1" dirty="0" smtClean="0">
                <a:latin typeface="Times New Roman" panose="02020603050405020304" charset="0"/>
                <a:sym typeface="+mn-ea"/>
              </a:rPr>
              <a:t>．</a:t>
            </a:r>
            <a:r>
              <a:rPr lang="en-US" sz="2000" b="1" dirty="0" smtClean="0">
                <a:latin typeface="Times New Roman" panose="02020603050405020304" charset="0"/>
                <a:sym typeface="+mn-ea"/>
              </a:rPr>
              <a:t>T</a:t>
            </a:r>
            <a:r>
              <a:rPr lang="en-US" sz="2000" b="1" baseline="-25000" dirty="0" smtClean="0">
                <a:latin typeface="Times New Roman" panose="02020603050405020304" charset="0"/>
                <a:sym typeface="+mn-ea"/>
              </a:rPr>
              <a:t>1</a:t>
            </a:r>
            <a:r>
              <a:rPr lang="en-US" sz="2000" b="1" dirty="0" smtClean="0">
                <a:latin typeface="Times New Roman" panose="02020603050405020304" charset="0"/>
                <a:sym typeface="+mn-ea"/>
              </a:rPr>
              <a:t>&lt;T</a:t>
            </a:r>
            <a:r>
              <a:rPr lang="en-US" sz="2000" b="1" baseline="-25000" dirty="0" smtClean="0">
                <a:latin typeface="Times New Roman" panose="02020603050405020304" charset="0"/>
                <a:sym typeface="+mn-ea"/>
              </a:rPr>
              <a:t>2</a:t>
            </a:r>
            <a:r>
              <a:rPr lang="zh-CN" altLang="en-US" sz="2000" b="1" dirty="0" smtClean="0">
                <a:latin typeface="Times New Roman" panose="02020603050405020304" charset="0"/>
                <a:sym typeface="+mn-ea"/>
              </a:rPr>
              <a:t>，</a:t>
            </a:r>
            <a:r>
              <a:rPr lang="en-US" sz="2000" b="1" dirty="0" smtClean="0">
                <a:latin typeface="Times New Roman" panose="02020603050405020304" charset="0"/>
                <a:sym typeface="+mn-ea"/>
              </a:rPr>
              <a:t>p</a:t>
            </a:r>
            <a:r>
              <a:rPr lang="en-US" sz="2000" b="1" baseline="-25000" dirty="0" smtClean="0">
                <a:latin typeface="Times New Roman" panose="02020603050405020304" charset="0"/>
                <a:sym typeface="+mn-ea"/>
              </a:rPr>
              <a:t>1</a:t>
            </a:r>
            <a:r>
              <a:rPr lang="en-US" sz="2000" b="1" dirty="0" smtClean="0">
                <a:latin typeface="Times New Roman" panose="02020603050405020304" charset="0"/>
                <a:sym typeface="+mn-ea"/>
              </a:rPr>
              <a:t>&lt;p</a:t>
            </a:r>
            <a:r>
              <a:rPr lang="en-US" sz="2000" b="1" baseline="-25000" dirty="0" smtClean="0">
                <a:latin typeface="Times New Roman" panose="02020603050405020304" charset="0"/>
                <a:sym typeface="+mn-ea"/>
              </a:rPr>
              <a:t>2</a:t>
            </a:r>
            <a:r>
              <a:rPr lang="zh-CN" altLang="en-US" sz="2000" b="1" dirty="0" smtClean="0">
                <a:latin typeface="Times New Roman" panose="02020603050405020304" charset="0"/>
                <a:sym typeface="+mn-ea"/>
              </a:rPr>
              <a:t>，</a:t>
            </a:r>
            <a:r>
              <a:rPr lang="en-US" sz="2000" b="1" dirty="0" smtClean="0">
                <a:latin typeface="Times New Roman" panose="02020603050405020304" charset="0"/>
                <a:sym typeface="+mn-ea"/>
              </a:rPr>
              <a:t>a</a:t>
            </a:r>
            <a:r>
              <a:rPr lang="zh-CN" altLang="en-US" sz="2000" b="1" dirty="0" smtClean="0">
                <a:latin typeface="Times New Roman" panose="02020603050405020304" charset="0"/>
                <a:sym typeface="+mn-ea"/>
              </a:rPr>
              <a:t>＋</a:t>
            </a:r>
            <a:r>
              <a:rPr lang="en-US" sz="2000" b="1" dirty="0" smtClean="0">
                <a:latin typeface="Times New Roman" panose="02020603050405020304" charset="0"/>
                <a:sym typeface="+mn-ea"/>
              </a:rPr>
              <a:t>b&gt;c</a:t>
            </a:r>
            <a:r>
              <a:rPr lang="zh-CN" altLang="en-US" sz="2000" b="1" dirty="0" smtClean="0">
                <a:latin typeface="Times New Roman" panose="02020603050405020304" charset="0"/>
                <a:sym typeface="+mn-ea"/>
              </a:rPr>
              <a:t>，正反应为吸热反应</a:t>
            </a:r>
            <a:endParaRPr lang="zh-CN" altLang="en-US" sz="2000" b="1" dirty="0" smtClean="0">
              <a:latin typeface="Times New Roman" panose="02020603050405020304" charset="0"/>
            </a:endParaRPr>
          </a:p>
          <a:p>
            <a:pPr>
              <a:lnSpc>
                <a:spcPct val="150000"/>
              </a:lnSpc>
            </a:pPr>
            <a:r>
              <a:rPr lang="en-US" sz="2000" b="1" dirty="0" smtClean="0">
                <a:latin typeface="Times New Roman" panose="02020603050405020304" charset="0"/>
                <a:sym typeface="+mn-ea"/>
              </a:rPr>
              <a:t>B</a:t>
            </a:r>
            <a:r>
              <a:rPr lang="zh-CN" altLang="en-US" sz="2000" b="1" dirty="0" smtClean="0">
                <a:latin typeface="Times New Roman" panose="02020603050405020304" charset="0"/>
                <a:sym typeface="+mn-ea"/>
              </a:rPr>
              <a:t>．</a:t>
            </a:r>
            <a:r>
              <a:rPr lang="en-US" sz="2000" b="1" dirty="0" smtClean="0">
                <a:latin typeface="Times New Roman" panose="02020603050405020304" charset="0"/>
                <a:sym typeface="+mn-ea"/>
              </a:rPr>
              <a:t>T</a:t>
            </a:r>
            <a:r>
              <a:rPr lang="en-US" sz="2000" b="1" baseline="-25000" dirty="0" smtClean="0">
                <a:latin typeface="Times New Roman" panose="02020603050405020304" charset="0"/>
                <a:sym typeface="+mn-ea"/>
              </a:rPr>
              <a:t>1</a:t>
            </a:r>
            <a:r>
              <a:rPr lang="en-US" sz="2000" b="1" dirty="0" smtClean="0">
                <a:latin typeface="Times New Roman" panose="02020603050405020304" charset="0"/>
                <a:sym typeface="+mn-ea"/>
              </a:rPr>
              <a:t>&gt;T</a:t>
            </a:r>
            <a:r>
              <a:rPr lang="en-US" sz="2000" b="1" baseline="-25000" dirty="0" smtClean="0">
                <a:latin typeface="Times New Roman" panose="02020603050405020304" charset="0"/>
                <a:sym typeface="+mn-ea"/>
              </a:rPr>
              <a:t>2</a:t>
            </a:r>
            <a:r>
              <a:rPr lang="zh-CN" altLang="en-US" sz="2000" b="1" dirty="0" smtClean="0">
                <a:latin typeface="Times New Roman" panose="02020603050405020304" charset="0"/>
                <a:sym typeface="+mn-ea"/>
              </a:rPr>
              <a:t>，</a:t>
            </a:r>
            <a:r>
              <a:rPr lang="en-US" sz="2000" b="1" dirty="0" smtClean="0">
                <a:latin typeface="Times New Roman" panose="02020603050405020304" charset="0"/>
                <a:sym typeface="+mn-ea"/>
              </a:rPr>
              <a:t>p</a:t>
            </a:r>
            <a:r>
              <a:rPr lang="en-US" sz="2000" b="1" baseline="-25000" dirty="0" smtClean="0">
                <a:latin typeface="Times New Roman" panose="02020603050405020304" charset="0"/>
                <a:sym typeface="+mn-ea"/>
              </a:rPr>
              <a:t>1</a:t>
            </a:r>
            <a:r>
              <a:rPr lang="en-US" sz="2000" b="1" dirty="0" smtClean="0">
                <a:latin typeface="Times New Roman" panose="02020603050405020304" charset="0"/>
                <a:sym typeface="+mn-ea"/>
              </a:rPr>
              <a:t>&lt;p</a:t>
            </a:r>
            <a:r>
              <a:rPr lang="en-US" sz="2000" b="1" baseline="-25000" dirty="0" smtClean="0">
                <a:latin typeface="Times New Roman" panose="02020603050405020304" charset="0"/>
                <a:sym typeface="+mn-ea"/>
              </a:rPr>
              <a:t>2</a:t>
            </a:r>
            <a:r>
              <a:rPr lang="zh-CN" altLang="en-US" sz="2000" b="1" dirty="0" smtClean="0">
                <a:latin typeface="Times New Roman" panose="02020603050405020304" charset="0"/>
                <a:sym typeface="+mn-ea"/>
              </a:rPr>
              <a:t>，</a:t>
            </a:r>
            <a:r>
              <a:rPr lang="en-US" sz="2000" b="1" dirty="0" smtClean="0">
                <a:latin typeface="Times New Roman" panose="02020603050405020304" charset="0"/>
                <a:sym typeface="+mn-ea"/>
              </a:rPr>
              <a:t>a</a:t>
            </a:r>
            <a:r>
              <a:rPr lang="zh-CN" altLang="en-US" sz="2000" b="1" dirty="0" smtClean="0">
                <a:latin typeface="Times New Roman" panose="02020603050405020304" charset="0"/>
                <a:sym typeface="+mn-ea"/>
              </a:rPr>
              <a:t>＋</a:t>
            </a:r>
            <a:r>
              <a:rPr lang="en-US" sz="2000" b="1" dirty="0" smtClean="0">
                <a:latin typeface="Times New Roman" panose="02020603050405020304" charset="0"/>
                <a:sym typeface="+mn-ea"/>
              </a:rPr>
              <a:t>b&lt;c</a:t>
            </a:r>
            <a:r>
              <a:rPr lang="zh-CN" altLang="en-US" sz="2000" b="1" dirty="0" smtClean="0">
                <a:latin typeface="Times New Roman" panose="02020603050405020304" charset="0"/>
                <a:sym typeface="+mn-ea"/>
              </a:rPr>
              <a:t>，正反应为吸热反应</a:t>
            </a:r>
            <a:endParaRPr lang="zh-CN" altLang="en-US" sz="2000" b="1" dirty="0" smtClean="0">
              <a:latin typeface="Times New Roman" panose="02020603050405020304" charset="0"/>
            </a:endParaRPr>
          </a:p>
          <a:p>
            <a:pPr>
              <a:lnSpc>
                <a:spcPct val="150000"/>
              </a:lnSpc>
            </a:pPr>
            <a:r>
              <a:rPr lang="en-US" sz="2000" b="1" dirty="0" smtClean="0">
                <a:latin typeface="Times New Roman" panose="02020603050405020304" charset="0"/>
                <a:sym typeface="+mn-ea"/>
              </a:rPr>
              <a:t>C</a:t>
            </a:r>
            <a:r>
              <a:rPr lang="zh-CN" altLang="en-US" sz="2000" b="1" dirty="0" smtClean="0">
                <a:latin typeface="Times New Roman" panose="02020603050405020304" charset="0"/>
                <a:sym typeface="+mn-ea"/>
              </a:rPr>
              <a:t>．</a:t>
            </a:r>
            <a:r>
              <a:rPr lang="en-US" sz="2000" b="1" dirty="0" smtClean="0">
                <a:latin typeface="Times New Roman" panose="02020603050405020304" charset="0"/>
                <a:sym typeface="+mn-ea"/>
              </a:rPr>
              <a:t>T</a:t>
            </a:r>
            <a:r>
              <a:rPr lang="en-US" sz="2000" b="1" baseline="-25000" dirty="0" smtClean="0">
                <a:latin typeface="Times New Roman" panose="02020603050405020304" charset="0"/>
                <a:sym typeface="+mn-ea"/>
              </a:rPr>
              <a:t>1</a:t>
            </a:r>
            <a:r>
              <a:rPr lang="en-US" sz="2000" b="1" dirty="0" smtClean="0">
                <a:latin typeface="Times New Roman" panose="02020603050405020304" charset="0"/>
                <a:sym typeface="+mn-ea"/>
              </a:rPr>
              <a:t>&lt;T</a:t>
            </a:r>
            <a:r>
              <a:rPr lang="en-US" sz="2000" b="1" baseline="-25000" dirty="0" smtClean="0">
                <a:latin typeface="Times New Roman" panose="02020603050405020304" charset="0"/>
                <a:sym typeface="+mn-ea"/>
              </a:rPr>
              <a:t>2</a:t>
            </a:r>
            <a:r>
              <a:rPr lang="zh-CN" altLang="en-US" sz="2000" b="1" dirty="0" smtClean="0">
                <a:latin typeface="Times New Roman" panose="02020603050405020304" charset="0"/>
                <a:sym typeface="+mn-ea"/>
              </a:rPr>
              <a:t>，</a:t>
            </a:r>
            <a:r>
              <a:rPr lang="en-US" sz="2000" b="1" dirty="0" smtClean="0">
                <a:latin typeface="Times New Roman" panose="02020603050405020304" charset="0"/>
                <a:sym typeface="+mn-ea"/>
              </a:rPr>
              <a:t>p</a:t>
            </a:r>
            <a:r>
              <a:rPr lang="en-US" sz="2000" b="1" baseline="-25000" dirty="0" smtClean="0">
                <a:latin typeface="Times New Roman" panose="02020603050405020304" charset="0"/>
                <a:sym typeface="+mn-ea"/>
              </a:rPr>
              <a:t>1</a:t>
            </a:r>
            <a:r>
              <a:rPr lang="en-US" sz="2000" b="1" dirty="0" smtClean="0">
                <a:latin typeface="Times New Roman" panose="02020603050405020304" charset="0"/>
                <a:sym typeface="+mn-ea"/>
              </a:rPr>
              <a:t>&gt;p</a:t>
            </a:r>
            <a:r>
              <a:rPr lang="en-US" sz="2000" b="1" baseline="-25000" dirty="0" smtClean="0">
                <a:latin typeface="Times New Roman" panose="02020603050405020304" charset="0"/>
                <a:sym typeface="+mn-ea"/>
              </a:rPr>
              <a:t>2</a:t>
            </a:r>
            <a:r>
              <a:rPr lang="zh-CN" altLang="en-US" sz="2000" b="1" dirty="0" smtClean="0">
                <a:latin typeface="Times New Roman" panose="02020603050405020304" charset="0"/>
                <a:sym typeface="+mn-ea"/>
              </a:rPr>
              <a:t>，</a:t>
            </a:r>
            <a:r>
              <a:rPr lang="en-US" sz="2000" b="1" dirty="0" smtClean="0">
                <a:latin typeface="Times New Roman" panose="02020603050405020304" charset="0"/>
                <a:sym typeface="+mn-ea"/>
              </a:rPr>
              <a:t>a</a:t>
            </a:r>
            <a:r>
              <a:rPr lang="zh-CN" altLang="en-US" sz="2000" b="1" dirty="0" smtClean="0">
                <a:latin typeface="Times New Roman" panose="02020603050405020304" charset="0"/>
                <a:sym typeface="+mn-ea"/>
              </a:rPr>
              <a:t>＋</a:t>
            </a:r>
            <a:r>
              <a:rPr lang="en-US" sz="2000" b="1" dirty="0" smtClean="0">
                <a:latin typeface="Times New Roman" panose="02020603050405020304" charset="0"/>
                <a:sym typeface="+mn-ea"/>
              </a:rPr>
              <a:t>b&lt;c</a:t>
            </a:r>
            <a:r>
              <a:rPr lang="zh-CN" altLang="en-US" sz="2000" b="1" dirty="0" smtClean="0">
                <a:latin typeface="Times New Roman" panose="02020603050405020304" charset="0"/>
                <a:sym typeface="+mn-ea"/>
              </a:rPr>
              <a:t>，正反应为吸热反应</a:t>
            </a:r>
            <a:endParaRPr lang="zh-CN" altLang="en-US" sz="2000" b="1" dirty="0" smtClean="0">
              <a:latin typeface="Times New Roman" panose="02020603050405020304" charset="0"/>
            </a:endParaRPr>
          </a:p>
          <a:p>
            <a:pPr>
              <a:lnSpc>
                <a:spcPct val="150000"/>
              </a:lnSpc>
            </a:pPr>
            <a:r>
              <a:rPr lang="en-US" sz="2000" b="1" dirty="0" smtClean="0">
                <a:latin typeface="Times New Roman" panose="02020603050405020304" charset="0"/>
                <a:sym typeface="+mn-ea"/>
              </a:rPr>
              <a:t>D</a:t>
            </a:r>
            <a:r>
              <a:rPr lang="zh-CN" altLang="en-US" sz="2000" b="1" dirty="0" smtClean="0">
                <a:latin typeface="Times New Roman" panose="02020603050405020304" charset="0"/>
                <a:sym typeface="+mn-ea"/>
              </a:rPr>
              <a:t>．</a:t>
            </a:r>
            <a:r>
              <a:rPr lang="en-US" sz="2000" b="1" dirty="0" smtClean="0">
                <a:latin typeface="Times New Roman" panose="02020603050405020304" charset="0"/>
                <a:sym typeface="+mn-ea"/>
              </a:rPr>
              <a:t>T</a:t>
            </a:r>
            <a:r>
              <a:rPr lang="en-US" sz="2000" b="1" baseline="-25000" dirty="0" smtClean="0">
                <a:latin typeface="Times New Roman" panose="02020603050405020304" charset="0"/>
                <a:sym typeface="+mn-ea"/>
              </a:rPr>
              <a:t>1</a:t>
            </a:r>
            <a:r>
              <a:rPr lang="en-US" sz="2000" b="1" dirty="0" smtClean="0">
                <a:latin typeface="Times New Roman" panose="02020603050405020304" charset="0"/>
                <a:sym typeface="+mn-ea"/>
              </a:rPr>
              <a:t>&gt;T</a:t>
            </a:r>
            <a:r>
              <a:rPr lang="en-US" sz="2000" b="1" baseline="-25000" dirty="0" smtClean="0">
                <a:latin typeface="Times New Roman" panose="02020603050405020304" charset="0"/>
                <a:sym typeface="+mn-ea"/>
              </a:rPr>
              <a:t>2</a:t>
            </a:r>
            <a:r>
              <a:rPr lang="zh-CN" altLang="en-US" sz="2000" b="1" dirty="0" smtClean="0">
                <a:latin typeface="Times New Roman" panose="02020603050405020304" charset="0"/>
                <a:sym typeface="+mn-ea"/>
              </a:rPr>
              <a:t>，</a:t>
            </a:r>
            <a:r>
              <a:rPr lang="en-US" sz="2000" b="1" dirty="0" smtClean="0">
                <a:latin typeface="Times New Roman" panose="02020603050405020304" charset="0"/>
                <a:sym typeface="+mn-ea"/>
              </a:rPr>
              <a:t>p</a:t>
            </a:r>
            <a:r>
              <a:rPr lang="en-US" sz="2000" b="1" baseline="-25000" dirty="0" smtClean="0">
                <a:latin typeface="Times New Roman" panose="02020603050405020304" charset="0"/>
                <a:sym typeface="+mn-ea"/>
              </a:rPr>
              <a:t>1</a:t>
            </a:r>
            <a:r>
              <a:rPr lang="en-US" sz="2000" b="1" dirty="0" smtClean="0">
                <a:latin typeface="Times New Roman" panose="02020603050405020304" charset="0"/>
                <a:sym typeface="+mn-ea"/>
              </a:rPr>
              <a:t>&gt;p</a:t>
            </a:r>
            <a:r>
              <a:rPr lang="en-US" sz="2000" b="1" baseline="-25000" dirty="0" smtClean="0">
                <a:latin typeface="Times New Roman" panose="02020603050405020304" charset="0"/>
                <a:sym typeface="+mn-ea"/>
              </a:rPr>
              <a:t>2</a:t>
            </a:r>
            <a:r>
              <a:rPr lang="zh-CN" altLang="en-US" sz="2000" b="1" dirty="0" smtClean="0">
                <a:latin typeface="Times New Roman" panose="02020603050405020304" charset="0"/>
                <a:sym typeface="+mn-ea"/>
              </a:rPr>
              <a:t>，</a:t>
            </a:r>
            <a:r>
              <a:rPr lang="en-US" sz="2000" b="1" dirty="0" smtClean="0">
                <a:latin typeface="Times New Roman" panose="02020603050405020304" charset="0"/>
                <a:sym typeface="+mn-ea"/>
              </a:rPr>
              <a:t>a</a:t>
            </a:r>
            <a:r>
              <a:rPr lang="zh-CN" altLang="en-US" sz="2000" b="1" dirty="0" smtClean="0">
                <a:latin typeface="Times New Roman" panose="02020603050405020304" charset="0"/>
                <a:sym typeface="+mn-ea"/>
              </a:rPr>
              <a:t>＋</a:t>
            </a:r>
            <a:r>
              <a:rPr lang="en-US" sz="2000" b="1" dirty="0" smtClean="0">
                <a:latin typeface="Times New Roman" panose="02020603050405020304" charset="0"/>
                <a:sym typeface="+mn-ea"/>
              </a:rPr>
              <a:t>b&gt;c</a:t>
            </a:r>
            <a:r>
              <a:rPr lang="zh-CN" altLang="en-US" sz="2000" b="1" dirty="0" smtClean="0">
                <a:latin typeface="Times New Roman" panose="02020603050405020304" charset="0"/>
                <a:sym typeface="+mn-ea"/>
              </a:rPr>
              <a:t>，正反应为放热反应</a:t>
            </a:r>
            <a:endParaRPr lang="zh-CN" altLang="en-US" sz="2000" b="1">
              <a:latin typeface="Times New Roman" panose="02020603050405020304" charset="0"/>
            </a:endParaRPr>
          </a:p>
        </p:txBody>
      </p:sp>
      <p:grpSp>
        <p:nvGrpSpPr>
          <p:cNvPr id="42" name="组合 41"/>
          <p:cNvGrpSpPr/>
          <p:nvPr/>
        </p:nvGrpSpPr>
        <p:grpSpPr>
          <a:xfrm rot="0">
            <a:off x="6066155" y="1249045"/>
            <a:ext cx="366395" cy="237490"/>
            <a:chOff x="4252" y="8008"/>
            <a:chExt cx="794" cy="374"/>
          </a:xfrm>
        </p:grpSpPr>
        <p:cxnSp>
          <p:nvCxnSpPr>
            <p:cNvPr id="43" name="直接连接符 42"/>
            <p:cNvCxnSpPr/>
            <p:nvPr/>
          </p:nvCxnSpPr>
          <p:spPr>
            <a:xfrm>
              <a:off x="4252" y="8121"/>
              <a:ext cx="794" cy="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4" name="直接连接符 43"/>
            <p:cNvCxnSpPr/>
            <p:nvPr/>
          </p:nvCxnSpPr>
          <p:spPr>
            <a:xfrm>
              <a:off x="4819" y="8008"/>
              <a:ext cx="227" cy="113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5" name="直接连接符 44"/>
            <p:cNvCxnSpPr/>
            <p:nvPr/>
          </p:nvCxnSpPr>
          <p:spPr>
            <a:xfrm>
              <a:off x="4252" y="8247"/>
              <a:ext cx="794" cy="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" name="直接连接符 45"/>
            <p:cNvCxnSpPr/>
            <p:nvPr/>
          </p:nvCxnSpPr>
          <p:spPr>
            <a:xfrm>
              <a:off x="4252" y="8270"/>
              <a:ext cx="227" cy="113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pic>
        <p:nvPicPr>
          <p:cNvPr id="1564674" name="图片 206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2198370" y="4514850"/>
            <a:ext cx="3028950" cy="2261235"/>
          </a:xfrm>
          <a:prstGeom prst="rect">
            <a:avLst/>
          </a:prstGeom>
          <a:noFill/>
        </p:spPr>
      </p:pic>
      <p:sp>
        <p:nvSpPr>
          <p:cNvPr id="8" name="文本框 7"/>
          <p:cNvSpPr txBox="1"/>
          <p:nvPr/>
        </p:nvSpPr>
        <p:spPr>
          <a:xfrm>
            <a:off x="936625" y="422275"/>
            <a:ext cx="4721225" cy="583565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p>
            <a:pPr algn="ctr"/>
            <a:r>
              <a:rPr lang="zh-CN" altLang="en-US" sz="3200" b="1">
                <a:sym typeface="+mn-ea"/>
              </a:rPr>
              <a:t>化学平衡移动图像分析</a:t>
            </a:r>
            <a:endParaRPr lang="zh-CN" altLang="zh-CN" sz="3200" b="1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4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64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KSO_WM_TEMPLATE_CATEGORY" val="custom"/>
  <p:tag name="KSO_WM_TEMPLATE_INDEX" val="50"/>
</p:tagLst>
</file>

<file path=ppt/tags/tag10.xml><?xml version="1.0" encoding="utf-8"?>
<p:tagLst xmlns:p="http://schemas.openxmlformats.org/presentationml/2006/main">
  <p:tag name="KSO_WM_BEAUTIFY_FLAG" val="#wm#"/>
  <p:tag name="KSO_WM_TEMPLATE_CATEGORY" val="custom"/>
  <p:tag name="KSO_WM_TEMPLATE_INDEX" val="50"/>
</p:tagLst>
</file>

<file path=ppt/tags/tag11.xml><?xml version="1.0" encoding="utf-8"?>
<p:tagLst xmlns:p="http://schemas.openxmlformats.org/presentationml/2006/main">
  <p:tag name="KSO_WM_BEAUTIFY_FLAG" val="#wm#"/>
  <p:tag name="KSO_WM_TEMPLATE_CATEGORY" val="custom"/>
  <p:tag name="KSO_WM_TEMPLATE_INDEX" val="50"/>
</p:tagLst>
</file>

<file path=ppt/tags/tag2.xml><?xml version="1.0" encoding="utf-8"?>
<p:tagLst xmlns:p="http://schemas.openxmlformats.org/presentationml/2006/main">
  <p:tag name="KSO_WM_BEAUTIFY_FLAG" val="#wm#"/>
  <p:tag name="KSO_WM_TEMPLATE_CATEGORY" val="custom"/>
  <p:tag name="KSO_WM_TEMPLATE_INDEX" val="50"/>
</p:tagLst>
</file>

<file path=ppt/tags/tag3.xml><?xml version="1.0" encoding="utf-8"?>
<p:tagLst xmlns:p="http://schemas.openxmlformats.org/presentationml/2006/main">
  <p:tag name="KSO_WM_BEAUTIFY_FLAG" val="#wm#"/>
  <p:tag name="KSO_WM_TEMPLATE_CATEGORY" val="custom"/>
  <p:tag name="KSO_WM_TEMPLATE_INDEX" val="50"/>
</p:tagLst>
</file>

<file path=ppt/tags/tag4.xml><?xml version="1.0" encoding="utf-8"?>
<p:tagLst xmlns:p="http://schemas.openxmlformats.org/presentationml/2006/main">
  <p:tag name="KSO_WM_BEAUTIFY_FLAG" val="#wm#"/>
  <p:tag name="KSO_WM_TEMPLATE_CATEGORY" val="custom"/>
  <p:tag name="KSO_WM_TEMPLATE_INDEX" val="50"/>
</p:tagLst>
</file>

<file path=ppt/tags/tag5.xml><?xml version="1.0" encoding="utf-8"?>
<p:tagLst xmlns:p="http://schemas.openxmlformats.org/presentationml/2006/main">
  <p:tag name="KSO_WM_BEAUTIFY_FLAG" val="#wm#"/>
  <p:tag name="KSO_WM_TEMPLATE_CATEGORY" val="custom"/>
  <p:tag name="KSO_WM_TEMPLATE_INDEX" val="50"/>
</p:tagLst>
</file>

<file path=ppt/tags/tag6.xml><?xml version="1.0" encoding="utf-8"?>
<p:tagLst xmlns:p="http://schemas.openxmlformats.org/presentationml/2006/main">
  <p:tag name="KSO_WM_BEAUTIFY_FLAG" val="#wm#"/>
  <p:tag name="KSO_WM_TEMPLATE_CATEGORY" val="custom"/>
  <p:tag name="KSO_WM_TEMPLATE_INDEX" val="50"/>
</p:tagLst>
</file>

<file path=ppt/tags/tag7.xml><?xml version="1.0" encoding="utf-8"?>
<p:tagLst xmlns:p="http://schemas.openxmlformats.org/presentationml/2006/main">
  <p:tag name="KSO_WM_BEAUTIFY_FLAG" val="#wm#"/>
  <p:tag name="KSO_WM_TEMPLATE_CATEGORY" val="custom"/>
  <p:tag name="KSO_WM_TEMPLATE_INDEX" val="50"/>
</p:tagLst>
</file>

<file path=ppt/tags/tag8.xml><?xml version="1.0" encoding="utf-8"?>
<p:tagLst xmlns:p="http://schemas.openxmlformats.org/presentationml/2006/main">
  <p:tag name="KSO_WM_BEAUTIFY_FLAG" val="#wm#"/>
  <p:tag name="KSO_WM_TEMPLATE_CATEGORY" val="custom"/>
  <p:tag name="KSO_WM_TEMPLATE_INDEX" val="50"/>
</p:tagLst>
</file>

<file path=ppt/tags/tag9.xml><?xml version="1.0" encoding="utf-8"?>
<p:tagLst xmlns:p="http://schemas.openxmlformats.org/presentationml/2006/main">
  <p:tag name="KSO_WM_BEAUTIFY_FLAG" val="#wm#"/>
  <p:tag name="KSO_WM_TEMPLATE_CATEGORY" val="custom"/>
  <p:tag name="KSO_WM_TEMPLATE_INDEX" val="50"/>
</p:tagLst>
</file>

<file path=ppt/theme/theme1.xml><?xml version="1.0" encoding="utf-8"?>
<a:theme xmlns:a="http://schemas.openxmlformats.org/drawingml/2006/main" name="1_默认设计模板">
  <a:themeElements>
    <a:clrScheme name="自定义 34">
      <a:dk1>
        <a:srgbClr val="000000"/>
      </a:dk1>
      <a:lt1>
        <a:srgbClr val="FFFFFF"/>
      </a:lt1>
      <a:dk2>
        <a:srgbClr val="83B403"/>
      </a:dk2>
      <a:lt2>
        <a:srgbClr val="808080"/>
      </a:lt2>
      <a:accent1>
        <a:srgbClr val="DC624A"/>
      </a:accent1>
      <a:accent2>
        <a:srgbClr val="EF9B37"/>
      </a:accent2>
      <a:accent3>
        <a:srgbClr val="FFFFFF"/>
      </a:accent3>
      <a:accent4>
        <a:srgbClr val="000000"/>
      </a:accent4>
      <a:accent5>
        <a:srgbClr val="E4ECF8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黑体"/>
        <a:cs typeface=""/>
      </a:majorFont>
      <a:minorFont>
        <a:latin typeface="Arial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黑体" panose="02010609060101010101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黑体" panose="02010609060101010101" pitchFamily="49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FDEF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4ECF8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7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9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1531</Words>
  <Application>WPS 演示</Application>
  <PresentationFormat/>
  <Paragraphs>124</Paragraphs>
  <Slides>11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3</vt:i4>
      </vt:variant>
      <vt:variant>
        <vt:lpstr>幻灯片标题</vt:lpstr>
      </vt:variant>
      <vt:variant>
        <vt:i4>11</vt:i4>
      </vt:variant>
    </vt:vector>
  </HeadingPairs>
  <TitlesOfParts>
    <vt:vector size="23" baseType="lpstr">
      <vt:lpstr>Arial</vt:lpstr>
      <vt:lpstr>宋体</vt:lpstr>
      <vt:lpstr>Wingdings</vt:lpstr>
      <vt:lpstr>黑体</vt:lpstr>
      <vt:lpstr>Times New Roman</vt:lpstr>
      <vt:lpstr>微软雅黑</vt:lpstr>
      <vt:lpstr>Arial Unicode MS</vt:lpstr>
      <vt:lpstr>Calibri</vt:lpstr>
      <vt:lpstr>1_默认设计模板</vt:lpstr>
      <vt:lpstr>Word.Document.8</vt:lpstr>
      <vt:lpstr>Equation.KSEE3</vt:lpstr>
      <vt:lpstr>Equation.KSEE3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Administrator</cp:lastModifiedBy>
  <cp:revision>29</cp:revision>
  <dcterms:created xsi:type="dcterms:W3CDTF">2016-11-27T13:35:00Z</dcterms:created>
  <dcterms:modified xsi:type="dcterms:W3CDTF">2017-12-14T00:53:38Z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2052-10.1.0.6877</vt:lpwstr>
  </property>
</Properties>
</file>