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8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091"/>
        <p:guide pos="288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06650" y="2660650"/>
            <a:ext cx="6153150" cy="1536700"/>
          </a:xfrm>
        </p:spPr>
        <p:txBody>
          <a:bodyPr lIns="90170" tIns="46990" rIns="90170" bIns="46990" anchor="b" anchorCtr="1"/>
          <a:lstStyle>
            <a:lvl1pPr>
              <a:defRPr sz="5000">
                <a:solidFill>
                  <a:srgbClr val="83B403"/>
                </a:solidFill>
              </a:defRPr>
            </a:lvl1pPr>
          </a:lstStyle>
          <a:p>
            <a:pPr lvl="0" fontAlgn="base"/>
            <a:r>
              <a:rPr lang="zh-CN" altLang="zh-CN" strike="noStrike" noProof="0" dirty="0" smtClean="0">
                <a:sym typeface="Arial" panose="020B0604020202020204" pitchFamily="34" charset="0"/>
              </a:rPr>
              <a:t>单击此处编辑标</a:t>
            </a:r>
            <a:r>
              <a:rPr lang="zh-CN" altLang="en-US" strike="noStrike" noProof="0" dirty="0" smtClean="0">
                <a:sym typeface="Arial" panose="020B0604020202020204" pitchFamily="34" charset="0"/>
              </a:rPr>
              <a:t>题</a:t>
            </a:r>
            <a:endParaRPr lang="zh-CN" altLang="zh-CN" strike="noStrike" noProof="0" dirty="0" smtClean="0">
              <a:sym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06650" y="4197350"/>
            <a:ext cx="615315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DC624A"/>
                </a:solidFill>
              </a:defRPr>
            </a:lvl1pPr>
          </a:lstStyle>
          <a:p>
            <a:pPr lvl="0" fontAlgn="base"/>
            <a:r>
              <a:rPr lang="zh-CN" altLang="zh-CN" strike="noStrike" noProof="0" dirty="0" smtClean="0">
                <a:sym typeface="Arial" panose="020B0604020202020204" pitchFamily="34" charset="0"/>
              </a:rPr>
              <a:t>单击此处编辑母版副标题样式</a:t>
            </a:r>
            <a:endParaRPr lang="zh-CN" altLang="zh-CN" strike="noStrike" noProof="0" dirty="0" smtClean="0">
              <a:sym typeface="Arial" panose="020B0604020202020204" pitchFamily="34" charset="0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483350"/>
            <a:ext cx="2133600" cy="279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83350"/>
            <a:ext cx="2895600" cy="279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483350"/>
            <a:ext cx="2133600" cy="279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5765"/>
            <a:ext cx="8229600" cy="51433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11528"/>
            <a:ext cx="8229600" cy="6444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dirty="0" smtClean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611528"/>
            <a:ext cx="8229600" cy="64440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90688"/>
            <a:ext cx="3868737" cy="8143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90688"/>
            <a:ext cx="388778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4"/>
            <a:ext cx="3887788" cy="3684589"/>
          </a:xfrm>
        </p:spPr>
        <p:txBody>
          <a:bodyPr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35088" y="2718000"/>
            <a:ext cx="6286500" cy="765175"/>
          </a:xfrm>
        </p:spPr>
        <p:txBody>
          <a:bodyPr anchor="t" anchorCtr="0">
            <a:normAutofit/>
          </a:bodyPr>
          <a:lstStyle>
            <a:lvl1pPr algn="ctr">
              <a:defRPr sz="4400">
                <a:solidFill>
                  <a:srgbClr val="EF9B37"/>
                </a:solidFill>
                <a:latin typeface="+mj-lt"/>
              </a:defRPr>
            </a:lvl1pPr>
          </a:lstStyle>
          <a:p>
            <a:pPr fontAlgn="base"/>
            <a:r>
              <a:rPr lang="zh-CN" altLang="en-US" strike="noStrike" noProof="1" dirty="0" smtClean="0"/>
              <a:t>编辑标题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965200"/>
            <a:ext cx="3196800" cy="1600200"/>
          </a:xfrm>
        </p:spPr>
        <p:txBody>
          <a:bodyPr anchor="t" anchorCtr="0">
            <a:no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14391" y="987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565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30698" y="457518"/>
            <a:ext cx="1356102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518"/>
            <a:ext cx="667202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 descr="fag"/>
          <p:cNvPicPr>
            <a:picLocks noChangeAspect="1"/>
          </p:cNvPicPr>
          <p:nvPr/>
        </p:nvPicPr>
        <p:blipFill>
          <a:blip r:embed="rId11"/>
          <a:srcRect t="9091"/>
          <a:stretch>
            <a:fillRect/>
          </a:stretch>
        </p:blipFill>
        <p:spPr>
          <a:xfrm>
            <a:off x="0" y="0"/>
            <a:ext cx="9142413" cy="200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455613" y="1852613"/>
            <a:ext cx="8229600" cy="7874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8" name="Rectangle 3"/>
          <p:cNvSpPr>
            <a:spLocks noGrp="1"/>
          </p:cNvSpPr>
          <p:nvPr>
            <p:ph type="body"/>
          </p:nvPr>
        </p:nvSpPr>
        <p:spPr>
          <a:xfrm>
            <a:off x="457200" y="2809875"/>
            <a:ext cx="8229600" cy="3316288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p>
            <a:pPr lvl="0" indent="-352425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 indent="-285750"/>
            <a:r>
              <a:rPr lang="zh-CN" altLang="zh-CN" dirty="0"/>
              <a:t>第二级</a:t>
            </a:r>
            <a:endParaRPr lang="zh-CN" altLang="zh-CN" dirty="0"/>
          </a:p>
          <a:p>
            <a:pPr lvl="2" indent="-228600"/>
            <a:r>
              <a:rPr lang="zh-CN" altLang="zh-CN" dirty="0"/>
              <a:t>第三级</a:t>
            </a:r>
            <a:endParaRPr lang="zh-CN" altLang="zh-CN" dirty="0"/>
          </a:p>
          <a:p>
            <a:pPr lvl="3" indent="-228600"/>
            <a:r>
              <a:rPr lang="zh-CN" altLang="zh-CN" dirty="0"/>
              <a:t>第四级</a:t>
            </a:r>
            <a:endParaRPr lang="zh-CN" altLang="zh-CN" dirty="0"/>
          </a:p>
          <a:p>
            <a:pPr lvl="4" indent="-228600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83350"/>
            <a:ext cx="2133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3350"/>
            <a:ext cx="289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83350"/>
            <a:ext cx="2133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352425" indent="-35242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oleObject" Target="../embeddings/oleObject2.bin"/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2" Type="http://schemas.openxmlformats.org/officeDocument/2006/relationships/image" Target="file:///C:\Documents%20and%20Settings\Administrator\&#26700;&#38754;\&#19968;&#36718;&#35838;&#20214;\5JSH3.EPS" TargetMode="External"/><Relationship Id="rId1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2" Type="http://schemas.openxmlformats.org/officeDocument/2006/relationships/image" Target="../media/image3.emf"/><Relationship Id="rId1" Type="http://schemas.openxmlformats.org/officeDocument/2006/relationships/oleObject" Target="../embeddings/Document1.doc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018030" y="2308222"/>
            <a:ext cx="6251575" cy="11988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>
              <a:lnSpc>
                <a:spcPct val="150000"/>
              </a:lnSpc>
            </a:pPr>
            <a:r>
              <a:rPr lang="zh-CN" altLang="zh-CN" sz="4800" b="1" noProof="1">
                <a:solidFill>
                  <a:schemeClr val="accent4"/>
                </a:solidFill>
                <a:effectLst/>
                <a:latin typeface="宋体" panose="02010600030101010101" pitchFamily="2" charset="-122"/>
                <a:cs typeface="+mn-ea"/>
              </a:rPr>
              <a:t>化学平衡状态                </a:t>
            </a:r>
            <a:endParaRPr lang="zh-CN" altLang="zh-CN" sz="4800" b="1" noProof="1">
              <a:solidFill>
                <a:schemeClr val="accent4"/>
              </a:solidFill>
              <a:effectLst/>
              <a:latin typeface="宋体" panose="02010600030101010101" pitchFamily="2" charset="-122"/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38550" y="4036695"/>
            <a:ext cx="45300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怀化市铁路第一中学    陈文英</a:t>
            </a:r>
            <a:endParaRPr lang="zh-CN" altLang="en-US" sz="2400" b="1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92455" y="1198880"/>
            <a:ext cx="795909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60000"/>
              </a:lnSpc>
            </a:pPr>
            <a:r>
              <a:rPr lang="zh-CN" altLang="en-US" sz="2000" b="1">
                <a:latin typeface="Times New Roman" panose="02020603050405020304" charset="0"/>
                <a:sym typeface="+mn-ea"/>
              </a:rPr>
              <a:t>例：</a:t>
            </a:r>
            <a:r>
              <a:rPr lang="zh-CN" altLang="en-US" sz="2000" b="1">
                <a:latin typeface="Times New Roman" panose="02020603050405020304" charset="0"/>
              </a:rPr>
              <a:t>【</a:t>
            </a:r>
            <a:r>
              <a:rPr lang="en-US" altLang="zh-CN" sz="2000" b="1">
                <a:latin typeface="Times New Roman" panose="02020603050405020304" charset="0"/>
              </a:rPr>
              <a:t>2016 </a:t>
            </a:r>
            <a:r>
              <a:rPr lang="en-US" altLang="zh-CN" sz="2000" b="1" baseline="30000">
                <a:latin typeface="Times New Roman" panose="02020603050405020304" charset="0"/>
              </a:rPr>
              <a:t>. </a:t>
            </a:r>
            <a:r>
              <a:rPr lang="zh-CN" altLang="en-US" sz="2000" b="1">
                <a:latin typeface="Times New Roman" panose="02020603050405020304" charset="0"/>
              </a:rPr>
              <a:t>四川卷】</a:t>
            </a:r>
            <a:endParaRPr lang="en-US" altLang="zh-CN" sz="2000" b="1">
              <a:latin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000" b="1">
                <a:latin typeface="Times New Roman" panose="02020603050405020304" charset="0"/>
              </a:rPr>
              <a:t>一定条件下，发生反应：CH</a:t>
            </a:r>
            <a:r>
              <a:rPr lang="zh-CN" altLang="en-US" sz="2000" b="1" baseline="-25000">
                <a:latin typeface="Times New Roman" panose="02020603050405020304" charset="0"/>
              </a:rPr>
              <a:t>4</a:t>
            </a:r>
            <a:r>
              <a:rPr lang="zh-CN" altLang="en-US" sz="2000" b="1">
                <a:latin typeface="Times New Roman" panose="02020603050405020304" charset="0"/>
              </a:rPr>
              <a:t>(g)＋H</a:t>
            </a:r>
            <a:r>
              <a:rPr lang="zh-CN" altLang="en-US" sz="2000" b="1" baseline="-25000">
                <a:latin typeface="Times New Roman" panose="02020603050405020304" charset="0"/>
              </a:rPr>
              <a:t>2</a:t>
            </a:r>
            <a:r>
              <a:rPr lang="zh-CN" altLang="en-US" sz="2000" b="1">
                <a:latin typeface="Times New Roman" panose="02020603050405020304" charset="0"/>
              </a:rPr>
              <a:t>O(g)         CO(g)＋3H</a:t>
            </a:r>
            <a:r>
              <a:rPr lang="zh-CN" altLang="en-US" sz="2000" b="1" baseline="-25000">
                <a:latin typeface="Times New Roman" panose="02020603050405020304" charset="0"/>
              </a:rPr>
              <a:t>2</a:t>
            </a:r>
            <a:r>
              <a:rPr lang="zh-CN" altLang="en-US" sz="2000" b="1">
                <a:latin typeface="Times New Roman" panose="02020603050405020304" charset="0"/>
              </a:rPr>
              <a:t>(g)。设起始             ＝Z，在恒压下，平衡时CH4的体积分数φ(CH</a:t>
            </a:r>
            <a:r>
              <a:rPr lang="zh-CN" altLang="en-US" sz="2000" b="1" baseline="-25000">
                <a:latin typeface="Times New Roman" panose="02020603050405020304" charset="0"/>
              </a:rPr>
              <a:t>4</a:t>
            </a:r>
            <a:r>
              <a:rPr lang="zh-CN" altLang="en-US" sz="2000" b="1">
                <a:latin typeface="Times New Roman" panose="02020603050405020304" charset="0"/>
              </a:rPr>
              <a:t>)与Z和T(温度)的关系如图所示。下列说法正确的是（      ）</a:t>
            </a:r>
            <a:endParaRPr lang="zh-CN" altLang="en-US" sz="2000" b="1">
              <a:latin typeface="Times New Roman" panose="0202060305040502030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 rot="0">
            <a:off x="5370830" y="2193925"/>
            <a:ext cx="366395" cy="237490"/>
            <a:chOff x="4252" y="8008"/>
            <a:chExt cx="794" cy="374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4252" y="8121"/>
              <a:ext cx="79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直接连接符 43"/>
            <p:cNvCxnSpPr/>
            <p:nvPr/>
          </p:nvCxnSpPr>
          <p:spPr>
            <a:xfrm>
              <a:off x="4819" y="8008"/>
              <a:ext cx="227" cy="1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直接连接符 44"/>
            <p:cNvCxnSpPr/>
            <p:nvPr/>
          </p:nvCxnSpPr>
          <p:spPr>
            <a:xfrm>
              <a:off x="4252" y="8247"/>
              <a:ext cx="79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直接连接符 45"/>
            <p:cNvCxnSpPr/>
            <p:nvPr/>
          </p:nvCxnSpPr>
          <p:spPr>
            <a:xfrm>
              <a:off x="4252" y="8270"/>
              <a:ext cx="227" cy="1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68705" y="2534285"/>
          <a:ext cx="659130" cy="530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520700" imgH="419100" progId="Equation.KSEE3">
                  <p:embed/>
                </p:oleObj>
              </mc:Choice>
              <mc:Fallback>
                <p:oleObj name="" r:id="rId1" imgW="520700" imgH="419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68705" y="2534285"/>
                        <a:ext cx="659130" cy="530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" name="图片 50" descr="C:\Documents and Settings\Administrator\桌面\新建文件夹\6SCHX-1.E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817870" y="3340735"/>
            <a:ext cx="2964815" cy="249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本框 5"/>
          <p:cNvSpPr txBox="1"/>
          <p:nvPr/>
        </p:nvSpPr>
        <p:spPr>
          <a:xfrm>
            <a:off x="568325" y="3260090"/>
            <a:ext cx="545782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charset="0"/>
              </a:rPr>
              <a:t>A．该反应的焓变ΔH&gt;0</a:t>
            </a:r>
            <a:endParaRPr lang="zh-CN" altLang="en-US" sz="2000" b="1">
              <a:latin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charset="0"/>
              </a:rPr>
              <a:t>B．图中Z的大小为a&gt;3&gt;b</a:t>
            </a:r>
            <a:endParaRPr lang="zh-CN" altLang="en-US" sz="2000" b="1">
              <a:latin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charset="0"/>
              </a:rPr>
              <a:t>C．图中X点对应的平衡混合物中                </a:t>
            </a:r>
            <a:r>
              <a:rPr lang="en-US" altLang="zh-CN" sz="2000" b="1">
                <a:latin typeface="Times New Roman" panose="02020603050405020304" charset="0"/>
              </a:rPr>
              <a:t>=3</a:t>
            </a:r>
            <a:endParaRPr lang="en-US" altLang="zh-CN" sz="2000" b="1">
              <a:latin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charset="0"/>
              </a:rPr>
              <a:t>D．温度不变时，图中X点对应的平衡在加压后φ(CH4)减小 </a:t>
            </a:r>
            <a:endParaRPr lang="en-US" altLang="zh-CN" sz="2000" b="1">
              <a:latin typeface="Times New Roman" panose="02020603050405020304" charset="0"/>
            </a:endParaRPr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575810" y="4623435"/>
          <a:ext cx="659130" cy="530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4" imgW="520700" imgH="419100" progId="Equation.KSEE3">
                  <p:embed/>
                </p:oleObj>
              </mc:Choice>
              <mc:Fallback>
                <p:oleObj name="" r:id="rId4" imgW="520700" imgH="419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75810" y="4623435"/>
                        <a:ext cx="659130" cy="530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936625" y="422275"/>
            <a:ext cx="4721225" cy="58356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3200" b="1">
                <a:sym typeface="+mn-ea"/>
              </a:rPr>
              <a:t>化学平衡移动图像分析</a:t>
            </a:r>
            <a:endParaRPr lang="zh-CN" altLang="zh-CN" sz="3200" b="1"/>
          </a:p>
        </p:txBody>
      </p:sp>
    </p:spTree>
    <p:custDataLst>
      <p:tags r:id="rId5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56235" y="1047115"/>
            <a:ext cx="8430895" cy="54082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charset="0"/>
                <a:sym typeface="+mn-ea"/>
              </a:rPr>
              <a:t>[2015·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江苏卷改编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]</a:t>
            </a:r>
            <a:endParaRPr lang="zh-CN" altLang="en-US" b="1" dirty="0" smtClean="0">
              <a:latin typeface="Times New Roman" panose="02020603050405020304" charset="0"/>
              <a:sym typeface="+mn-ea"/>
            </a:endParaRPr>
          </a:p>
          <a:p>
            <a:pPr>
              <a:lnSpc>
                <a:spcPct val="160000"/>
              </a:lnSpc>
            </a:pP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例：在体积均为 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1.0 L 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的两恒容密闭容器中加入足量的相同的碳粉再分别加入 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0.1 mol CO</a:t>
            </a:r>
            <a:r>
              <a:rPr lang="en-US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和 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0.2 mol CO</a:t>
            </a:r>
            <a:r>
              <a:rPr lang="en-US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，在不同温度下反应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CO</a:t>
            </a:r>
            <a:r>
              <a:rPr lang="en-US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(g)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＋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C(s)        2CO(g)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达到平衡，平衡时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CO</a:t>
            </a:r>
            <a:r>
              <a:rPr lang="en-US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的物质的量浓度 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c(CO</a:t>
            </a:r>
            <a:r>
              <a:rPr lang="en-US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) 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随温度的变化如图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7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－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24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－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4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所示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(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图中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Ⅰ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、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Ⅱ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、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Ⅲ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点均处于曲线上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)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。下列说法正确的是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(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　　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)</a:t>
            </a:r>
            <a:endParaRPr lang="zh-CN" altLang="en-US" b="1" dirty="0" smtClean="0">
              <a:latin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charset="0"/>
                <a:sym typeface="+mn-ea"/>
              </a:rPr>
              <a:t>A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．反应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CO</a:t>
            </a:r>
            <a:r>
              <a:rPr lang="en-US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(g)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＋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C(s)===2CO(g)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的</a:t>
            </a:r>
            <a:endParaRPr lang="en-US" altLang="zh-CN" b="1" dirty="0" smtClean="0">
              <a:latin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charset="0"/>
                <a:sym typeface="+mn-ea"/>
              </a:rPr>
              <a:t>ΔS&gt;0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、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ΔH&lt;0</a:t>
            </a:r>
            <a:endParaRPr lang="zh-CN" altLang="en-US" b="1" dirty="0" smtClean="0">
              <a:latin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charset="0"/>
                <a:sym typeface="+mn-ea"/>
              </a:rPr>
              <a:t>B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．体系的总压强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p</a:t>
            </a:r>
            <a:r>
              <a:rPr lang="zh-CN" altLang="en-US" b="1" baseline="-25000" dirty="0" smtClean="0">
                <a:latin typeface="Times New Roman" panose="02020603050405020304" charset="0"/>
                <a:sym typeface="+mn-ea"/>
              </a:rPr>
              <a:t>总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：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p</a:t>
            </a:r>
            <a:r>
              <a:rPr lang="zh-CN" altLang="en-US" b="1" baseline="-25000" dirty="0" smtClean="0">
                <a:latin typeface="Times New Roman" panose="02020603050405020304" charset="0"/>
                <a:sym typeface="+mn-ea"/>
              </a:rPr>
              <a:t>总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(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状态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Ⅱ)&lt;</a:t>
            </a:r>
            <a:endParaRPr lang="en-US" b="1" dirty="0" smtClean="0">
              <a:latin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charset="0"/>
                <a:sym typeface="+mn-ea"/>
              </a:rPr>
              <a:t>2p</a:t>
            </a:r>
            <a:r>
              <a:rPr lang="zh-CN" altLang="en-US" b="1" baseline="-25000" dirty="0" smtClean="0">
                <a:latin typeface="Times New Roman" panose="02020603050405020304" charset="0"/>
                <a:sym typeface="+mn-ea"/>
              </a:rPr>
              <a:t>总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(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状态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Ⅰ)</a:t>
            </a:r>
            <a:endParaRPr lang="zh-CN" altLang="en-US" b="1" dirty="0" smtClean="0">
              <a:latin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charset="0"/>
                <a:sym typeface="+mn-ea"/>
              </a:rPr>
              <a:t>C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．体系中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c(CO)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：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c(CO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，状态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Ⅱ)&lt;</a:t>
            </a:r>
            <a:endParaRPr lang="en-US" b="1" dirty="0" smtClean="0">
              <a:latin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charset="0"/>
                <a:sym typeface="+mn-ea"/>
              </a:rPr>
              <a:t>2c(CO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，状态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Ⅲ)</a:t>
            </a:r>
            <a:endParaRPr lang="zh-CN" altLang="en-US" b="1" dirty="0" smtClean="0">
              <a:latin typeface="Times New Roman" panose="02020603050405020304" charset="0"/>
            </a:endParaRP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anose="02020603050405020304" charset="0"/>
                <a:sym typeface="+mn-ea"/>
              </a:rPr>
              <a:t>D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．逆反应速率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v</a:t>
            </a:r>
            <a:r>
              <a:rPr lang="zh-CN" altLang="en-US" b="1" baseline="-25000" dirty="0" smtClean="0">
                <a:latin typeface="Times New Roman" panose="02020603050405020304" charset="0"/>
                <a:sym typeface="+mn-ea"/>
              </a:rPr>
              <a:t>逆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：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v</a:t>
            </a:r>
            <a:r>
              <a:rPr lang="zh-CN" altLang="en-US" b="1" baseline="-25000" dirty="0" smtClean="0">
                <a:latin typeface="Times New Roman" panose="02020603050405020304" charset="0"/>
                <a:sym typeface="+mn-ea"/>
              </a:rPr>
              <a:t>逆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(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状态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Ⅰ)&gt;v</a:t>
            </a:r>
            <a:r>
              <a:rPr lang="zh-CN" altLang="en-US" b="1" baseline="-25000" dirty="0" smtClean="0">
                <a:latin typeface="Times New Roman" panose="02020603050405020304" charset="0"/>
                <a:sym typeface="+mn-ea"/>
              </a:rPr>
              <a:t>逆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(</a:t>
            </a:r>
            <a:r>
              <a:rPr lang="zh-CN" altLang="en-US" b="1" dirty="0" smtClean="0">
                <a:latin typeface="Times New Roman" panose="02020603050405020304" charset="0"/>
                <a:sym typeface="+mn-ea"/>
              </a:rPr>
              <a:t>状态</a:t>
            </a:r>
            <a:r>
              <a:rPr lang="en-US" b="1" dirty="0" smtClean="0">
                <a:latin typeface="Times New Roman" panose="02020603050405020304" charset="0"/>
                <a:sym typeface="+mn-ea"/>
              </a:rPr>
              <a:t>Ⅲ)</a:t>
            </a:r>
            <a:endParaRPr lang="zh-CN" altLang="en-US" b="1">
              <a:latin typeface="Times New Roman" panose="02020603050405020304" charset="0"/>
            </a:endParaRPr>
          </a:p>
        </p:txBody>
      </p:sp>
      <p:pic>
        <p:nvPicPr>
          <p:cNvPr id="1562625" name="Picture 1" descr="C:\Documents and Settings\Administrator\桌面\一轮课件\5JSH3.EPS"/>
          <p:cNvPicPr>
            <a:picLocks noChangeAspect="1" noChangeArrowheads="1"/>
          </p:cNvPicPr>
          <p:nvPr/>
        </p:nvPicPr>
        <p:blipFill>
          <a:blip r:embed="rId1" r:link="rId2"/>
          <a:srcRect/>
          <a:stretch>
            <a:fillRect/>
          </a:stretch>
        </p:blipFill>
        <p:spPr bwMode="auto">
          <a:xfrm>
            <a:off x="4705985" y="3362325"/>
            <a:ext cx="3784600" cy="2992755"/>
          </a:xfrm>
          <a:prstGeom prst="rect">
            <a:avLst/>
          </a:prstGeom>
          <a:noFill/>
        </p:spPr>
      </p:pic>
      <p:sp>
        <p:nvSpPr>
          <p:cNvPr id="8" name="文本框 7"/>
          <p:cNvSpPr txBox="1"/>
          <p:nvPr/>
        </p:nvSpPr>
        <p:spPr>
          <a:xfrm>
            <a:off x="936625" y="422275"/>
            <a:ext cx="4721225" cy="58356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3200" b="1">
                <a:sym typeface="+mn-ea"/>
              </a:rPr>
              <a:t>化学平衡移动图像分析</a:t>
            </a:r>
            <a:endParaRPr lang="zh-CN" altLang="zh-CN" sz="3200" b="1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69925" y="1365885"/>
            <a:ext cx="34258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考纲分析：</a:t>
            </a:r>
            <a:endParaRPr lang="zh-CN" altLang="en-US" sz="2800" b="1"/>
          </a:p>
        </p:txBody>
      </p:sp>
      <p:sp>
        <p:nvSpPr>
          <p:cNvPr id="2" name="文本框 1"/>
          <p:cNvSpPr txBox="1"/>
          <p:nvPr/>
        </p:nvSpPr>
        <p:spPr>
          <a:xfrm>
            <a:off x="669925" y="2086610"/>
            <a:ext cx="7934325" cy="27482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800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1</a:t>
            </a:r>
            <a:r>
              <a:rPr lang="zh-CN" altLang="zh-CN" sz="2400" b="1">
                <a:latin typeface="宋体" panose="02010600030101010101" pitchFamily="2" charset="-122"/>
              </a:rPr>
              <a:t>、了解化学反应的可逆性及化学平衡的建立</a:t>
            </a:r>
            <a:endParaRPr lang="zh-CN" altLang="zh-CN" sz="2400" b="1">
              <a:latin typeface="宋体" panose="02010600030101010101" pitchFamily="2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</a:rPr>
              <a:t>、掌握化学平衡的特征</a:t>
            </a:r>
            <a:endParaRPr lang="zh-CN" altLang="en-US" sz="2400" b="1">
              <a:latin typeface="宋体" panose="02010600030101010101" pitchFamily="2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latin typeface="宋体" panose="02010600030101010101" pitchFamily="2" charset="-122"/>
              </a:rPr>
              <a:t>、理解外界条（浓度、温度、压强等）对化学平衡的影响，能用相关理论解释其一般规律</a:t>
            </a:r>
            <a:endParaRPr lang="zh-CN" altLang="en-US" sz="2400" b="1"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493395" y="1014095"/>
            <a:ext cx="8157845" cy="18630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60000"/>
              </a:lnSpc>
            </a:pPr>
            <a:r>
              <a:rPr lang="zh-CN" altLang="en-US" sz="2400" b="1" dirty="0" smtClean="0">
                <a:latin typeface="宋体" panose="02010600030101010101" pitchFamily="2" charset="-122"/>
                <a:sym typeface="+mn-ea"/>
              </a:rPr>
              <a:t>一、可逆反应</a:t>
            </a:r>
            <a:endParaRPr lang="zh-CN" altLang="en-US" sz="2400" b="1" dirty="0" smtClean="0">
              <a:latin typeface="宋体" panose="02010600030101010101" pitchFamily="2" charset="-122"/>
            </a:endParaRPr>
          </a:p>
          <a:p>
            <a:pPr algn="l">
              <a:lnSpc>
                <a:spcPct val="160000"/>
              </a:lnSpc>
            </a:pPr>
            <a:r>
              <a:rPr lang="zh-CN" altLang="en-US" sz="2400" b="1" dirty="0" smtClean="0">
                <a:latin typeface="宋体" panose="02010600030101010101" pitchFamily="2" charset="-122"/>
                <a:sym typeface="+mn-ea"/>
              </a:rPr>
              <a:t>在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相同条件下</a:t>
            </a:r>
            <a:r>
              <a:rPr lang="zh-CN" altLang="en-US" sz="2400" b="1" dirty="0" smtClean="0">
                <a:latin typeface="宋体" panose="02010600030101010101" pitchFamily="2" charset="-122"/>
                <a:sym typeface="+mn-ea"/>
              </a:rPr>
              <a:t>既可以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向正反应方向</a:t>
            </a:r>
            <a:r>
              <a:rPr lang="zh-CN" altLang="en-US" sz="2400" b="1" dirty="0" smtClean="0">
                <a:latin typeface="宋体" panose="02010600030101010101" pitchFamily="2" charset="-122"/>
                <a:sym typeface="+mn-ea"/>
              </a:rPr>
              <a:t>进行，同时又可以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向逆方向</a:t>
            </a:r>
            <a:r>
              <a:rPr lang="zh-CN" altLang="en-US" sz="2400" b="1" dirty="0" smtClean="0">
                <a:latin typeface="宋体" panose="02010600030101010101" pitchFamily="2" charset="-122"/>
                <a:sym typeface="+mn-ea"/>
              </a:rPr>
              <a:t>进行的化学反应。</a:t>
            </a:r>
            <a:endParaRPr lang="zh-CN" altLang="en-US" sz="2400" b="1">
              <a:latin typeface="宋体" panose="02010600030101010101" pitchFamily="2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968500" y="3750310"/>
            <a:ext cx="3254375" cy="460375"/>
            <a:chOff x="1917" y="7672"/>
            <a:chExt cx="5125" cy="725"/>
          </a:xfrm>
        </p:grpSpPr>
        <p:sp>
          <p:nvSpPr>
            <p:cNvPr id="15" name="文本框 14"/>
            <p:cNvSpPr txBox="1"/>
            <p:nvPr/>
          </p:nvSpPr>
          <p:spPr>
            <a:xfrm>
              <a:off x="1917" y="7672"/>
              <a:ext cx="512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400" b="1">
                  <a:latin typeface="Times New Roman" panose="02020603050405020304" charset="0"/>
                </a:rPr>
                <a:t>N</a:t>
              </a:r>
              <a:r>
                <a:rPr lang="en-US" altLang="zh-CN" sz="2400" b="1" baseline="-25000">
                  <a:latin typeface="Times New Roman" panose="02020603050405020304" charset="0"/>
                </a:rPr>
                <a:t>2</a:t>
              </a:r>
              <a:r>
                <a:rPr lang="en-US" altLang="zh-CN" sz="2400" b="1">
                  <a:latin typeface="Times New Roman" panose="02020603050405020304" charset="0"/>
                </a:rPr>
                <a:t> + 3H</a:t>
              </a:r>
              <a:r>
                <a:rPr lang="en-US" altLang="zh-CN" sz="2400" b="1" baseline="-25000">
                  <a:latin typeface="Times New Roman" panose="02020603050405020304" charset="0"/>
                </a:rPr>
                <a:t>2</a:t>
              </a:r>
              <a:r>
                <a:rPr lang="en-US" altLang="zh-CN" sz="2400" b="1">
                  <a:latin typeface="Times New Roman" panose="02020603050405020304" charset="0"/>
                </a:rPr>
                <a:t>           2NH</a:t>
              </a:r>
              <a:r>
                <a:rPr lang="en-US" altLang="zh-CN" sz="2400" b="1" baseline="-25000">
                  <a:latin typeface="Times New Roman" panose="02020603050405020304" charset="0"/>
                </a:rPr>
                <a:t>3</a:t>
              </a:r>
              <a:endParaRPr lang="en-US" altLang="zh-CN" sz="2400" b="1" baseline="-25000">
                <a:latin typeface="Times New Roman" panose="02020603050405020304" charset="0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3889" y="7796"/>
              <a:ext cx="794" cy="374"/>
              <a:chOff x="4252" y="8008"/>
              <a:chExt cx="794" cy="374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4252" y="8121"/>
                <a:ext cx="794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直接连接符 17"/>
              <p:cNvCxnSpPr/>
              <p:nvPr/>
            </p:nvCxnSpPr>
            <p:spPr>
              <a:xfrm>
                <a:off x="4819" y="8008"/>
                <a:ext cx="227" cy="1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直接连接符 18"/>
              <p:cNvCxnSpPr/>
              <p:nvPr/>
            </p:nvCxnSpPr>
            <p:spPr>
              <a:xfrm>
                <a:off x="4252" y="8247"/>
                <a:ext cx="794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直接连接符 19"/>
              <p:cNvCxnSpPr/>
              <p:nvPr/>
            </p:nvCxnSpPr>
            <p:spPr>
              <a:xfrm>
                <a:off x="4252" y="8270"/>
                <a:ext cx="227" cy="1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9" name="组合 38"/>
          <p:cNvGrpSpPr/>
          <p:nvPr/>
        </p:nvGrpSpPr>
        <p:grpSpPr>
          <a:xfrm>
            <a:off x="1842135" y="4469765"/>
            <a:ext cx="3254375" cy="460375"/>
            <a:chOff x="1384" y="9668"/>
            <a:chExt cx="5125" cy="725"/>
          </a:xfrm>
        </p:grpSpPr>
        <p:sp>
          <p:nvSpPr>
            <p:cNvPr id="21" name="文本框 20"/>
            <p:cNvSpPr txBox="1"/>
            <p:nvPr/>
          </p:nvSpPr>
          <p:spPr>
            <a:xfrm>
              <a:off x="1384" y="9668"/>
              <a:ext cx="512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400" b="1">
                  <a:latin typeface="Times New Roman" panose="02020603050405020304" charset="0"/>
                </a:rPr>
                <a:t>  2NO</a:t>
              </a:r>
              <a:r>
                <a:rPr lang="en-US" altLang="zh-CN" sz="2400" b="1" baseline="-25000">
                  <a:latin typeface="Times New Roman" panose="02020603050405020304" charset="0"/>
                </a:rPr>
                <a:t>2  </a:t>
              </a:r>
              <a:r>
                <a:rPr lang="en-US" altLang="zh-CN" sz="2400" b="1">
                  <a:latin typeface="Times New Roman" panose="02020603050405020304" charset="0"/>
                </a:rPr>
                <a:t>           N</a:t>
              </a:r>
              <a:r>
                <a:rPr lang="en-US" altLang="zh-CN" sz="2400" b="1" baseline="-25000">
                  <a:latin typeface="Times New Roman" panose="02020603050405020304" charset="0"/>
                </a:rPr>
                <a:t>2</a:t>
              </a:r>
              <a:r>
                <a:rPr lang="en-US" altLang="zh-CN" sz="2400" b="1">
                  <a:latin typeface="Times New Roman" panose="02020603050405020304" charset="0"/>
                </a:rPr>
                <a:t>O</a:t>
              </a:r>
              <a:r>
                <a:rPr lang="en-US" altLang="zh-CN" sz="2400" b="1" baseline="-25000">
                  <a:latin typeface="Times New Roman" panose="02020603050405020304" charset="0"/>
                </a:rPr>
                <a:t>4</a:t>
              </a:r>
              <a:endParaRPr lang="en-US" altLang="zh-CN" sz="2400" b="1" baseline="-25000">
                <a:latin typeface="Times New Roman" panose="02020603050405020304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095" y="9792"/>
              <a:ext cx="794" cy="374"/>
              <a:chOff x="4252" y="8008"/>
              <a:chExt cx="794" cy="374"/>
            </a:xfrm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4252" y="8121"/>
                <a:ext cx="794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直接连接符 28"/>
              <p:cNvCxnSpPr/>
              <p:nvPr/>
            </p:nvCxnSpPr>
            <p:spPr>
              <a:xfrm>
                <a:off x="4819" y="8008"/>
                <a:ext cx="227" cy="1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直接连接符 29"/>
              <p:cNvCxnSpPr/>
              <p:nvPr/>
            </p:nvCxnSpPr>
            <p:spPr>
              <a:xfrm>
                <a:off x="4252" y="8247"/>
                <a:ext cx="794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直接连接符 30"/>
              <p:cNvCxnSpPr/>
              <p:nvPr/>
            </p:nvCxnSpPr>
            <p:spPr>
              <a:xfrm>
                <a:off x="4252" y="8270"/>
                <a:ext cx="227" cy="1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7" name="组合 46"/>
          <p:cNvGrpSpPr/>
          <p:nvPr/>
        </p:nvGrpSpPr>
        <p:grpSpPr>
          <a:xfrm>
            <a:off x="1992630" y="5203190"/>
            <a:ext cx="4251960" cy="460375"/>
            <a:chOff x="7372" y="7798"/>
            <a:chExt cx="6696" cy="725"/>
          </a:xfrm>
        </p:grpSpPr>
        <p:sp>
          <p:nvSpPr>
            <p:cNvPr id="32" name="文本框 31"/>
            <p:cNvSpPr txBox="1"/>
            <p:nvPr/>
          </p:nvSpPr>
          <p:spPr>
            <a:xfrm>
              <a:off x="7372" y="7798"/>
              <a:ext cx="669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400" b="1">
                  <a:latin typeface="Times New Roman" panose="02020603050405020304" charset="0"/>
                </a:rPr>
                <a:t>Cl</a:t>
              </a:r>
              <a:r>
                <a:rPr lang="en-US" altLang="zh-CN" sz="2400" b="1" baseline="-25000">
                  <a:latin typeface="Times New Roman" panose="02020603050405020304" charset="0"/>
                </a:rPr>
                <a:t>2</a:t>
              </a:r>
              <a:r>
                <a:rPr lang="en-US" altLang="zh-CN" sz="2400" b="1">
                  <a:latin typeface="Times New Roman" panose="02020603050405020304" charset="0"/>
                </a:rPr>
                <a:t> + H</a:t>
              </a:r>
              <a:r>
                <a:rPr lang="en-US" altLang="zh-CN" sz="2400" b="1" baseline="-25000">
                  <a:latin typeface="Times New Roman" panose="02020603050405020304" charset="0"/>
                </a:rPr>
                <a:t>2</a:t>
              </a:r>
              <a:r>
                <a:rPr lang="en-US" altLang="zh-CN" sz="2400" b="1">
                  <a:latin typeface="Times New Roman" panose="02020603050405020304" charset="0"/>
                </a:rPr>
                <a:t>O          HCl + HClO</a:t>
              </a:r>
              <a:endParaRPr lang="en-US" altLang="zh-CN" sz="2400" b="1">
                <a:latin typeface="Times New Roman" panose="02020603050405020304" charset="0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9697" y="7922"/>
              <a:ext cx="794" cy="374"/>
              <a:chOff x="4252" y="8008"/>
              <a:chExt cx="794" cy="374"/>
            </a:xfrm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4252" y="8121"/>
                <a:ext cx="794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直接连接符 34"/>
              <p:cNvCxnSpPr/>
              <p:nvPr/>
            </p:nvCxnSpPr>
            <p:spPr>
              <a:xfrm>
                <a:off x="4819" y="8008"/>
                <a:ext cx="227" cy="1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直接连接符 35"/>
              <p:cNvCxnSpPr/>
              <p:nvPr/>
            </p:nvCxnSpPr>
            <p:spPr>
              <a:xfrm>
                <a:off x="4252" y="8247"/>
                <a:ext cx="794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直接连接符 36"/>
              <p:cNvCxnSpPr/>
              <p:nvPr/>
            </p:nvCxnSpPr>
            <p:spPr>
              <a:xfrm>
                <a:off x="4252" y="8270"/>
                <a:ext cx="227" cy="1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8" name="组合 47"/>
          <p:cNvGrpSpPr/>
          <p:nvPr/>
        </p:nvGrpSpPr>
        <p:grpSpPr>
          <a:xfrm>
            <a:off x="1959610" y="3054350"/>
            <a:ext cx="3487420" cy="459740"/>
            <a:chOff x="3086" y="4810"/>
            <a:chExt cx="5492" cy="724"/>
          </a:xfrm>
        </p:grpSpPr>
        <p:sp>
          <p:nvSpPr>
            <p:cNvPr id="41" name="文本框 40"/>
            <p:cNvSpPr txBox="1"/>
            <p:nvPr/>
          </p:nvSpPr>
          <p:spPr>
            <a:xfrm>
              <a:off x="3086" y="4810"/>
              <a:ext cx="549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400" b="1">
                  <a:latin typeface="Times New Roman" panose="02020603050405020304" charset="0"/>
                </a:rPr>
                <a:t>2SO</a:t>
              </a:r>
              <a:r>
                <a:rPr lang="en-US" altLang="zh-CN" sz="2400" b="1" baseline="-25000">
                  <a:latin typeface="Times New Roman" panose="02020603050405020304" charset="0"/>
                </a:rPr>
                <a:t>2</a:t>
              </a:r>
              <a:r>
                <a:rPr lang="en-US" altLang="zh-CN" sz="2400" b="1">
                  <a:latin typeface="Times New Roman" panose="02020603050405020304" charset="0"/>
                </a:rPr>
                <a:t> + O</a:t>
              </a:r>
              <a:r>
                <a:rPr lang="en-US" altLang="zh-CN" sz="2400" b="1" baseline="-25000">
                  <a:latin typeface="Times New Roman" panose="02020603050405020304" charset="0"/>
                </a:rPr>
                <a:t>2</a:t>
              </a:r>
              <a:r>
                <a:rPr lang="en-US" altLang="zh-CN" sz="2400" b="1">
                  <a:latin typeface="Times New Roman" panose="02020603050405020304" charset="0"/>
                </a:rPr>
                <a:t>          2SO</a:t>
              </a:r>
              <a:r>
                <a:rPr lang="en-US" altLang="zh-CN" sz="2400" b="1" baseline="-25000">
                  <a:latin typeface="Times New Roman" panose="02020603050405020304" charset="0"/>
                </a:rPr>
                <a:t>3</a:t>
              </a:r>
              <a:endParaRPr lang="en-US" altLang="zh-CN" sz="2400" b="1" baseline="-25000">
                <a:latin typeface="Times New Roman" panose="02020603050405020304" charset="0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 rot="0">
              <a:off x="5406" y="4934"/>
              <a:ext cx="851" cy="374"/>
              <a:chOff x="4252" y="8008"/>
              <a:chExt cx="794" cy="374"/>
            </a:xfrm>
          </p:grpSpPr>
          <p:cxnSp>
            <p:nvCxnSpPr>
              <p:cNvPr id="43" name="直接连接符 42"/>
              <p:cNvCxnSpPr/>
              <p:nvPr/>
            </p:nvCxnSpPr>
            <p:spPr>
              <a:xfrm>
                <a:off x="4252" y="8121"/>
                <a:ext cx="794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" name="直接连接符 43"/>
              <p:cNvCxnSpPr/>
              <p:nvPr/>
            </p:nvCxnSpPr>
            <p:spPr>
              <a:xfrm>
                <a:off x="4819" y="8008"/>
                <a:ext cx="227" cy="1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" name="直接连接符 44"/>
              <p:cNvCxnSpPr/>
              <p:nvPr/>
            </p:nvCxnSpPr>
            <p:spPr>
              <a:xfrm>
                <a:off x="4252" y="8247"/>
                <a:ext cx="794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直接连接符 45"/>
              <p:cNvCxnSpPr/>
              <p:nvPr/>
            </p:nvCxnSpPr>
            <p:spPr>
              <a:xfrm>
                <a:off x="4252" y="8270"/>
                <a:ext cx="227" cy="1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060450" y="1778635"/>
          <a:ext cx="6394450" cy="4082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Document" r:id="rId1" imgW="7480300" imgH="5351145" progId="Word.Document.8">
                  <p:embed/>
                </p:oleObj>
              </mc:Choice>
              <mc:Fallback>
                <p:oleObj name="Document" r:id="rId1" imgW="7480300" imgH="5351145" progId="Word.Document.8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60450" y="1778635"/>
                        <a:ext cx="6394450" cy="408241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986790" y="789305"/>
            <a:ext cx="5226050" cy="58356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zh-CN" altLang="zh-CN" sz="3200" b="1"/>
              <a:t>极端假设法确定物质的浓度</a:t>
            </a:r>
            <a:endParaRPr lang="zh-CN" altLang="zh-CN" sz="3200" b="1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73735" y="1109345"/>
            <a:ext cx="59861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二、化学平衡状态</a:t>
            </a:r>
            <a:endParaRPr lang="zh-CN" altLang="en-US" sz="2800" b="1"/>
          </a:p>
        </p:txBody>
      </p:sp>
      <p:sp>
        <p:nvSpPr>
          <p:cNvPr id="5" name="文本框 4"/>
          <p:cNvSpPr txBox="1"/>
          <p:nvPr/>
        </p:nvSpPr>
        <p:spPr>
          <a:xfrm>
            <a:off x="673735" y="1961515"/>
            <a:ext cx="78860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 dirty="0" smtClean="0">
                <a:latin typeface="宋体" panose="02010600030101010101" pitchFamily="2" charset="-122"/>
                <a:sym typeface="+mn-ea"/>
              </a:rPr>
              <a:t>在一定条件下，把某一可逆反应的反应物加入固定容积的密闭容器中</a:t>
            </a:r>
            <a:endParaRPr lang="zh-CN" altLang="en-US" sz="2400" b="1" dirty="0" smtClean="0">
              <a:latin typeface="宋体" panose="02010600030101010101" pitchFamily="2" charset="-122"/>
              <a:sym typeface="+mn-ea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739265" y="5806440"/>
            <a:ext cx="3051810" cy="542290"/>
            <a:chOff x="2739" y="9144"/>
            <a:chExt cx="4806" cy="854"/>
          </a:xfrm>
        </p:grpSpPr>
        <p:cxnSp>
          <p:nvCxnSpPr>
            <p:cNvPr id="6" name="直接箭头连接符 5"/>
            <p:cNvCxnSpPr/>
            <p:nvPr/>
          </p:nvCxnSpPr>
          <p:spPr>
            <a:xfrm flipV="1">
              <a:off x="2978" y="9144"/>
              <a:ext cx="4567" cy="7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8" name="文本框 7"/>
            <p:cNvSpPr txBox="1"/>
            <p:nvPr/>
          </p:nvSpPr>
          <p:spPr>
            <a:xfrm>
              <a:off x="2739" y="9274"/>
              <a:ext cx="52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400" b="1">
                  <a:latin typeface="Times New Roman" panose="02020603050405020304" charset="0"/>
                </a:rPr>
                <a:t>0</a:t>
              </a:r>
              <a:endParaRPr lang="en-US" altLang="zh-CN" sz="2400" b="1">
                <a:latin typeface="Times New Roman" panose="0202060305040502030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097" y="9274"/>
              <a:ext cx="44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400" b="1">
                  <a:latin typeface="Times New Roman" panose="02020603050405020304" charset="0"/>
                </a:rPr>
                <a:t>t</a:t>
              </a:r>
              <a:endParaRPr lang="en-US" altLang="zh-CN" sz="2400" b="1">
                <a:latin typeface="Times New Roman" panose="0202060305040502030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299210" y="3005455"/>
            <a:ext cx="591820" cy="2847340"/>
            <a:chOff x="2046" y="4733"/>
            <a:chExt cx="932" cy="4484"/>
          </a:xfrm>
        </p:grpSpPr>
        <p:cxnSp>
          <p:nvCxnSpPr>
            <p:cNvPr id="7" name="直接箭头连接符 6"/>
            <p:cNvCxnSpPr/>
            <p:nvPr/>
          </p:nvCxnSpPr>
          <p:spPr>
            <a:xfrm flipH="1" flipV="1">
              <a:off x="2896" y="4733"/>
              <a:ext cx="82" cy="448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0" name="文本框 9"/>
            <p:cNvSpPr txBox="1"/>
            <p:nvPr/>
          </p:nvSpPr>
          <p:spPr>
            <a:xfrm>
              <a:off x="2046" y="4845"/>
              <a:ext cx="69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400" b="1" i="1">
                  <a:latin typeface="Times New Roman" panose="02020603050405020304" charset="0"/>
                </a:rPr>
                <a:t>v</a:t>
              </a:r>
              <a:endParaRPr lang="en-US" altLang="zh-CN" sz="2400" b="1" i="1">
                <a:latin typeface="Times New Roman" panose="0202060305040502030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889760" y="2675255"/>
            <a:ext cx="2466340" cy="2194560"/>
            <a:chOff x="2976" y="4213"/>
            <a:chExt cx="3884" cy="3456"/>
          </a:xfrm>
        </p:grpSpPr>
        <p:sp>
          <p:nvSpPr>
            <p:cNvPr id="11" name="弧形 10"/>
            <p:cNvSpPr/>
            <p:nvPr/>
          </p:nvSpPr>
          <p:spPr>
            <a:xfrm rot="10800000">
              <a:off x="2976" y="4213"/>
              <a:ext cx="3884" cy="3457"/>
            </a:xfrm>
            <a:prstGeom prst="arc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221" y="6332"/>
              <a:ext cx="1401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altLang="zh-CN" sz="2400" i="1">
                  <a:latin typeface="Times New Roman" panose="02020603050405020304" charset="0"/>
                  <a:sym typeface="+mn-ea"/>
                </a:rPr>
                <a:t>v</a:t>
              </a:r>
              <a:r>
                <a:rPr lang="en-US" altLang="zh-CN" sz="1800">
                  <a:latin typeface="宋体" panose="02010600030101010101" pitchFamily="2" charset="-122"/>
                </a:rPr>
                <a:t>(</a:t>
              </a:r>
              <a:r>
                <a:rPr lang="zh-CN" altLang="en-US" sz="1800">
                  <a:latin typeface="宋体" panose="02010600030101010101" pitchFamily="2" charset="-122"/>
                </a:rPr>
                <a:t>正）</a:t>
              </a:r>
              <a:endParaRPr lang="zh-CN" altLang="en-US" sz="1800">
                <a:latin typeface="宋体" panose="02010600030101010101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91030" y="4870450"/>
            <a:ext cx="2317750" cy="1959610"/>
            <a:chOff x="2978" y="7670"/>
            <a:chExt cx="3650" cy="3086"/>
          </a:xfrm>
        </p:grpSpPr>
        <p:sp>
          <p:nvSpPr>
            <p:cNvPr id="12" name="弧形 11"/>
            <p:cNvSpPr/>
            <p:nvPr/>
          </p:nvSpPr>
          <p:spPr>
            <a:xfrm rot="16200000">
              <a:off x="3260" y="7388"/>
              <a:ext cx="3087" cy="3651"/>
            </a:xfrm>
            <a:prstGeom prst="arc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308" y="8227"/>
              <a:ext cx="134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altLang="zh-CN" b="1" i="1">
                  <a:latin typeface="Times New Roman" panose="02020603050405020304" charset="0"/>
                  <a:sym typeface="+mn-ea"/>
                </a:rPr>
                <a:t>v</a:t>
              </a:r>
              <a:r>
                <a:rPr lang="en-US" altLang="zh-CN">
                  <a:latin typeface="宋体" panose="02010600030101010101" pitchFamily="2" charset="-122"/>
                </a:rPr>
                <a:t>(</a:t>
              </a:r>
              <a:r>
                <a:rPr lang="zh-CN" altLang="en-US">
                  <a:latin typeface="宋体" panose="02010600030101010101" pitchFamily="2" charset="-122"/>
                </a:rPr>
                <a:t>逆）</a:t>
              </a:r>
              <a:endParaRPr lang="zh-CN" altLang="en-US">
                <a:latin typeface="宋体" panose="02010600030101010101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739390" y="4290060"/>
            <a:ext cx="2028190" cy="580390"/>
            <a:chOff x="4314" y="6756"/>
            <a:chExt cx="3194" cy="914"/>
          </a:xfrm>
        </p:grpSpPr>
        <p:cxnSp>
          <p:nvCxnSpPr>
            <p:cNvPr id="13" name="直接连接符 12"/>
            <p:cNvCxnSpPr/>
            <p:nvPr/>
          </p:nvCxnSpPr>
          <p:spPr>
            <a:xfrm flipV="1">
              <a:off x="4805" y="7668"/>
              <a:ext cx="2055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" name="文本框 16"/>
            <p:cNvSpPr txBox="1"/>
            <p:nvPr/>
          </p:nvSpPr>
          <p:spPr>
            <a:xfrm>
              <a:off x="4314" y="6756"/>
              <a:ext cx="3194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altLang="zh-CN" sz="2400" i="1">
                  <a:latin typeface="Times New Roman" panose="02020603050405020304" charset="0"/>
                  <a:sym typeface="+mn-ea"/>
                </a:rPr>
                <a:t>v’</a:t>
              </a:r>
              <a:r>
                <a:rPr lang="en-US" altLang="zh-CN" sz="1800">
                  <a:latin typeface="宋体" panose="02010600030101010101" pitchFamily="2" charset="-122"/>
                </a:rPr>
                <a:t>(</a:t>
              </a:r>
              <a:r>
                <a:rPr lang="zh-CN" altLang="en-US" sz="1800">
                  <a:latin typeface="宋体" panose="02010600030101010101" pitchFamily="2" charset="-122"/>
                </a:rPr>
                <a:t>正）</a:t>
              </a:r>
              <a:r>
                <a:rPr lang="en-US" altLang="zh-CN" sz="1800">
                  <a:latin typeface="宋体" panose="02010600030101010101" pitchFamily="2" charset="-122"/>
                </a:rPr>
                <a:t>= </a:t>
              </a:r>
              <a:r>
                <a:rPr lang="en-US" altLang="zh-CN" sz="2400" i="1">
                  <a:latin typeface="Times New Roman" panose="02020603050405020304" charset="0"/>
                  <a:sym typeface="+mn-ea"/>
                </a:rPr>
                <a:t>v’</a:t>
              </a:r>
              <a:r>
                <a:rPr lang="en-US" altLang="zh-CN" sz="1800">
                  <a:latin typeface="宋体" panose="02010600030101010101" pitchFamily="2" charset="-122"/>
                  <a:sym typeface="+mn-ea"/>
                </a:rPr>
                <a:t>(</a:t>
              </a:r>
              <a:r>
                <a:rPr lang="zh-CN" altLang="en-US" sz="1800">
                  <a:latin typeface="宋体" panose="02010600030101010101" pitchFamily="2" charset="-122"/>
                  <a:sym typeface="+mn-ea"/>
                </a:rPr>
                <a:t>逆）</a:t>
              </a:r>
              <a:endParaRPr lang="en-US" altLang="zh-CN" sz="1800">
                <a:latin typeface="宋体" panose="02010600030101010101" pitchFamily="2" charset="-122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4924425" y="2933700"/>
            <a:ext cx="4972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逆</a:t>
            </a:r>
            <a:endParaRPr lang="zh-CN" altLang="en-US" sz="2400" b="1"/>
          </a:p>
        </p:txBody>
      </p:sp>
      <p:sp>
        <p:nvSpPr>
          <p:cNvPr id="24" name="文本框 23"/>
          <p:cNvSpPr txBox="1"/>
          <p:nvPr/>
        </p:nvSpPr>
        <p:spPr>
          <a:xfrm>
            <a:off x="4924425" y="3560445"/>
            <a:ext cx="4972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等</a:t>
            </a:r>
            <a:endParaRPr lang="zh-CN" altLang="en-US" sz="2400" b="1"/>
          </a:p>
        </p:txBody>
      </p:sp>
      <p:sp>
        <p:nvSpPr>
          <p:cNvPr id="25" name="文本框 24"/>
          <p:cNvSpPr txBox="1"/>
          <p:nvPr/>
        </p:nvSpPr>
        <p:spPr>
          <a:xfrm>
            <a:off x="4926330" y="4198620"/>
            <a:ext cx="4972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定</a:t>
            </a:r>
            <a:endParaRPr lang="zh-CN" altLang="en-US" sz="2400" b="1"/>
          </a:p>
        </p:txBody>
      </p:sp>
      <p:sp>
        <p:nvSpPr>
          <p:cNvPr id="26" name="文本框 25"/>
          <p:cNvSpPr txBox="1"/>
          <p:nvPr/>
        </p:nvSpPr>
        <p:spPr>
          <a:xfrm>
            <a:off x="4928235" y="4870450"/>
            <a:ext cx="4972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动</a:t>
            </a:r>
            <a:endParaRPr lang="zh-CN" altLang="en-US" sz="2400" b="1"/>
          </a:p>
        </p:txBody>
      </p:sp>
      <p:sp>
        <p:nvSpPr>
          <p:cNvPr id="27" name="文本框 26"/>
          <p:cNvSpPr txBox="1"/>
          <p:nvPr/>
        </p:nvSpPr>
        <p:spPr>
          <a:xfrm>
            <a:off x="4928235" y="5520690"/>
            <a:ext cx="4972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变</a:t>
            </a:r>
            <a:endParaRPr lang="zh-CN" altLang="en-US" sz="2400" b="1"/>
          </a:p>
        </p:txBody>
      </p:sp>
      <p:sp>
        <p:nvSpPr>
          <p:cNvPr id="28" name="文本框 27"/>
          <p:cNvSpPr txBox="1"/>
          <p:nvPr/>
        </p:nvSpPr>
        <p:spPr>
          <a:xfrm>
            <a:off x="5620385" y="3005455"/>
            <a:ext cx="18326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可逆反应</a:t>
            </a:r>
            <a:endParaRPr lang="zh-CN" altLang="en-US" b="1"/>
          </a:p>
        </p:txBody>
      </p:sp>
      <p:sp>
        <p:nvSpPr>
          <p:cNvPr id="29" name="文本框 28"/>
          <p:cNvSpPr txBox="1"/>
          <p:nvPr/>
        </p:nvSpPr>
        <p:spPr>
          <a:xfrm>
            <a:off x="5697855" y="3588385"/>
            <a:ext cx="18326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i="1">
                <a:latin typeface="Times New Roman" panose="02020603050405020304" charset="0"/>
              </a:rPr>
              <a:t>v</a:t>
            </a:r>
            <a:r>
              <a:rPr lang="zh-CN" altLang="en-US" b="1"/>
              <a:t>（正）</a:t>
            </a:r>
            <a:r>
              <a:rPr lang="en-US" altLang="zh-CN" b="1"/>
              <a:t>=</a:t>
            </a:r>
            <a:r>
              <a:rPr lang="en-US" altLang="zh-CN" b="1" i="1">
                <a:latin typeface="Times New Roman" panose="02020603050405020304" charset="0"/>
              </a:rPr>
              <a:t> v</a:t>
            </a:r>
            <a:r>
              <a:rPr lang="zh-CN" altLang="en-US" b="1"/>
              <a:t>（逆）</a:t>
            </a:r>
            <a:endParaRPr lang="zh-CN" altLang="en-US" b="1"/>
          </a:p>
        </p:txBody>
      </p:sp>
      <p:sp>
        <p:nvSpPr>
          <p:cNvPr id="30" name="文本框 29"/>
          <p:cNvSpPr txBox="1"/>
          <p:nvPr/>
        </p:nvSpPr>
        <p:spPr>
          <a:xfrm>
            <a:off x="5534660" y="4230370"/>
            <a:ext cx="33502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各物质的浓度是定值</a:t>
            </a:r>
            <a:endParaRPr lang="zh-CN" altLang="en-US" sz="2000" b="1"/>
          </a:p>
        </p:txBody>
      </p:sp>
      <p:sp>
        <p:nvSpPr>
          <p:cNvPr id="31" name="文本框 30"/>
          <p:cNvSpPr txBox="1"/>
          <p:nvPr/>
        </p:nvSpPr>
        <p:spPr>
          <a:xfrm>
            <a:off x="5681345" y="4935220"/>
            <a:ext cx="28778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i="1">
                <a:latin typeface="Times New Roman" panose="02020603050405020304" charset="0"/>
              </a:rPr>
              <a:t>v</a:t>
            </a:r>
            <a:r>
              <a:rPr lang="zh-CN" altLang="en-US" b="1"/>
              <a:t>（正）</a:t>
            </a:r>
            <a:r>
              <a:rPr lang="en-US" altLang="zh-CN" b="1"/>
              <a:t>=</a:t>
            </a:r>
            <a:r>
              <a:rPr lang="en-US" altLang="zh-CN" b="1" i="1">
                <a:latin typeface="Times New Roman" panose="02020603050405020304" charset="0"/>
              </a:rPr>
              <a:t> v</a:t>
            </a:r>
            <a:r>
              <a:rPr lang="zh-CN" altLang="en-US" b="1"/>
              <a:t>（逆）</a:t>
            </a:r>
            <a:r>
              <a:rPr lang="en-US" altLang="zh-CN" b="1"/>
              <a:t>≠ 0</a:t>
            </a:r>
            <a:endParaRPr lang="zh-CN" altLang="en-US" b="1"/>
          </a:p>
        </p:txBody>
      </p:sp>
      <p:sp>
        <p:nvSpPr>
          <p:cNvPr id="32" name="文本框 31"/>
          <p:cNvSpPr txBox="1"/>
          <p:nvPr/>
        </p:nvSpPr>
        <p:spPr>
          <a:xfrm>
            <a:off x="5807710" y="5528310"/>
            <a:ext cx="28035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当外界条件改变时，平衡可能发生移动</a:t>
            </a:r>
            <a:endParaRPr lang="zh-CN" altLang="en-US" b="1"/>
          </a:p>
        </p:txBody>
      </p:sp>
      <p:sp>
        <p:nvSpPr>
          <p:cNvPr id="33" name="椭圆 32"/>
          <p:cNvSpPr/>
          <p:nvPr/>
        </p:nvSpPr>
        <p:spPr>
          <a:xfrm>
            <a:off x="4888865" y="3531235"/>
            <a:ext cx="575945" cy="518795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888865" y="4169410"/>
            <a:ext cx="575945" cy="518795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 animBg="1"/>
      <p:bldP spid="33" grpId="0" animBg="1"/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986790" y="789305"/>
            <a:ext cx="4721225" cy="58356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zh-CN" sz="3200" b="1"/>
              <a:t>化学平衡状态的判断</a:t>
            </a:r>
            <a:endParaRPr lang="zh-CN" altLang="zh-CN" sz="3200" b="1"/>
          </a:p>
        </p:txBody>
      </p:sp>
      <p:sp>
        <p:nvSpPr>
          <p:cNvPr id="7" name="文本框 6"/>
          <p:cNvSpPr txBox="1"/>
          <p:nvPr/>
        </p:nvSpPr>
        <p:spPr>
          <a:xfrm>
            <a:off x="833120" y="1860550"/>
            <a:ext cx="6993255" cy="3561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例：在 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1 L 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定容的密闭容器中，可以证明可逆反应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N</a:t>
            </a:r>
            <a:r>
              <a:rPr lang="en-US" sz="24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＋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3H</a:t>
            </a:r>
            <a:r>
              <a:rPr lang="en-US" sz="24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            2NH</a:t>
            </a:r>
            <a:r>
              <a:rPr lang="en-US" sz="2400" b="1" baseline="-25000" dirty="0" smtClean="0">
                <a:latin typeface="Times New Roman" panose="02020603050405020304" charset="0"/>
                <a:sym typeface="+mn-ea"/>
              </a:rPr>
              <a:t>3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已达到平衡状态的是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　　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)</a:t>
            </a:r>
            <a:endParaRPr lang="zh-CN" altLang="en-US" sz="2400" b="1" dirty="0" smtClean="0">
              <a:latin typeface="Times New Roman" panose="02020603050405020304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latin typeface="Times New Roman" panose="02020603050405020304" charset="0"/>
                <a:sym typeface="+mn-ea"/>
              </a:rPr>
              <a:t>A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．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c(N</a:t>
            </a:r>
            <a:r>
              <a:rPr lang="en-US" sz="24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)∶c(H</a:t>
            </a:r>
            <a:r>
              <a:rPr lang="en-US" sz="24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)∶c(NH</a:t>
            </a:r>
            <a:r>
              <a:rPr lang="en-US" sz="2400" b="1" baseline="-25000" dirty="0" smtClean="0">
                <a:latin typeface="Times New Roman" panose="02020603050405020304" charset="0"/>
                <a:sym typeface="+mn-ea"/>
              </a:rPr>
              <a:t>3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)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＝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1∶3∶2</a:t>
            </a:r>
            <a:endParaRPr lang="zh-CN" altLang="en-US" sz="2400" b="1" dirty="0" smtClean="0">
              <a:latin typeface="Times New Roman" panose="02020603050405020304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latin typeface="Times New Roman" panose="02020603050405020304" charset="0"/>
                <a:sym typeface="+mn-ea"/>
              </a:rPr>
              <a:t>B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．一个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N≡N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键断裂的同时，有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3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个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H—H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键生成</a:t>
            </a:r>
            <a:endParaRPr lang="zh-CN" altLang="en-US" sz="2400" b="1" dirty="0" smtClean="0">
              <a:latin typeface="Times New Roman" panose="02020603050405020304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latin typeface="Times New Roman" panose="02020603050405020304" charset="0"/>
                <a:sym typeface="+mn-ea"/>
              </a:rPr>
              <a:t>C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．其他条件不变时，混合气体的密度不再改变</a:t>
            </a:r>
            <a:endParaRPr lang="zh-CN" altLang="en-US" sz="2400" b="1" dirty="0" smtClean="0">
              <a:latin typeface="Times New Roman" panose="02020603050405020304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latin typeface="Times New Roman" panose="02020603050405020304" charset="0"/>
                <a:sym typeface="+mn-ea"/>
              </a:rPr>
              <a:t>D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．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v</a:t>
            </a:r>
            <a:r>
              <a:rPr lang="zh-CN" altLang="en-US" sz="2400" b="1" baseline="-25000" dirty="0" smtClean="0">
                <a:latin typeface="Times New Roman" panose="02020603050405020304" charset="0"/>
                <a:sym typeface="+mn-ea"/>
              </a:rPr>
              <a:t>正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(N</a:t>
            </a:r>
            <a:r>
              <a:rPr lang="en-US" sz="24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)</a:t>
            </a:r>
            <a:r>
              <a:rPr lang="zh-CN" altLang="en-US" sz="2400" b="1" dirty="0" smtClean="0">
                <a:latin typeface="Times New Roman" panose="02020603050405020304" charset="0"/>
                <a:sym typeface="+mn-ea"/>
              </a:rPr>
              <a:t>＝ 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2v</a:t>
            </a:r>
            <a:r>
              <a:rPr lang="zh-CN" altLang="en-US" sz="2400" b="1" baseline="-25000" dirty="0" smtClean="0">
                <a:latin typeface="Times New Roman" panose="02020603050405020304" charset="0"/>
                <a:sym typeface="+mn-ea"/>
              </a:rPr>
              <a:t>逆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(NH</a:t>
            </a:r>
            <a:r>
              <a:rPr lang="en-US" sz="2400" b="1" baseline="-25000" dirty="0" smtClean="0">
                <a:latin typeface="Times New Roman" panose="02020603050405020304" charset="0"/>
                <a:sym typeface="+mn-ea"/>
              </a:rPr>
              <a:t>3</a:t>
            </a:r>
            <a:r>
              <a:rPr lang="en-US" sz="2400" b="1" dirty="0" smtClean="0">
                <a:latin typeface="Times New Roman" panose="02020603050405020304" charset="0"/>
                <a:sym typeface="+mn-ea"/>
              </a:rPr>
              <a:t>)</a:t>
            </a:r>
            <a:endParaRPr lang="zh-CN" altLang="en-US" sz="2400" b="1" dirty="0">
              <a:latin typeface="Times New Roman" panose="02020603050405020304" charset="0"/>
            </a:endParaRPr>
          </a:p>
          <a:p>
            <a:endParaRPr lang="zh-CN" altLang="en-US" sz="2400" b="1">
              <a:latin typeface="Times New Roman" panose="0202060305040502030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 rot="0">
            <a:off x="2215515" y="2586355"/>
            <a:ext cx="540385" cy="237490"/>
            <a:chOff x="4252" y="8008"/>
            <a:chExt cx="794" cy="374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4252" y="8121"/>
              <a:ext cx="79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直接连接符 43"/>
            <p:cNvCxnSpPr/>
            <p:nvPr/>
          </p:nvCxnSpPr>
          <p:spPr>
            <a:xfrm>
              <a:off x="4819" y="8008"/>
              <a:ext cx="227" cy="1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直接连接符 44"/>
            <p:cNvCxnSpPr/>
            <p:nvPr/>
          </p:nvCxnSpPr>
          <p:spPr>
            <a:xfrm>
              <a:off x="4252" y="8247"/>
              <a:ext cx="79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直接连接符 45"/>
            <p:cNvCxnSpPr/>
            <p:nvPr/>
          </p:nvCxnSpPr>
          <p:spPr>
            <a:xfrm>
              <a:off x="4252" y="8270"/>
              <a:ext cx="227" cy="1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" name="文本框 27"/>
          <p:cNvSpPr txBox="1"/>
          <p:nvPr/>
        </p:nvSpPr>
        <p:spPr>
          <a:xfrm>
            <a:off x="673735" y="1109345"/>
            <a:ext cx="59861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三、化学平衡的移动</a:t>
            </a:r>
            <a:endParaRPr lang="zh-CN" altLang="en-US" sz="2800" b="1"/>
          </a:p>
        </p:txBody>
      </p:sp>
      <p:sp>
        <p:nvSpPr>
          <p:cNvPr id="29" name="文本框 28"/>
          <p:cNvSpPr txBox="1"/>
          <p:nvPr/>
        </p:nvSpPr>
        <p:spPr>
          <a:xfrm>
            <a:off x="558165" y="2111375"/>
            <a:ext cx="1877060" cy="6451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zh-CN" altLang="en-US" sz="1800" b="1"/>
              <a:t>原化学平衡状态</a:t>
            </a:r>
            <a:endParaRPr lang="zh-CN" altLang="en-US" sz="1800" b="1"/>
          </a:p>
          <a:p>
            <a:r>
              <a:rPr lang="en-US" altLang="zh-CN" sz="1800" b="1" i="1">
                <a:latin typeface="Times New Roman" panose="02020603050405020304" charset="0"/>
                <a:sym typeface="+mn-ea"/>
              </a:rPr>
              <a:t>v</a:t>
            </a:r>
            <a:r>
              <a:rPr lang="en-US" altLang="zh-CN" sz="1800" b="1">
                <a:latin typeface="宋体" panose="02010600030101010101" pitchFamily="2" charset="-122"/>
                <a:sym typeface="+mn-ea"/>
              </a:rPr>
              <a:t>(</a:t>
            </a:r>
            <a:r>
              <a:rPr lang="zh-CN" altLang="en-US" sz="1800" b="1">
                <a:latin typeface="宋体" panose="02010600030101010101" pitchFamily="2" charset="-122"/>
                <a:sym typeface="+mn-ea"/>
              </a:rPr>
              <a:t>正）</a:t>
            </a:r>
            <a:r>
              <a:rPr lang="en-US" altLang="zh-CN" sz="1800" b="1">
                <a:latin typeface="宋体" panose="02010600030101010101" pitchFamily="2" charset="-122"/>
                <a:sym typeface="+mn-ea"/>
              </a:rPr>
              <a:t>= </a:t>
            </a:r>
            <a:r>
              <a:rPr lang="en-US" altLang="zh-CN" sz="1800" b="1" i="1">
                <a:latin typeface="Times New Roman" panose="02020603050405020304" charset="0"/>
                <a:sym typeface="+mn-ea"/>
              </a:rPr>
              <a:t>v</a:t>
            </a:r>
            <a:r>
              <a:rPr lang="en-US" altLang="zh-CN" sz="1800" b="1">
                <a:latin typeface="宋体" panose="02010600030101010101" pitchFamily="2" charset="-122"/>
                <a:sym typeface="+mn-ea"/>
              </a:rPr>
              <a:t>(</a:t>
            </a:r>
            <a:r>
              <a:rPr lang="zh-CN" altLang="en-US" sz="1800" b="1">
                <a:latin typeface="宋体" panose="02010600030101010101" pitchFamily="2" charset="-122"/>
                <a:sym typeface="+mn-ea"/>
              </a:rPr>
              <a:t>逆）</a:t>
            </a:r>
            <a:endParaRPr lang="zh-CN" altLang="en-US" sz="1800" b="1"/>
          </a:p>
        </p:txBody>
      </p:sp>
      <p:grpSp>
        <p:nvGrpSpPr>
          <p:cNvPr id="42" name="组合 41"/>
          <p:cNvGrpSpPr/>
          <p:nvPr/>
        </p:nvGrpSpPr>
        <p:grpSpPr>
          <a:xfrm>
            <a:off x="2435225" y="2039620"/>
            <a:ext cx="822960" cy="755650"/>
            <a:chOff x="3835" y="3212"/>
            <a:chExt cx="1296" cy="1190"/>
          </a:xfrm>
        </p:grpSpPr>
        <p:cxnSp>
          <p:nvCxnSpPr>
            <p:cNvPr id="31" name="直接箭头连接符 30"/>
            <p:cNvCxnSpPr>
              <a:stCxn id="29" idx="3"/>
            </p:cNvCxnSpPr>
            <p:nvPr/>
          </p:nvCxnSpPr>
          <p:spPr>
            <a:xfrm flipV="1">
              <a:off x="3835" y="3811"/>
              <a:ext cx="1297" cy="2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32" name="文本框 31"/>
            <p:cNvSpPr txBox="1"/>
            <p:nvPr/>
          </p:nvSpPr>
          <p:spPr>
            <a:xfrm>
              <a:off x="3835" y="3212"/>
              <a:ext cx="1008" cy="1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>
                <a:lnSpc>
                  <a:spcPct val="120000"/>
                </a:lnSpc>
              </a:pPr>
              <a:r>
                <a:rPr lang="zh-CN" altLang="en-US" sz="1800"/>
                <a:t>改变</a:t>
              </a:r>
              <a:endParaRPr lang="zh-CN" altLang="en-US" sz="1800"/>
            </a:p>
            <a:p>
              <a:pPr>
                <a:lnSpc>
                  <a:spcPct val="120000"/>
                </a:lnSpc>
              </a:pPr>
              <a:r>
                <a:rPr lang="zh-CN" altLang="en-US" sz="1800"/>
                <a:t>条件</a:t>
              </a:r>
              <a:endParaRPr lang="zh-CN" altLang="en-US" sz="1800"/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3268345" y="2094865"/>
            <a:ext cx="1877060" cy="6451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zh-CN" altLang="en-US" sz="1800" b="1"/>
              <a:t>化学平衡被破坏</a:t>
            </a:r>
            <a:endParaRPr lang="zh-CN" altLang="en-US" sz="1800" b="1"/>
          </a:p>
          <a:p>
            <a:r>
              <a:rPr lang="en-US" altLang="zh-CN" sz="1800" b="1" i="1">
                <a:latin typeface="Times New Roman" panose="02020603050405020304" charset="0"/>
                <a:sym typeface="+mn-ea"/>
              </a:rPr>
              <a:t>v</a:t>
            </a:r>
            <a:r>
              <a:rPr lang="en-US" altLang="zh-CN" sz="1800" b="1">
                <a:latin typeface="宋体" panose="02010600030101010101" pitchFamily="2" charset="-122"/>
                <a:sym typeface="+mn-ea"/>
              </a:rPr>
              <a:t>(</a:t>
            </a:r>
            <a:r>
              <a:rPr lang="zh-CN" altLang="en-US" sz="1800" b="1">
                <a:latin typeface="宋体" panose="02010600030101010101" pitchFamily="2" charset="-122"/>
                <a:sym typeface="+mn-ea"/>
              </a:rPr>
              <a:t>正）</a:t>
            </a:r>
            <a:r>
              <a:rPr lang="en-US" altLang="zh-CN" sz="1800" b="1">
                <a:latin typeface="宋体" panose="02010600030101010101" pitchFamily="2" charset="-122"/>
                <a:sym typeface="+mn-ea"/>
              </a:rPr>
              <a:t>≠ </a:t>
            </a:r>
            <a:r>
              <a:rPr lang="en-US" altLang="zh-CN" sz="1800" b="1" i="1">
                <a:latin typeface="Times New Roman" panose="02020603050405020304" charset="0"/>
                <a:sym typeface="+mn-ea"/>
              </a:rPr>
              <a:t>v</a:t>
            </a:r>
            <a:r>
              <a:rPr lang="en-US" altLang="zh-CN" sz="1800" b="1">
                <a:latin typeface="宋体" panose="02010600030101010101" pitchFamily="2" charset="-122"/>
                <a:sym typeface="+mn-ea"/>
              </a:rPr>
              <a:t>(</a:t>
            </a:r>
            <a:r>
              <a:rPr lang="zh-CN" altLang="en-US" sz="1800" b="1">
                <a:latin typeface="宋体" panose="02010600030101010101" pitchFamily="2" charset="-122"/>
                <a:sym typeface="+mn-ea"/>
              </a:rPr>
              <a:t>逆）</a:t>
            </a:r>
            <a:endParaRPr lang="zh-CN" altLang="en-US" sz="1800" b="1"/>
          </a:p>
        </p:txBody>
      </p:sp>
      <p:grpSp>
        <p:nvGrpSpPr>
          <p:cNvPr id="43" name="组合 42"/>
          <p:cNvGrpSpPr/>
          <p:nvPr/>
        </p:nvGrpSpPr>
        <p:grpSpPr>
          <a:xfrm>
            <a:off x="5185410" y="2056130"/>
            <a:ext cx="868680" cy="755650"/>
            <a:chOff x="8166" y="3238"/>
            <a:chExt cx="1368" cy="1190"/>
          </a:xfrm>
        </p:grpSpPr>
        <p:sp>
          <p:nvSpPr>
            <p:cNvPr id="34" name="文本框 33"/>
            <p:cNvSpPr txBox="1"/>
            <p:nvPr/>
          </p:nvSpPr>
          <p:spPr>
            <a:xfrm>
              <a:off x="8166" y="3238"/>
              <a:ext cx="1368" cy="1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>
                <a:lnSpc>
                  <a:spcPct val="120000"/>
                </a:lnSpc>
              </a:pPr>
              <a:r>
                <a:rPr lang="zh-CN" altLang="en-US" sz="1800"/>
                <a:t>一段</a:t>
              </a:r>
              <a:endParaRPr lang="zh-CN" altLang="en-US" sz="1800"/>
            </a:p>
            <a:p>
              <a:pPr>
                <a:lnSpc>
                  <a:spcPct val="120000"/>
                </a:lnSpc>
              </a:pPr>
              <a:r>
                <a:rPr lang="zh-CN" altLang="en-US" sz="1800"/>
                <a:t>时间后</a:t>
              </a:r>
              <a:endParaRPr lang="zh-CN" altLang="en-US" sz="1800"/>
            </a:p>
          </p:txBody>
        </p:sp>
        <p:cxnSp>
          <p:nvCxnSpPr>
            <p:cNvPr id="36" name="直接箭头连接符 35"/>
            <p:cNvCxnSpPr>
              <a:endCxn id="34" idx="3"/>
            </p:cNvCxnSpPr>
            <p:nvPr/>
          </p:nvCxnSpPr>
          <p:spPr>
            <a:xfrm>
              <a:off x="8166" y="3833"/>
              <a:ext cx="136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</p:grpSp>
      <p:sp>
        <p:nvSpPr>
          <p:cNvPr id="37" name="文本框 36"/>
          <p:cNvSpPr txBox="1"/>
          <p:nvPr/>
        </p:nvSpPr>
        <p:spPr>
          <a:xfrm>
            <a:off x="6153785" y="2094865"/>
            <a:ext cx="2485390" cy="6451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zh-CN" altLang="en-US" sz="1800" b="1"/>
              <a:t>建立新的化学平衡状态</a:t>
            </a:r>
            <a:endParaRPr lang="zh-CN" altLang="en-US" sz="1800" b="1"/>
          </a:p>
          <a:p>
            <a:r>
              <a:rPr lang="en-US" altLang="zh-CN" sz="1800" i="1">
                <a:latin typeface="Times New Roman" panose="02020603050405020304" charset="0"/>
                <a:sym typeface="+mn-ea"/>
              </a:rPr>
              <a:t>v’</a:t>
            </a:r>
            <a:r>
              <a:rPr lang="en-US" altLang="zh-CN" sz="1800">
                <a:latin typeface="宋体" panose="02010600030101010101" pitchFamily="2" charset="-122"/>
                <a:sym typeface="+mn-ea"/>
              </a:rPr>
              <a:t>(</a:t>
            </a:r>
            <a:r>
              <a:rPr lang="zh-CN" altLang="en-US" sz="1800">
                <a:latin typeface="宋体" panose="02010600030101010101" pitchFamily="2" charset="-122"/>
                <a:sym typeface="+mn-ea"/>
              </a:rPr>
              <a:t>正）</a:t>
            </a:r>
            <a:r>
              <a:rPr lang="en-US" altLang="zh-CN" sz="1800">
                <a:latin typeface="宋体" panose="02010600030101010101" pitchFamily="2" charset="-122"/>
                <a:sym typeface="+mn-ea"/>
              </a:rPr>
              <a:t>= </a:t>
            </a:r>
            <a:r>
              <a:rPr lang="en-US" altLang="zh-CN" sz="1800" i="1">
                <a:latin typeface="Times New Roman" panose="02020603050405020304" charset="0"/>
                <a:sym typeface="+mn-ea"/>
              </a:rPr>
              <a:t>v’</a:t>
            </a:r>
            <a:r>
              <a:rPr lang="en-US" altLang="zh-CN" sz="1800">
                <a:latin typeface="宋体" panose="02010600030101010101" pitchFamily="2" charset="-122"/>
                <a:sym typeface="+mn-ea"/>
              </a:rPr>
              <a:t>(</a:t>
            </a:r>
            <a:r>
              <a:rPr lang="zh-CN" altLang="en-US" sz="1800">
                <a:latin typeface="宋体" panose="02010600030101010101" pitchFamily="2" charset="-122"/>
                <a:sym typeface="+mn-ea"/>
              </a:rPr>
              <a:t>逆）</a:t>
            </a:r>
            <a:endParaRPr lang="zh-CN" altLang="en-US" sz="1800" b="1"/>
          </a:p>
        </p:txBody>
      </p:sp>
      <p:grpSp>
        <p:nvGrpSpPr>
          <p:cNvPr id="44" name="组合 43"/>
          <p:cNvGrpSpPr/>
          <p:nvPr/>
        </p:nvGrpSpPr>
        <p:grpSpPr>
          <a:xfrm>
            <a:off x="1332230" y="2740025"/>
            <a:ext cx="6063615" cy="473075"/>
            <a:chOff x="2098" y="4315"/>
            <a:chExt cx="9549" cy="745"/>
          </a:xfrm>
        </p:grpSpPr>
        <p:cxnSp>
          <p:nvCxnSpPr>
            <p:cNvPr id="38" name="直接连接符 37"/>
            <p:cNvCxnSpPr/>
            <p:nvPr/>
          </p:nvCxnSpPr>
          <p:spPr>
            <a:xfrm flipH="1">
              <a:off x="2098" y="4322"/>
              <a:ext cx="18" cy="73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直接连接符 38"/>
            <p:cNvCxnSpPr/>
            <p:nvPr/>
          </p:nvCxnSpPr>
          <p:spPr>
            <a:xfrm>
              <a:off x="2116" y="5046"/>
              <a:ext cx="9507" cy="1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直接箭头连接符 39"/>
            <p:cNvCxnSpPr>
              <a:endCxn id="37" idx="2"/>
            </p:cNvCxnSpPr>
            <p:nvPr/>
          </p:nvCxnSpPr>
          <p:spPr>
            <a:xfrm flipV="1">
              <a:off x="11623" y="4315"/>
              <a:ext cx="25" cy="7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</p:grpSp>
      <p:sp>
        <p:nvSpPr>
          <p:cNvPr id="41" name="文本框 40"/>
          <p:cNvSpPr txBox="1"/>
          <p:nvPr/>
        </p:nvSpPr>
        <p:spPr>
          <a:xfrm>
            <a:off x="3583940" y="3213100"/>
            <a:ext cx="24701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化学平衡移动</a:t>
            </a:r>
            <a:endParaRPr lang="zh-CN" altLang="en-US" sz="2400" b="1"/>
          </a:p>
        </p:txBody>
      </p:sp>
      <p:sp>
        <p:nvSpPr>
          <p:cNvPr id="46" name="文本框 45"/>
          <p:cNvSpPr txBox="1"/>
          <p:nvPr/>
        </p:nvSpPr>
        <p:spPr>
          <a:xfrm>
            <a:off x="747395" y="4211320"/>
            <a:ext cx="78917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/>
              <a:t>勒夏特列原理：</a:t>
            </a:r>
            <a:endParaRPr lang="zh-CN" altLang="en-US" sz="2400" b="1"/>
          </a:p>
          <a:p>
            <a:pPr>
              <a:lnSpc>
                <a:spcPct val="130000"/>
              </a:lnSpc>
            </a:pPr>
            <a:r>
              <a:rPr lang="zh-CN" altLang="en-US" sz="2400" b="1"/>
              <a:t>如果改变影响化学平衡的条件之一（浓度、温度、压强等），平衡向着</a:t>
            </a:r>
            <a:r>
              <a:rPr lang="zh-CN" altLang="en-US" sz="2400" b="1">
                <a:solidFill>
                  <a:srgbClr val="FF0000"/>
                </a:solidFill>
              </a:rPr>
              <a:t>减弱</a:t>
            </a:r>
            <a:r>
              <a:rPr lang="zh-CN" altLang="en-US" sz="2400" b="1"/>
              <a:t>这种变化的方向移动。</a:t>
            </a:r>
            <a:endParaRPr lang="zh-CN" altLang="en-US" sz="24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7" grpId="0" animBg="1"/>
      <p:bldP spid="41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微信图片_201712132348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7790" y="2305050"/>
            <a:ext cx="6712585" cy="38671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81380" y="1229360"/>
            <a:ext cx="816610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000" b="1">
                <a:latin typeface="Times New Roman" panose="02020603050405020304" charset="0"/>
              </a:rPr>
              <a:t>例：一定条件下，发生反应</a:t>
            </a:r>
            <a:r>
              <a:rPr lang="en-US" altLang="zh-CN" sz="2000" b="1">
                <a:latin typeface="Times New Roman" panose="02020603050405020304" charset="0"/>
              </a:rPr>
              <a:t>A(g) + B(g)          C(g)  </a:t>
            </a:r>
            <a:r>
              <a:rPr lang="zh-CN" altLang="en-US" sz="2000" b="1">
                <a:latin typeface="Times New Roman" panose="02020603050405020304" charset="0"/>
              </a:rPr>
              <a:t>△</a:t>
            </a:r>
            <a:r>
              <a:rPr lang="en-US" altLang="zh-CN" sz="2000" b="1">
                <a:latin typeface="Times New Roman" panose="02020603050405020304" charset="0"/>
              </a:rPr>
              <a:t>H&lt;0</a:t>
            </a:r>
            <a:r>
              <a:rPr lang="zh-CN" altLang="en-US" sz="2000" b="1">
                <a:latin typeface="Times New Roman" panose="02020603050405020304" charset="0"/>
              </a:rPr>
              <a:t>，当改变某一条件后达到平衡，分析下列图中什么条件发生了改变。</a:t>
            </a:r>
            <a:endParaRPr lang="zh-CN" altLang="en-US" sz="2000" b="1">
              <a:latin typeface="Times New Roman" panose="0202060305040502030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 rot="0">
            <a:off x="5396230" y="1386205"/>
            <a:ext cx="366395" cy="237490"/>
            <a:chOff x="4252" y="8008"/>
            <a:chExt cx="794" cy="374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4252" y="8121"/>
              <a:ext cx="79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直接连接符 43"/>
            <p:cNvCxnSpPr/>
            <p:nvPr/>
          </p:nvCxnSpPr>
          <p:spPr>
            <a:xfrm>
              <a:off x="4819" y="8008"/>
              <a:ext cx="227" cy="1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直接连接符 44"/>
            <p:cNvCxnSpPr/>
            <p:nvPr/>
          </p:nvCxnSpPr>
          <p:spPr>
            <a:xfrm>
              <a:off x="4252" y="8247"/>
              <a:ext cx="79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直接连接符 45"/>
            <p:cNvCxnSpPr/>
            <p:nvPr/>
          </p:nvCxnSpPr>
          <p:spPr>
            <a:xfrm>
              <a:off x="4252" y="8270"/>
              <a:ext cx="227" cy="1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8" name="文本框 7"/>
          <p:cNvSpPr txBox="1"/>
          <p:nvPr/>
        </p:nvSpPr>
        <p:spPr>
          <a:xfrm>
            <a:off x="936625" y="422275"/>
            <a:ext cx="4721225" cy="58356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3200" b="1">
                <a:sym typeface="+mn-ea"/>
              </a:rPr>
              <a:t>化学平衡移动图像分析</a:t>
            </a:r>
            <a:endParaRPr lang="zh-CN" altLang="zh-CN" sz="3200" b="1"/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95325" y="1030605"/>
            <a:ext cx="7412355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例：密闭容器中进行的可逆反应</a:t>
            </a:r>
            <a:r>
              <a:rPr lang="en-US" sz="2000" b="1" dirty="0" err="1" smtClean="0">
                <a:latin typeface="Times New Roman" panose="02020603050405020304" charset="0"/>
                <a:sym typeface="+mn-ea"/>
              </a:rPr>
              <a:t>aA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(g)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＋</a:t>
            </a:r>
            <a:r>
              <a:rPr lang="en-US" sz="2000" b="1" dirty="0" err="1" smtClean="0">
                <a:latin typeface="Times New Roman" panose="02020603050405020304" charset="0"/>
                <a:sym typeface="+mn-ea"/>
              </a:rPr>
              <a:t>bB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(g)             </a:t>
            </a:r>
            <a:r>
              <a:rPr lang="en-US" sz="2000" b="1" dirty="0" err="1" smtClean="0">
                <a:latin typeface="Times New Roman" panose="02020603050405020304" charset="0"/>
                <a:sym typeface="+mn-ea"/>
              </a:rPr>
              <a:t>cC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(g)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在不同温度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(T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1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和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T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)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及压强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(p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1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和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p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)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下，混合气体中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B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的质量分数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w(B)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与反应时间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(t)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的关系如图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7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－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24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－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3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所示。下列判断正确的是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(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　　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)</a:t>
            </a:r>
            <a:endParaRPr lang="zh-CN" altLang="en-US" sz="2000" b="1" dirty="0" smtClean="0">
              <a:latin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charset="0"/>
                <a:sym typeface="+mn-ea"/>
              </a:rPr>
              <a:t>A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．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T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1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&lt;T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p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1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&lt;p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a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＋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b&gt;c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，正反应为吸热反应</a:t>
            </a:r>
            <a:endParaRPr lang="zh-CN" altLang="en-US" sz="2000" b="1" dirty="0" smtClean="0">
              <a:latin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charset="0"/>
                <a:sym typeface="+mn-ea"/>
              </a:rPr>
              <a:t>B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．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T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1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&gt;T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p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1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&lt;p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a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＋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b&lt;c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，正反应为吸热反应</a:t>
            </a:r>
            <a:endParaRPr lang="zh-CN" altLang="en-US" sz="2000" b="1" dirty="0" smtClean="0">
              <a:latin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charset="0"/>
                <a:sym typeface="+mn-ea"/>
              </a:rPr>
              <a:t>C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．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T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1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&lt;T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p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1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&gt;p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a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＋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b&lt;c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，正反应为吸热反应</a:t>
            </a:r>
            <a:endParaRPr lang="zh-CN" altLang="en-US" sz="2000" b="1" dirty="0" smtClean="0">
              <a:latin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charset="0"/>
                <a:sym typeface="+mn-ea"/>
              </a:rPr>
              <a:t>D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．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T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1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&gt;T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p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1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&gt;p</a:t>
            </a:r>
            <a:r>
              <a:rPr lang="en-US" sz="2000" b="1" baseline="-25000" dirty="0" smtClean="0">
                <a:latin typeface="Times New Roman" panose="02020603050405020304" charset="0"/>
                <a:sym typeface="+mn-ea"/>
              </a:rPr>
              <a:t>2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a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＋</a:t>
            </a:r>
            <a:r>
              <a:rPr lang="en-US" sz="2000" b="1" dirty="0" smtClean="0">
                <a:latin typeface="Times New Roman" panose="02020603050405020304" charset="0"/>
                <a:sym typeface="+mn-ea"/>
              </a:rPr>
              <a:t>b&gt;c</a:t>
            </a:r>
            <a:r>
              <a:rPr lang="zh-CN" altLang="en-US" sz="2000" b="1" dirty="0" smtClean="0">
                <a:latin typeface="Times New Roman" panose="02020603050405020304" charset="0"/>
                <a:sym typeface="+mn-ea"/>
              </a:rPr>
              <a:t>，正反应为放热反应</a:t>
            </a:r>
            <a:endParaRPr lang="zh-CN" altLang="en-US" sz="2000" b="1">
              <a:latin typeface="Times New Roman" panose="0202060305040502030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 rot="0">
            <a:off x="6066155" y="1249045"/>
            <a:ext cx="366395" cy="237490"/>
            <a:chOff x="4252" y="8008"/>
            <a:chExt cx="794" cy="374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4252" y="8121"/>
              <a:ext cx="79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直接连接符 43"/>
            <p:cNvCxnSpPr/>
            <p:nvPr/>
          </p:nvCxnSpPr>
          <p:spPr>
            <a:xfrm>
              <a:off x="4819" y="8008"/>
              <a:ext cx="227" cy="1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直接连接符 44"/>
            <p:cNvCxnSpPr/>
            <p:nvPr/>
          </p:nvCxnSpPr>
          <p:spPr>
            <a:xfrm>
              <a:off x="4252" y="8247"/>
              <a:ext cx="79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直接连接符 45"/>
            <p:cNvCxnSpPr/>
            <p:nvPr/>
          </p:nvCxnSpPr>
          <p:spPr>
            <a:xfrm>
              <a:off x="4252" y="8270"/>
              <a:ext cx="227" cy="1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564674" name="图片 20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98370" y="4514850"/>
            <a:ext cx="3028950" cy="2261235"/>
          </a:xfrm>
          <a:prstGeom prst="rect">
            <a:avLst/>
          </a:prstGeom>
          <a:noFill/>
        </p:spPr>
      </p:pic>
      <p:sp>
        <p:nvSpPr>
          <p:cNvPr id="8" name="文本框 7"/>
          <p:cNvSpPr txBox="1"/>
          <p:nvPr/>
        </p:nvSpPr>
        <p:spPr>
          <a:xfrm>
            <a:off x="936625" y="422275"/>
            <a:ext cx="4721225" cy="58356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3200" b="1">
                <a:sym typeface="+mn-ea"/>
              </a:rPr>
              <a:t>化学平衡移动图像分析</a:t>
            </a:r>
            <a:endParaRPr lang="zh-CN" altLang="zh-CN" sz="3200" b="1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50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50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50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50"/>
</p:tagLst>
</file>

<file path=ppt/tags/tag3.xml><?xml version="1.0" encoding="utf-8"?>
<p:tagLst xmlns:p="http://schemas.openxmlformats.org/presentationml/2006/main">
  <p:tag name="KSO_WM_BEAUTIFY_FLAG" val="#wm#"/>
  <p:tag name="KSO_WM_TEMPLATE_CATEGORY" val="custom"/>
  <p:tag name="KSO_WM_TEMPLATE_INDEX" val="50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50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50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50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50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50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50"/>
</p:tagLst>
</file>

<file path=ppt/theme/theme1.xml><?xml version="1.0" encoding="utf-8"?>
<a:theme xmlns:a="http://schemas.openxmlformats.org/drawingml/2006/main" name="1_默认设计模板">
  <a:themeElements>
    <a:clrScheme name="自定义 34">
      <a:dk1>
        <a:srgbClr val="000000"/>
      </a:dk1>
      <a:lt1>
        <a:srgbClr val="FFFFFF"/>
      </a:lt1>
      <a:dk2>
        <a:srgbClr val="83B403"/>
      </a:dk2>
      <a:lt2>
        <a:srgbClr val="808080"/>
      </a:lt2>
      <a:accent1>
        <a:srgbClr val="DC624A"/>
      </a:accent1>
      <a:accent2>
        <a:srgbClr val="EF9B37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1531</Words>
  <Application>WPS 演示</Application>
  <PresentationFormat/>
  <Paragraphs>124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黑体</vt:lpstr>
      <vt:lpstr>Times New Roman</vt:lpstr>
      <vt:lpstr>微软雅黑</vt:lpstr>
      <vt:lpstr>Arial Unicode MS</vt:lpstr>
      <vt:lpstr>Calibri</vt:lpstr>
      <vt:lpstr>1_默认设计模板</vt:lpstr>
      <vt:lpstr>Word.Document.8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29</cp:revision>
  <dcterms:created xsi:type="dcterms:W3CDTF">2016-11-27T13:35:00Z</dcterms:created>
  <dcterms:modified xsi:type="dcterms:W3CDTF">2017-12-14T00:53:38Z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2052-10.1.0.6877</vt:lpwstr>
  </property>
</Properties>
</file>