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79" r:id="rId4"/>
    <p:sldId id="290" r:id="rId5"/>
    <p:sldId id="294" r:id="rId6"/>
    <p:sldId id="291" r:id="rId7"/>
    <p:sldId id="288" r:id="rId8"/>
    <p:sldId id="281" r:id="rId9"/>
    <p:sldId id="287" r:id="rId10"/>
    <p:sldId id="280" r:id="rId11"/>
    <p:sldId id="286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800" b="1" u="sng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9900CC"/>
    <a:srgbClr val="FF0000"/>
    <a:srgbClr val="9900FF"/>
    <a:srgbClr val="A50021"/>
    <a:srgbClr val="CC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49" autoAdjust="0"/>
  </p:normalViewPr>
  <p:slideViewPr>
    <p:cSldViewPr>
      <p:cViewPr varScale="1">
        <p:scale>
          <a:sx n="42" d="100"/>
          <a:sy n="42" d="100"/>
        </p:scale>
        <p:origin x="-6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b="0" u="none"/>
            </a:lvl1pPr>
          </a:lstStyle>
          <a:p>
            <a:endParaRPr lang="zh-CN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 u="none"/>
            </a:lvl1pPr>
          </a:lstStyle>
          <a:p>
            <a:endParaRPr lang="en-US" altLang="zh-CN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b="0" u="none"/>
            </a:lvl1pPr>
          </a:lstStyle>
          <a:p>
            <a:endParaRPr lang="en-US" altLang="zh-CN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 u="none"/>
            </a:lvl1pPr>
          </a:lstStyle>
          <a:p>
            <a:fld id="{392C28D0-D3DA-4BF4-BD25-F0371FBB15A1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ADD5B-C43A-4AB2-B50F-6C8B2ABCEEA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83CCC-BF60-4F8F-A362-1086E89D1CF7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22A0D-7861-4087-A090-CCB38B9EF86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DBB454-225B-422F-B16C-430B2B5985C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9FF67-5702-4F8C-8F1C-E5670AD7315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0141-9285-436B-8FF7-FA31AD60A10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B2E71-E85C-4D9B-9791-01E193370CF2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DFA36-4BE2-401D-84A3-F534A3AE2C4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22B6A-9FCB-431C-9846-3E3F2A0F1EE0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F7B6-E468-41CF-AB55-F2A7A68C082F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23267-F735-40DC-A8ED-FC986CF0C036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13D9B-419A-4917-8E85-A6C8830F518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D5"/>
            </a:gs>
            <a:gs pos="50000">
              <a:schemeClr val="bg1"/>
            </a:gs>
            <a:gs pos="100000">
              <a:srgbClr val="FFFFD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kumimoji="0" sz="1400" b="0" u="none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kumimoji="0" sz="1400" b="0" u="none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400" b="0" u="none"/>
            </a:lvl1pPr>
          </a:lstStyle>
          <a:p>
            <a:fld id="{9EFA9649-C042-4419-83C4-159807708EFD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133600"/>
            <a:ext cx="6400800" cy="1752600"/>
          </a:xfrm>
        </p:spPr>
        <p:txBody>
          <a:bodyPr/>
          <a:lstStyle/>
          <a:p>
            <a:r>
              <a:rPr lang="zh-CN" altLang="en-US" sz="8000" b="1">
                <a:solidFill>
                  <a:srgbClr val="FF0000"/>
                </a:solidFill>
                <a:ea typeface="华文行楷" pitchFamily="2" charset="-122"/>
              </a:rPr>
              <a:t>化学平衡常数</a:t>
            </a:r>
            <a:endParaRPr lang="zh-CN" altLang="en-US" sz="8000" b="1">
              <a:solidFill>
                <a:srgbClr val="FF0000"/>
              </a:solidFill>
              <a:ea typeface="华文行楷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4069432"/>
            <a:ext cx="7772400" cy="2095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zh-CN" altLang="en-US" sz="2400" u="none" dirty="0" smtClean="0"/>
              <a:t>学习目标：</a:t>
            </a:r>
            <a:endParaRPr lang="en-US" altLang="zh-CN" sz="2400" u="none" dirty="0" smtClean="0"/>
          </a:p>
          <a:p>
            <a:pPr algn="l"/>
            <a:r>
              <a:rPr lang="en-US" altLang="zh-CN" sz="2400" b="1" u="none" dirty="0" smtClean="0"/>
              <a:t>1</a:t>
            </a:r>
            <a:r>
              <a:rPr lang="zh-CN" altLang="en-US" sz="2400" b="1" u="none" dirty="0" smtClean="0"/>
              <a:t>、化学平衡常数的表达式和意义</a:t>
            </a:r>
            <a:endParaRPr lang="zh-CN" altLang="en-US" sz="2400" b="1" u="none" dirty="0" smtClean="0"/>
          </a:p>
          <a:p>
            <a:pPr algn="l"/>
            <a:r>
              <a:rPr lang="en-US" altLang="zh-CN" sz="2400" b="1" u="none" dirty="0" smtClean="0"/>
              <a:t>2</a:t>
            </a:r>
            <a:r>
              <a:rPr lang="zh-CN" altLang="en-US" sz="2400" b="1" u="none" dirty="0" smtClean="0"/>
              <a:t>、化学平衡常数使用注意事项</a:t>
            </a:r>
            <a:r>
              <a:rPr lang="zh-CN" altLang="en-US" sz="2400" u="none" dirty="0" smtClean="0"/>
              <a:t>和影响因素</a:t>
            </a:r>
            <a:endParaRPr lang="en-US" altLang="zh-CN" sz="2400" u="none" dirty="0" smtClean="0"/>
          </a:p>
          <a:p>
            <a:pPr algn="l"/>
            <a:r>
              <a:rPr lang="en-US" altLang="zh-CN" sz="2400" b="1" u="none" dirty="0" smtClean="0"/>
              <a:t>3</a:t>
            </a:r>
            <a:r>
              <a:rPr lang="zh-CN" altLang="en-US" sz="2400" b="1" u="none" dirty="0" smtClean="0"/>
              <a:t>、利用平衡常数判断化学反应方向</a:t>
            </a:r>
            <a:endParaRPr lang="en-US" altLang="zh-CN" sz="2400" b="1" u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36" name="Group 72"/>
          <p:cNvGrpSpPr/>
          <p:nvPr/>
        </p:nvGrpSpPr>
        <p:grpSpPr bwMode="auto">
          <a:xfrm>
            <a:off x="381000" y="228600"/>
            <a:ext cx="8458200" cy="1630363"/>
            <a:chOff x="240" y="144"/>
            <a:chExt cx="5328" cy="1027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240" y="144"/>
              <a:ext cx="5328" cy="1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FFCC"/>
                      </a:gs>
                      <a:gs pos="100000">
                        <a:srgbClr val="FFCC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u="none"/>
                <a:t>2、在一定体积的密闭容器中，进行如下反应：</a:t>
              </a:r>
              <a:r>
                <a:rPr lang="en-US" altLang="zh-CN" u="none"/>
                <a:t>CO+H</a:t>
              </a:r>
              <a:r>
                <a:rPr lang="en-US" altLang="zh-CN" u="none" baseline="-30000"/>
                <a:t>2</a:t>
              </a:r>
              <a:r>
                <a:rPr lang="en-US" altLang="zh-CN" u="none"/>
                <a:t>O(g)      CO</a:t>
              </a:r>
              <a:r>
                <a:rPr lang="en-US" altLang="zh-CN" u="none" baseline="-30000"/>
                <a:t>2</a:t>
              </a:r>
              <a:r>
                <a:rPr lang="en-US" altLang="zh-CN" u="none"/>
                <a:t>+H</a:t>
              </a:r>
              <a:r>
                <a:rPr lang="en-US" altLang="zh-CN" u="none" baseline="-30000"/>
                <a:t>2</a:t>
              </a:r>
              <a:r>
                <a:rPr lang="en-US" altLang="zh-CN" u="none"/>
                <a:t>  △H＜0。</a:t>
              </a:r>
              <a:r>
                <a:rPr lang="zh-CN" altLang="en-US" u="none"/>
                <a:t>其化学平衡常数</a:t>
              </a:r>
              <a:r>
                <a:rPr lang="en-US" altLang="zh-CN" u="none"/>
                <a:t>K</a:t>
              </a:r>
              <a:r>
                <a:rPr lang="zh-CN" altLang="en-US" u="none"/>
                <a:t>与温度</a:t>
              </a:r>
              <a:r>
                <a:rPr lang="en-US" altLang="zh-CN" u="none"/>
                <a:t>T</a:t>
              </a:r>
              <a:r>
                <a:rPr lang="zh-CN" altLang="en-US" u="none"/>
                <a:t>的关系如下表：</a:t>
              </a:r>
              <a:endParaRPr lang="zh-CN" altLang="en-US" u="none"/>
            </a:p>
          </p:txBody>
        </p:sp>
        <p:pic>
          <p:nvPicPr>
            <p:cNvPr id="36866" name="Picture 2" descr="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624"/>
              <a:ext cx="336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907" name="Rectangle 43"/>
          <p:cNvSpPr>
            <a:spLocks noChangeArrowheads="1"/>
          </p:cNvSpPr>
          <p:nvPr/>
        </p:nvSpPr>
        <p:spPr bwMode="auto">
          <a:xfrm>
            <a:off x="228600" y="3124200"/>
            <a:ext cx="89154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CC"/>
                    </a:gs>
                    <a:gs pos="100000">
                      <a:srgbClr val="FF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u="none"/>
              <a:t>①写出反应的平衡常数表达式</a:t>
            </a:r>
            <a:r>
              <a:rPr lang="zh-CN" altLang="en-US"/>
              <a:t>                   </a:t>
            </a:r>
            <a:r>
              <a:rPr lang="zh-CN" altLang="en-US" u="none"/>
              <a:t>;</a:t>
            </a:r>
            <a:endParaRPr lang="zh-CN" altLang="en-US" u="none"/>
          </a:p>
          <a:p>
            <a:pPr algn="just">
              <a:lnSpc>
                <a:spcPct val="120000"/>
              </a:lnSpc>
            </a:pPr>
            <a:r>
              <a:rPr lang="en-US" altLang="zh-CN" u="none">
                <a:latin typeface="宋体" panose="02010600030101010101" pitchFamily="2" charset="-122"/>
              </a:rPr>
              <a:t>②</a:t>
            </a:r>
            <a:r>
              <a:rPr lang="en-US" altLang="zh-CN" u="none"/>
              <a:t> </a:t>
            </a:r>
            <a:r>
              <a:rPr lang="zh-CN" altLang="en-US" u="none"/>
              <a:t>某温度下，平衡浓度符合下式：</a:t>
            </a:r>
            <a:r>
              <a:rPr lang="zh-CN" altLang="en-US" u="none">
                <a:solidFill>
                  <a:srgbClr val="FF0000"/>
                </a:solidFill>
              </a:rPr>
              <a:t>[</a:t>
            </a:r>
            <a:r>
              <a:rPr lang="en-US" altLang="zh-CN" u="none">
                <a:solidFill>
                  <a:srgbClr val="FF0000"/>
                </a:solidFill>
              </a:rPr>
              <a:t>CO</a:t>
            </a:r>
            <a:r>
              <a:rPr lang="en-US" altLang="zh-CN" u="none" baseline="-25000">
                <a:solidFill>
                  <a:srgbClr val="FF0000"/>
                </a:solidFill>
              </a:rPr>
              <a:t>2</a:t>
            </a:r>
            <a:r>
              <a:rPr lang="en-US" altLang="zh-CN" u="none">
                <a:solidFill>
                  <a:srgbClr val="FF0000"/>
                </a:solidFill>
              </a:rPr>
              <a:t>]</a:t>
            </a:r>
            <a:r>
              <a:rPr lang="en-US" altLang="zh-CN" u="none">
                <a:solidFill>
                  <a:srgbClr val="FF0000"/>
                </a:solidFill>
                <a:cs typeface="Times New Roman" panose="02020603050405020304" pitchFamily="18" charset="0"/>
              </a:rPr>
              <a:t>•</a:t>
            </a:r>
            <a:r>
              <a:rPr lang="en-US" altLang="zh-CN" u="none">
                <a:solidFill>
                  <a:srgbClr val="FF0000"/>
                </a:solidFill>
              </a:rPr>
              <a:t>[H</a:t>
            </a:r>
            <a:r>
              <a:rPr lang="en-US" altLang="zh-CN" u="none" baseline="-25000">
                <a:solidFill>
                  <a:srgbClr val="FF0000"/>
                </a:solidFill>
              </a:rPr>
              <a:t>2</a:t>
            </a:r>
            <a:r>
              <a:rPr lang="en-US" altLang="zh-CN" u="none">
                <a:solidFill>
                  <a:srgbClr val="FF0000"/>
                </a:solidFill>
              </a:rPr>
              <a:t>]=[CO] </a:t>
            </a:r>
            <a:r>
              <a:rPr lang="en-US" altLang="zh-CN" u="none">
                <a:solidFill>
                  <a:srgbClr val="FF0000"/>
                </a:solidFill>
                <a:cs typeface="Times New Roman" panose="02020603050405020304" pitchFamily="18" charset="0"/>
              </a:rPr>
              <a:t>•</a:t>
            </a:r>
            <a:r>
              <a:rPr lang="en-US" altLang="zh-CN" u="none">
                <a:solidFill>
                  <a:srgbClr val="FF0000"/>
                </a:solidFill>
              </a:rPr>
              <a:t>[H</a:t>
            </a:r>
            <a:r>
              <a:rPr lang="en-US" altLang="zh-CN" u="none" baseline="-25000">
                <a:solidFill>
                  <a:srgbClr val="FF0000"/>
                </a:solidFill>
              </a:rPr>
              <a:t>2</a:t>
            </a:r>
            <a:r>
              <a:rPr lang="en-US" altLang="zh-CN" u="none">
                <a:solidFill>
                  <a:srgbClr val="FF0000"/>
                </a:solidFill>
              </a:rPr>
              <a:t>O]</a:t>
            </a:r>
            <a:r>
              <a:rPr lang="en-US" altLang="zh-CN" u="none"/>
              <a:t>，</a:t>
            </a:r>
            <a:r>
              <a:rPr lang="zh-CN" altLang="en-US" u="none"/>
              <a:t>试判断此时的温度为</a:t>
            </a:r>
            <a:r>
              <a:rPr lang="zh-CN" altLang="en-US"/>
              <a:t>           </a:t>
            </a:r>
            <a:r>
              <a:rPr lang="en-US" altLang="zh-CN" u="none"/>
              <a:t>K;</a:t>
            </a:r>
            <a:endParaRPr lang="en-US" altLang="zh-CN" u="none"/>
          </a:p>
          <a:p>
            <a:pPr algn="just" eaLnBrk="0" hangingPunct="0">
              <a:lnSpc>
                <a:spcPct val="120000"/>
              </a:lnSpc>
            </a:pPr>
            <a:r>
              <a:rPr lang="en-US" altLang="zh-CN" u="none"/>
              <a:t>③</a:t>
            </a:r>
            <a:r>
              <a:rPr lang="zh-CN" altLang="en-US" u="none"/>
              <a:t>若</a:t>
            </a:r>
            <a:r>
              <a:rPr lang="zh-CN" altLang="en-US" u="none">
                <a:solidFill>
                  <a:srgbClr val="FF0000"/>
                </a:solidFill>
              </a:rPr>
              <a:t>维持此温度不变</a:t>
            </a:r>
            <a:r>
              <a:rPr lang="zh-CN" altLang="en-US" u="none"/>
              <a:t>，测得密闭容器中</a:t>
            </a:r>
            <a:r>
              <a:rPr lang="en-US" altLang="zh-CN" u="none"/>
              <a:t>H</a:t>
            </a:r>
            <a:r>
              <a:rPr lang="en-US" altLang="zh-CN" u="none" baseline="-30000"/>
              <a:t>2</a:t>
            </a:r>
            <a:r>
              <a:rPr lang="en-US" altLang="zh-CN" u="none"/>
              <a:t>O(g)、CO</a:t>
            </a:r>
            <a:r>
              <a:rPr lang="en-US" altLang="zh-CN" u="none" baseline="-30000"/>
              <a:t>2</a:t>
            </a:r>
            <a:r>
              <a:rPr lang="en-US" altLang="zh-CN" u="none"/>
              <a:t>、H</a:t>
            </a:r>
            <a:r>
              <a:rPr lang="en-US" altLang="zh-CN" u="none" baseline="-30000"/>
              <a:t>2</a:t>
            </a:r>
            <a:r>
              <a:rPr lang="zh-CN" altLang="en-US" u="none"/>
              <a:t>的平衡浓度分别为1.8</a:t>
            </a:r>
            <a:r>
              <a:rPr lang="en-US" altLang="zh-CN" u="none"/>
              <a:t>mol/L、1.2mol/L、1.2mol/L。</a:t>
            </a:r>
            <a:r>
              <a:rPr lang="zh-CN" altLang="en-US" u="none"/>
              <a:t>则</a:t>
            </a:r>
            <a:r>
              <a:rPr lang="en-US" altLang="zh-CN" u="none"/>
              <a:t>CO</a:t>
            </a:r>
            <a:r>
              <a:rPr lang="zh-CN" altLang="en-US" u="none"/>
              <a:t>平衡浓度为</a:t>
            </a:r>
            <a:r>
              <a:rPr lang="zh-CN" altLang="en-US"/>
              <a:t>          </a:t>
            </a:r>
            <a:r>
              <a:rPr lang="zh-CN" altLang="en-US" u="none"/>
              <a:t>.</a:t>
            </a:r>
            <a:r>
              <a:rPr lang="zh-CN" altLang="en-US"/>
              <a:t>       </a:t>
            </a:r>
            <a:endParaRPr lang="zh-CN" altLang="en-US" u="none"/>
          </a:p>
        </p:txBody>
      </p:sp>
      <p:graphicFrame>
        <p:nvGraphicFramePr>
          <p:cNvPr id="36935" name="Group 71"/>
          <p:cNvGraphicFramePr>
            <a:graphicFrameLocks noGrp="1"/>
          </p:cNvGraphicFramePr>
          <p:nvPr/>
        </p:nvGraphicFramePr>
        <p:xfrm>
          <a:off x="914400" y="1905000"/>
          <a:ext cx="6096000" cy="1051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T(K)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700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800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830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1000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1200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K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0.6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0.9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1.0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1.7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2.6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447800" y="3429000"/>
            <a:ext cx="12001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kumimoji="0" lang="zh-CN" altLang="en-US" sz="1800" b="0" u="none">
              <a:latin typeface="Arial" panose="020B0604020202020204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10000" y="3429000"/>
            <a:ext cx="14351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kumimoji="0" lang="zh-CN" altLang="en-US" sz="1800" b="0" u="none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105400" y="3429000"/>
            <a:ext cx="12271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kumimoji="0" lang="zh-CN" altLang="en-US" sz="1800" b="0" u="none">
              <a:latin typeface="Arial" panose="020B0604020202020204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324600" y="3429000"/>
            <a:ext cx="1173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00550" y="337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400550" y="337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29704" name="Group 8"/>
          <p:cNvGrpSpPr/>
          <p:nvPr/>
        </p:nvGrpSpPr>
        <p:grpSpPr bwMode="auto">
          <a:xfrm>
            <a:off x="0" y="228600"/>
            <a:ext cx="8915400" cy="523875"/>
            <a:chOff x="0" y="144"/>
            <a:chExt cx="5616" cy="330"/>
          </a:xfrm>
        </p:grpSpPr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0" y="144"/>
              <a:ext cx="56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zh-CN" altLang="en-US" u="none" dirty="0">
                  <a:solidFill>
                    <a:srgbClr val="FF0000"/>
                  </a:solidFill>
                  <a:ea typeface="黑体" panose="02010609060101010101" pitchFamily="2" charset="-122"/>
                </a:rPr>
                <a:t>活动探究:  </a:t>
              </a:r>
              <a:r>
                <a:rPr lang="zh-CN" altLang="en-US" u="none" dirty="0"/>
                <a:t>已知反应</a:t>
              </a:r>
              <a:r>
                <a:rPr lang="en-US" altLang="zh-CN" u="none" dirty="0"/>
                <a:t>H</a:t>
              </a:r>
              <a:r>
                <a:rPr lang="en-US" altLang="zh-CN" u="none" baseline="-30000" dirty="0"/>
                <a:t>2</a:t>
              </a:r>
              <a:r>
                <a:rPr lang="en-US" altLang="zh-CN" u="none" dirty="0"/>
                <a:t> (g)＋I</a:t>
              </a:r>
              <a:r>
                <a:rPr lang="en-US" altLang="zh-CN" u="none" baseline="-30000" dirty="0"/>
                <a:t>2</a:t>
              </a:r>
              <a:r>
                <a:rPr lang="en-US" altLang="zh-CN" u="none" dirty="0"/>
                <a:t> (g)         2HI (g) ，△</a:t>
              </a:r>
              <a:r>
                <a:rPr lang="zh-CN" altLang="en-US" u="none" dirty="0"/>
                <a:t>Ｈ&lt; 0</a:t>
              </a:r>
              <a:r>
                <a:rPr lang="zh-CN" altLang="en-US" u="none" dirty="0" smtClean="0"/>
                <a:t>。</a:t>
              </a:r>
              <a:endParaRPr lang="zh-CN" altLang="en-US" sz="2400" u="none" dirty="0"/>
            </a:p>
          </p:txBody>
        </p:sp>
        <p:pic>
          <p:nvPicPr>
            <p:cNvPr id="29706" name="Picture 10" descr="0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240"/>
              <a:ext cx="432" cy="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9846" name="Group 150"/>
          <p:cNvGraphicFramePr>
            <a:graphicFrameLocks noGrp="1"/>
          </p:cNvGraphicFramePr>
          <p:nvPr/>
        </p:nvGraphicFramePr>
        <p:xfrm>
          <a:off x="143891" y="1600200"/>
          <a:ext cx="8964930" cy="5273040"/>
        </p:xfrm>
        <a:graphic>
          <a:graphicData uri="http://schemas.openxmlformats.org/drawingml/2006/table">
            <a:tbl>
              <a:tblPr/>
              <a:tblGrid>
                <a:gridCol w="514350"/>
                <a:gridCol w="601663"/>
                <a:gridCol w="1079500"/>
                <a:gridCol w="1081087"/>
                <a:gridCol w="855345"/>
                <a:gridCol w="1040130"/>
                <a:gridCol w="1038860"/>
                <a:gridCol w="1125220"/>
                <a:gridCol w="1628458"/>
              </a:tblGrid>
              <a:tr h="4095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温度(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初始浓度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（</a:t>
                      </a:r>
                      <a:r>
                        <a:rPr kumimoji="1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mol/L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）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平衡浓度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（</a:t>
                      </a:r>
                      <a:r>
                        <a:rPr kumimoji="1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mol/L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）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(H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)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(I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)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(HI)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[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H</a:t>
                      </a:r>
                      <a:r>
                        <a:rPr kumimoji="0" lang="pt-PT" altLang="zh-CN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]</a:t>
                      </a:r>
                      <a:endParaRPr kumimoji="1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c</a:t>
                      </a:r>
                      <a:r>
                        <a:rPr kumimoji="1" lang="pt-PT" altLang="zh-CN" sz="2000" b="1" baseline="-2500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0</a:t>
                      </a:r>
                      <a:r>
                        <a:rPr kumimoji="1" lang="pt-PT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(I</a:t>
                      </a:r>
                      <a:r>
                        <a:rPr kumimoji="1" lang="pt-PT" altLang="zh-CN" sz="2000" b="1" baseline="-2500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2</a:t>
                      </a:r>
                      <a:r>
                        <a:rPr kumimoji="1" lang="pt-PT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)</a:t>
                      </a:r>
                      <a:r>
                        <a:rPr kumimoji="1" lang="en-US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 </a:t>
                      </a:r>
                      <a:endParaRPr kumimoji="1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c</a:t>
                      </a:r>
                      <a:r>
                        <a:rPr kumimoji="1" lang="zh-CN" altLang="pt-PT" sz="2000" b="1" baseline="-2500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平</a:t>
                      </a:r>
                      <a:r>
                        <a:rPr kumimoji="1" lang="pt-PT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(HI)</a:t>
                      </a:r>
                      <a:r>
                        <a:rPr kumimoji="1" lang="en-US" altLang="zh-CN" sz="20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 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4429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698.6</a:t>
                      </a: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</a:t>
                      </a:r>
                      <a:endParaRPr kumimoji="1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0.01067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0.01196</a:t>
                      </a: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0.001831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0.003129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0.01767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②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0.01135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0.00904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0.003560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0.001250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0.01559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0.01069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0.001141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0.001141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0.00841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798.6</a:t>
                      </a:r>
                      <a:r>
                        <a:rPr kumimoji="1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④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0.01135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0.00904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 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0.00456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0.00195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0.00859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⑤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0.01655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0.00339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0.00339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0.00977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⑥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0.01258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0.00258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0.00258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0.00742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796" name="Group 100"/>
          <p:cNvGrpSpPr/>
          <p:nvPr/>
        </p:nvGrpSpPr>
        <p:grpSpPr bwMode="auto">
          <a:xfrm>
            <a:off x="7320283" y="1727201"/>
            <a:ext cx="1998663" cy="1189038"/>
            <a:chOff x="4603" y="1152"/>
            <a:chExt cx="1259" cy="749"/>
          </a:xfrm>
        </p:grpSpPr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4603" y="1152"/>
              <a:ext cx="1259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kumimoji="0" lang="zh-CN" altLang="pt-PT" sz="2400" u="none" dirty="0"/>
                <a:t>  </a:t>
              </a:r>
              <a:r>
                <a:rPr kumimoji="0" lang="en-US" altLang="zh-CN" sz="2400" u="none" dirty="0"/>
                <a:t>c</a:t>
              </a:r>
              <a:r>
                <a:rPr kumimoji="0" lang="zh-CN" altLang="en-US" sz="2400" u="none" baseline="-25000" dirty="0"/>
                <a:t>平</a:t>
              </a:r>
              <a:r>
                <a:rPr kumimoji="0" lang="en-US" altLang="zh-CN" sz="2400" u="none" baseline="30000" dirty="0"/>
                <a:t>2</a:t>
              </a:r>
              <a:r>
                <a:rPr kumimoji="0" lang="en-US" altLang="zh-CN" sz="2400" u="none" dirty="0"/>
                <a:t>(</a:t>
              </a:r>
              <a:r>
                <a:rPr kumimoji="0" lang="pt-PT" altLang="zh-CN" sz="2400" u="none" dirty="0">
                  <a:solidFill>
                    <a:srgbClr val="FF0000"/>
                  </a:solidFill>
                </a:rPr>
                <a:t>HI</a:t>
              </a:r>
              <a:r>
                <a:rPr kumimoji="0" lang="en-US" altLang="pt-PT" sz="2400" u="none" dirty="0">
                  <a:solidFill>
                    <a:srgbClr val="FF0000"/>
                  </a:solidFill>
                </a:rPr>
                <a:t>)</a:t>
              </a:r>
              <a:endParaRPr kumimoji="0" lang="en-US" altLang="pt-PT" sz="2400" u="none" dirty="0">
                <a:solidFill>
                  <a:srgbClr val="FF0000"/>
                </a:solidFill>
              </a:endParaRPr>
            </a:p>
            <a:p>
              <a:pPr algn="l"/>
              <a:r>
                <a:rPr kumimoji="0" lang="pt-PT" altLang="zh-CN" sz="2400" u="none" dirty="0">
                  <a:solidFill>
                    <a:srgbClr val="FF0000"/>
                  </a:solidFill>
                </a:rPr>
                <a:t> </a:t>
              </a:r>
              <a:r>
                <a:rPr lang="pt-PT" altLang="zh-CN" sz="2400" u="none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c</a:t>
              </a:r>
              <a:r>
                <a:rPr lang="zh-CN" altLang="pt-PT" sz="2400" u="none" baseline="-25000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平</a:t>
              </a:r>
              <a:r>
                <a:rPr lang="pt-PT" altLang="zh-CN" sz="2400" u="none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(H</a:t>
              </a:r>
              <a:r>
                <a:rPr lang="pt-PT" altLang="zh-CN" sz="2400" u="none" baseline="-25000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2</a:t>
              </a:r>
              <a:r>
                <a:rPr lang="en-US" altLang="zh-CN" sz="2400" u="none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)</a:t>
              </a:r>
              <a:r>
                <a:rPr lang="pt-PT" altLang="zh-CN" sz="2400" u="none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c</a:t>
              </a:r>
              <a:r>
                <a:rPr lang="zh-CN" altLang="pt-PT" sz="2400" u="none" baseline="-25000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平</a:t>
              </a:r>
              <a:r>
                <a:rPr lang="pt-PT" altLang="zh-CN" sz="2400" u="none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(I</a:t>
              </a:r>
              <a:r>
                <a:rPr lang="pt-PT" altLang="zh-CN" sz="2400" u="none" baseline="-25000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2</a:t>
              </a:r>
              <a:r>
                <a:rPr lang="pt-PT" altLang="zh-CN" sz="2400" u="none" smtClean="0">
                  <a:ln>
                    <a:noFill/>
                  </a:ln>
                  <a:effectLst/>
                  <a:ea typeface="黑体" panose="02010609060101010101" pitchFamily="2" charset="-122"/>
                  <a:sym typeface="+mn-ea"/>
                </a:rPr>
                <a:t>)</a:t>
              </a:r>
              <a:r>
                <a:rPr lang="en-US" altLang="zh-CN" sz="2400" u="none" smtClean="0">
                  <a:ln>
                    <a:noFill/>
                  </a:ln>
                  <a:effectLst/>
                  <a:sym typeface="+mn-ea"/>
                </a:rPr>
                <a:t> </a:t>
              </a:r>
              <a:endParaRPr kumimoji="1" lang="zh-CN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l"/>
              <a:endParaRPr kumimoji="0" lang="zh-CN" altLang="en-US" sz="2400" u="none" dirty="0">
                <a:solidFill>
                  <a:srgbClr val="FF0000"/>
                </a:solidFill>
              </a:endParaRPr>
            </a:p>
          </p:txBody>
        </p:sp>
        <p:sp>
          <p:nvSpPr>
            <p:cNvPr id="29798" name="Line 102"/>
            <p:cNvSpPr>
              <a:spLocks noChangeShapeType="1"/>
            </p:cNvSpPr>
            <p:nvPr/>
          </p:nvSpPr>
          <p:spPr bwMode="auto">
            <a:xfrm>
              <a:off x="4944" y="1392"/>
              <a:ext cx="48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9805" name="Text Box 109"/>
          <p:cNvSpPr txBox="1">
            <a:spLocks noChangeArrowheads="1"/>
          </p:cNvSpPr>
          <p:nvPr/>
        </p:nvSpPr>
        <p:spPr bwMode="auto">
          <a:xfrm>
            <a:off x="7671526" y="2916577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1800" u="none" dirty="0">
                <a:solidFill>
                  <a:srgbClr val="99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54.4928</a:t>
            </a:r>
            <a:endParaRPr lang="zh-CN" altLang="en-US" sz="1800" u="none" dirty="0">
              <a:solidFill>
                <a:srgbClr val="99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06" name="Text Box 110"/>
          <p:cNvSpPr txBox="1">
            <a:spLocks noChangeArrowheads="1"/>
          </p:cNvSpPr>
          <p:nvPr/>
        </p:nvSpPr>
        <p:spPr bwMode="auto">
          <a:xfrm>
            <a:off x="7671118" y="35560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1800" u="none" dirty="0">
                <a:solidFill>
                  <a:srgbClr val="99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54.6067</a:t>
            </a:r>
            <a:endParaRPr lang="zh-CN" altLang="en-US" sz="1800" u="none" dirty="0">
              <a:solidFill>
                <a:srgbClr val="99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07" name="Text Box 111"/>
          <p:cNvSpPr txBox="1">
            <a:spLocks noChangeArrowheads="1"/>
          </p:cNvSpPr>
          <p:nvPr/>
        </p:nvSpPr>
        <p:spPr bwMode="auto">
          <a:xfrm>
            <a:off x="7821613" y="4305796"/>
            <a:ext cx="114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1800" u="none" dirty="0">
                <a:solidFill>
                  <a:srgbClr val="99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54.3060</a:t>
            </a:r>
            <a:endParaRPr lang="zh-CN" altLang="en-US" sz="1800" u="none" dirty="0">
              <a:solidFill>
                <a:srgbClr val="99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08" name="Text Box 112"/>
          <p:cNvSpPr txBox="1">
            <a:spLocks noChangeArrowheads="1"/>
          </p:cNvSpPr>
          <p:nvPr/>
        </p:nvSpPr>
        <p:spPr bwMode="auto">
          <a:xfrm>
            <a:off x="7991764" y="4942471"/>
            <a:ext cx="114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1800" u="none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8.2883</a:t>
            </a:r>
            <a:endParaRPr lang="zh-CN" altLang="en-US" sz="1800" u="none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09" name="Text Box 113"/>
          <p:cNvSpPr txBox="1">
            <a:spLocks noChangeArrowheads="1"/>
          </p:cNvSpPr>
          <p:nvPr/>
        </p:nvSpPr>
        <p:spPr bwMode="auto">
          <a:xfrm>
            <a:off x="8001000" y="5517232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1800" u="none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8.3013</a:t>
            </a:r>
            <a:endParaRPr lang="zh-CN" altLang="en-US" sz="1800" u="none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10" name="Text Box 114"/>
          <p:cNvSpPr txBox="1">
            <a:spLocks noChangeArrowheads="1"/>
          </p:cNvSpPr>
          <p:nvPr/>
        </p:nvSpPr>
        <p:spPr bwMode="auto">
          <a:xfrm>
            <a:off x="7982239" y="6309320"/>
            <a:ext cx="114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1800" u="none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8.2627</a:t>
            </a:r>
            <a:endParaRPr lang="zh-CN" altLang="en-US" sz="1800" u="none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14" name="Text Box 118"/>
          <p:cNvSpPr txBox="1">
            <a:spLocks noChangeArrowheads="1"/>
          </p:cNvSpPr>
          <p:nvPr/>
        </p:nvSpPr>
        <p:spPr bwMode="auto">
          <a:xfrm>
            <a:off x="354330" y="752727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0" lang="zh-CN" altLang="en-US" sz="2400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请</a:t>
            </a:r>
            <a:r>
              <a:rPr kumimoji="0" lang="zh-CN" altLang="en-US" sz="2400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分析计算所得数据</a:t>
            </a:r>
            <a:r>
              <a:rPr kumimoji="0" lang="zh-CN" altLang="en-US" sz="2400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，哪些</a:t>
            </a:r>
            <a:r>
              <a:rPr kumimoji="0" lang="zh-CN" altLang="en-US" sz="2400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一样，哪些</a:t>
            </a:r>
            <a:r>
              <a:rPr kumimoji="0" lang="zh-CN" altLang="en-US" sz="2400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不同？有何规律</a:t>
            </a:r>
            <a:r>
              <a:rPr kumimoji="0" lang="zh-CN" altLang="en-US" sz="2400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endParaRPr kumimoji="0" lang="zh-CN" altLang="en-US" sz="2400" u="none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847" name="Rectangle 151"/>
          <p:cNvSpPr>
            <a:spLocks noChangeArrowheads="1"/>
          </p:cNvSpPr>
          <p:nvPr/>
        </p:nvSpPr>
        <p:spPr bwMode="auto">
          <a:xfrm>
            <a:off x="222885" y="4789805"/>
            <a:ext cx="8742045" cy="188658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9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9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5" grpId="0" bldLvl="0" animBg="1" autoUpdateAnimBg="0"/>
      <p:bldP spid="29806" grpId="0" bldLvl="0" animBg="1" autoUpdateAnimBg="0"/>
      <p:bldP spid="29807" grpId="0" bldLvl="0" animBg="1" autoUpdateAnimBg="0"/>
      <p:bldP spid="29808" grpId="0" autoUpdateAnimBg="0"/>
      <p:bldP spid="29809" grpId="0" autoUpdateAnimBg="0"/>
      <p:bldP spid="29810" grpId="0" autoUpdateAnimBg="0"/>
      <p:bldP spid="29814" grpId="0" bldLvl="0" animBg="1"/>
      <p:bldP spid="2984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Group 2"/>
          <p:cNvGraphicFramePr>
            <a:graphicFrameLocks noGrp="1"/>
          </p:cNvGraphicFramePr>
          <p:nvPr/>
        </p:nvGraphicFramePr>
        <p:xfrm>
          <a:off x="228600" y="1676400"/>
          <a:ext cx="7871792" cy="3482976"/>
        </p:xfrm>
        <a:graphic>
          <a:graphicData uri="http://schemas.openxmlformats.org/drawingml/2006/table">
            <a:tbl>
              <a:tblPr/>
              <a:tblGrid>
                <a:gridCol w="432516"/>
                <a:gridCol w="6574244"/>
                <a:gridCol w="865032"/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反   应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K</a:t>
                      </a:r>
                      <a:endParaRPr kumimoji="1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 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1/2N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(g)+3/2H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              NH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3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2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N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(g)+3H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             2NH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3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3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2NH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3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 (g)                N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(g)+3H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 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4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Cr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O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7</a:t>
                      </a:r>
                      <a:r>
                        <a:rPr kumimoji="1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2-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+H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O          2CrO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4</a:t>
                      </a:r>
                      <a:r>
                        <a:rPr kumimoji="1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2-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+2H</a:t>
                      </a:r>
                      <a:r>
                        <a:rPr kumimoji="1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+</a:t>
                      </a:r>
                      <a:endParaRPr kumimoji="1" lang="en-US" altLang="zh-CN" sz="2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FeO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(s)+CO(g)              Fe(s)+ CO</a:t>
                      </a:r>
                      <a:r>
                        <a:rPr kumimoji="1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(g) 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04" name="Text Box 44"/>
          <p:cNvSpPr txBox="1">
            <a:spLocks noChangeArrowheads="1"/>
          </p:cNvSpPr>
          <p:nvPr/>
        </p:nvSpPr>
        <p:spPr bwMode="auto">
          <a:xfrm>
            <a:off x="304800" y="650632"/>
            <a:ext cx="5273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0" lang="zh-CN" altLang="en-US" sz="3600" u="none" dirty="0">
                <a:solidFill>
                  <a:srgbClr val="0000FF"/>
                </a:solidFill>
                <a:ea typeface="黑体" panose="02010609060101010101" pitchFamily="2" charset="-122"/>
              </a:rPr>
              <a:t>反馈练习</a:t>
            </a:r>
            <a:endParaRPr kumimoji="0" lang="zh-CN" altLang="en-US" sz="3600" u="none" dirty="0">
              <a:solidFill>
                <a:srgbClr val="0000FF"/>
              </a:solidFill>
              <a:ea typeface="黑体" panose="02010609060101010101" pitchFamily="2" charset="-122"/>
            </a:endParaRPr>
          </a:p>
        </p:txBody>
      </p:sp>
      <p:grpSp>
        <p:nvGrpSpPr>
          <p:cNvPr id="41005" name="Group 45"/>
          <p:cNvGrpSpPr/>
          <p:nvPr/>
        </p:nvGrpSpPr>
        <p:grpSpPr bwMode="auto">
          <a:xfrm>
            <a:off x="4387986" y="2504209"/>
            <a:ext cx="609600" cy="228600"/>
            <a:chOff x="1824" y="528"/>
            <a:chExt cx="288" cy="144"/>
          </a:xfrm>
        </p:grpSpPr>
        <p:grpSp>
          <p:nvGrpSpPr>
            <p:cNvPr id="41006" name="Group 46"/>
            <p:cNvGrpSpPr/>
            <p:nvPr/>
          </p:nvGrpSpPr>
          <p:grpSpPr bwMode="auto">
            <a:xfrm>
              <a:off x="1824" y="528"/>
              <a:ext cx="288" cy="48"/>
              <a:chOff x="1824" y="528"/>
              <a:chExt cx="288" cy="48"/>
            </a:xfrm>
          </p:grpSpPr>
          <p:sp>
            <p:nvSpPr>
              <p:cNvPr id="41007" name="Line 47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08" name="Line 48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09" name="Group 49"/>
            <p:cNvGrpSpPr/>
            <p:nvPr/>
          </p:nvGrpSpPr>
          <p:grpSpPr bwMode="auto">
            <a:xfrm rot="10800000">
              <a:off x="1824" y="624"/>
              <a:ext cx="288" cy="48"/>
              <a:chOff x="1824" y="528"/>
              <a:chExt cx="288" cy="48"/>
            </a:xfrm>
          </p:grpSpPr>
          <p:sp>
            <p:nvSpPr>
              <p:cNvPr id="41010" name="Line 50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11" name="Line 51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1012" name="Group 52"/>
          <p:cNvGrpSpPr/>
          <p:nvPr/>
        </p:nvGrpSpPr>
        <p:grpSpPr bwMode="auto">
          <a:xfrm>
            <a:off x="3948547" y="3089566"/>
            <a:ext cx="609600" cy="228600"/>
            <a:chOff x="1824" y="528"/>
            <a:chExt cx="288" cy="144"/>
          </a:xfrm>
        </p:grpSpPr>
        <p:grpSp>
          <p:nvGrpSpPr>
            <p:cNvPr id="41013" name="Group 53"/>
            <p:cNvGrpSpPr/>
            <p:nvPr/>
          </p:nvGrpSpPr>
          <p:grpSpPr bwMode="auto">
            <a:xfrm>
              <a:off x="1824" y="528"/>
              <a:ext cx="288" cy="48"/>
              <a:chOff x="1824" y="528"/>
              <a:chExt cx="288" cy="48"/>
            </a:xfrm>
          </p:grpSpPr>
          <p:sp>
            <p:nvSpPr>
              <p:cNvPr id="41014" name="Line 54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15" name="Line 55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16" name="Group 56"/>
            <p:cNvGrpSpPr/>
            <p:nvPr/>
          </p:nvGrpSpPr>
          <p:grpSpPr bwMode="auto">
            <a:xfrm rot="10800000">
              <a:off x="1824" y="624"/>
              <a:ext cx="288" cy="48"/>
              <a:chOff x="1824" y="528"/>
              <a:chExt cx="288" cy="48"/>
            </a:xfrm>
          </p:grpSpPr>
          <p:sp>
            <p:nvSpPr>
              <p:cNvPr id="41017" name="Line 57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18" name="Line 58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1019" name="Group 59"/>
          <p:cNvGrpSpPr/>
          <p:nvPr/>
        </p:nvGrpSpPr>
        <p:grpSpPr bwMode="auto">
          <a:xfrm>
            <a:off x="3440547" y="3619500"/>
            <a:ext cx="609600" cy="228600"/>
            <a:chOff x="1824" y="528"/>
            <a:chExt cx="288" cy="144"/>
          </a:xfrm>
        </p:grpSpPr>
        <p:grpSp>
          <p:nvGrpSpPr>
            <p:cNvPr id="41020" name="Group 60"/>
            <p:cNvGrpSpPr/>
            <p:nvPr/>
          </p:nvGrpSpPr>
          <p:grpSpPr bwMode="auto">
            <a:xfrm>
              <a:off x="1824" y="528"/>
              <a:ext cx="288" cy="48"/>
              <a:chOff x="1824" y="528"/>
              <a:chExt cx="288" cy="48"/>
            </a:xfrm>
          </p:grpSpPr>
          <p:sp>
            <p:nvSpPr>
              <p:cNvPr id="41021" name="Line 61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22" name="Line 62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23" name="Group 63"/>
            <p:cNvGrpSpPr/>
            <p:nvPr/>
          </p:nvGrpSpPr>
          <p:grpSpPr bwMode="auto">
            <a:xfrm rot="10800000">
              <a:off x="1824" y="624"/>
              <a:ext cx="288" cy="48"/>
              <a:chOff x="1824" y="528"/>
              <a:chExt cx="288" cy="48"/>
            </a:xfrm>
          </p:grpSpPr>
          <p:sp>
            <p:nvSpPr>
              <p:cNvPr id="41024" name="Line 64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25" name="Line 65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1026" name="Group 66"/>
          <p:cNvGrpSpPr/>
          <p:nvPr/>
        </p:nvGrpSpPr>
        <p:grpSpPr bwMode="auto">
          <a:xfrm>
            <a:off x="3577126" y="4229100"/>
            <a:ext cx="609600" cy="228600"/>
            <a:chOff x="1824" y="528"/>
            <a:chExt cx="288" cy="144"/>
          </a:xfrm>
        </p:grpSpPr>
        <p:grpSp>
          <p:nvGrpSpPr>
            <p:cNvPr id="41027" name="Group 67"/>
            <p:cNvGrpSpPr/>
            <p:nvPr/>
          </p:nvGrpSpPr>
          <p:grpSpPr bwMode="auto">
            <a:xfrm>
              <a:off x="1824" y="528"/>
              <a:ext cx="288" cy="48"/>
              <a:chOff x="1824" y="528"/>
              <a:chExt cx="288" cy="48"/>
            </a:xfrm>
          </p:grpSpPr>
          <p:sp>
            <p:nvSpPr>
              <p:cNvPr id="41028" name="Line 68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29" name="Line 69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30" name="Group 70"/>
            <p:cNvGrpSpPr/>
            <p:nvPr/>
          </p:nvGrpSpPr>
          <p:grpSpPr bwMode="auto">
            <a:xfrm rot="10800000">
              <a:off x="1824" y="624"/>
              <a:ext cx="288" cy="48"/>
              <a:chOff x="1824" y="528"/>
              <a:chExt cx="288" cy="48"/>
            </a:xfrm>
          </p:grpSpPr>
          <p:sp>
            <p:nvSpPr>
              <p:cNvPr id="41031" name="Line 71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32" name="Line 72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1033" name="Group 73"/>
          <p:cNvGrpSpPr/>
          <p:nvPr/>
        </p:nvGrpSpPr>
        <p:grpSpPr bwMode="auto">
          <a:xfrm>
            <a:off x="3678725" y="4765431"/>
            <a:ext cx="609600" cy="228600"/>
            <a:chOff x="1824" y="528"/>
            <a:chExt cx="288" cy="144"/>
          </a:xfrm>
        </p:grpSpPr>
        <p:grpSp>
          <p:nvGrpSpPr>
            <p:cNvPr id="41034" name="Group 74"/>
            <p:cNvGrpSpPr/>
            <p:nvPr/>
          </p:nvGrpSpPr>
          <p:grpSpPr bwMode="auto">
            <a:xfrm>
              <a:off x="1824" y="528"/>
              <a:ext cx="288" cy="48"/>
              <a:chOff x="1824" y="528"/>
              <a:chExt cx="288" cy="48"/>
            </a:xfrm>
          </p:grpSpPr>
          <p:sp>
            <p:nvSpPr>
              <p:cNvPr id="41035" name="Line 75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36" name="Line 76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37" name="Group 77"/>
            <p:cNvGrpSpPr/>
            <p:nvPr/>
          </p:nvGrpSpPr>
          <p:grpSpPr bwMode="auto">
            <a:xfrm rot="10800000">
              <a:off x="1824" y="624"/>
              <a:ext cx="288" cy="48"/>
              <a:chOff x="1824" y="528"/>
              <a:chExt cx="288" cy="48"/>
            </a:xfrm>
          </p:grpSpPr>
          <p:sp>
            <p:nvSpPr>
              <p:cNvPr id="41038" name="Line 78"/>
              <p:cNvSpPr>
                <a:spLocks noChangeShapeType="1"/>
              </p:cNvSpPr>
              <p:nvPr/>
            </p:nvSpPr>
            <p:spPr bwMode="auto">
              <a:xfrm>
                <a:off x="1824" y="576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39" name="Line 79"/>
              <p:cNvSpPr>
                <a:spLocks noChangeShapeType="1"/>
              </p:cNvSpPr>
              <p:nvPr/>
            </p:nvSpPr>
            <p:spPr bwMode="auto">
              <a:xfrm flipH="1" flipV="1">
                <a:off x="2016" y="528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41047" name="Oval 87"/>
          <p:cNvSpPr>
            <a:spLocks noChangeArrowheads="1"/>
          </p:cNvSpPr>
          <p:nvPr/>
        </p:nvSpPr>
        <p:spPr bwMode="auto">
          <a:xfrm>
            <a:off x="0" y="2133600"/>
            <a:ext cx="7164388" cy="118456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48" name="Oval 88"/>
          <p:cNvSpPr>
            <a:spLocks noChangeArrowheads="1"/>
          </p:cNvSpPr>
          <p:nvPr/>
        </p:nvSpPr>
        <p:spPr bwMode="auto">
          <a:xfrm>
            <a:off x="-252413" y="2781300"/>
            <a:ext cx="7164388" cy="158273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49" name="Oval 89"/>
          <p:cNvSpPr>
            <a:spLocks noChangeArrowheads="1"/>
          </p:cNvSpPr>
          <p:nvPr/>
        </p:nvSpPr>
        <p:spPr bwMode="auto">
          <a:xfrm>
            <a:off x="-76994" y="3912033"/>
            <a:ext cx="7164388" cy="1533191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7" grpId="0" animBg="1"/>
      <p:bldP spid="41047" grpId="1" animBg="1"/>
      <p:bldP spid="41048" grpId="0" animBg="1"/>
      <p:bldP spid="41048" grpId="1" animBg="1"/>
      <p:bldP spid="410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001000" cy="1143000"/>
          </a:xfrm>
        </p:spPr>
        <p:txBody>
          <a:bodyPr/>
          <a:lstStyle/>
          <a:p>
            <a:r>
              <a:rPr lang="zh-CN" altLang="en-US" sz="3600" b="1" dirty="0">
                <a:latin typeface="宋体" panose="02010600030101010101" pitchFamily="2" charset="-122"/>
              </a:rPr>
              <a:t>书写化学平衡常数表达式应注意的问题</a:t>
            </a:r>
            <a:r>
              <a:rPr lang="zh-CN" altLang="en-US" dirty="0"/>
              <a:t> </a:t>
            </a:r>
            <a:endParaRPr lang="zh-CN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2895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2800" b="1" dirty="0"/>
              <a:t>K</a:t>
            </a:r>
            <a:r>
              <a:rPr lang="zh-CN" altLang="en-US" sz="2800" b="1" dirty="0" smtClean="0"/>
              <a:t>只受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温度</a:t>
            </a:r>
            <a:r>
              <a:rPr lang="zh-CN" altLang="en-US" sz="2800" b="1" dirty="0" smtClean="0"/>
              <a:t>的影响，与反应物或生成物的浓度无关。</a:t>
            </a:r>
            <a:endParaRPr lang="zh-CN" altLang="en-US" sz="2800" b="1" dirty="0"/>
          </a:p>
          <a:p>
            <a:pPr>
              <a:lnSpc>
                <a:spcPct val="13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计算</a:t>
            </a:r>
            <a:r>
              <a:rPr lang="en-US" altLang="zh-CN" b="1" dirty="0" smtClean="0">
                <a:solidFill>
                  <a:srgbClr val="FF0000"/>
                </a:solidFill>
              </a:rPr>
              <a:t>K</a:t>
            </a:r>
            <a:r>
              <a:rPr lang="zh-CN" altLang="en-US" b="1" dirty="0" smtClean="0">
                <a:solidFill>
                  <a:srgbClr val="FF0000"/>
                </a:solidFill>
              </a:rPr>
              <a:t>浓度一定是</a:t>
            </a:r>
            <a:r>
              <a:rPr lang="zh-CN" altLang="en-US" b="1" dirty="0">
                <a:solidFill>
                  <a:srgbClr val="FF0000"/>
                </a:solidFill>
              </a:rPr>
              <a:t>平衡时的浓度</a:t>
            </a:r>
            <a:r>
              <a:rPr lang="zh-CN" altLang="en-US" b="1" dirty="0" smtClean="0"/>
              <a:t>。</a:t>
            </a:r>
            <a:endParaRPr lang="zh-CN" altLang="en-US" sz="2800" b="1" dirty="0"/>
          </a:p>
          <a:p>
            <a:pPr>
              <a:lnSpc>
                <a:spcPct val="130000"/>
              </a:lnSpc>
            </a:pPr>
            <a:r>
              <a:rPr lang="en-US" altLang="zh-CN" sz="2800" b="1" dirty="0" smtClean="0"/>
              <a:t>K</a:t>
            </a:r>
            <a:r>
              <a:rPr lang="zh-CN" altLang="en-US" sz="2800" b="1" dirty="0" smtClean="0"/>
              <a:t>的表达式对应于一个具体的化学反应，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系数不同，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K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的表达式不同。</a:t>
            </a:r>
            <a:r>
              <a:rPr lang="zh-CN" altLang="en-US" sz="2800" b="1" dirty="0"/>
              <a:t>若</a:t>
            </a:r>
            <a:r>
              <a:rPr lang="zh-CN" altLang="en-US" sz="2800" b="1" dirty="0">
                <a:solidFill>
                  <a:srgbClr val="FF0000"/>
                </a:solidFill>
              </a:rPr>
              <a:t>反应方向改变</a:t>
            </a:r>
            <a:r>
              <a:rPr lang="zh-CN" altLang="en-US" sz="2800" b="1" dirty="0"/>
              <a:t>，则平衡常数与原平衡常数互为倒数。</a:t>
            </a:r>
            <a:endParaRPr lang="zh-CN" altLang="en-US" sz="2800" b="1" dirty="0"/>
          </a:p>
          <a:p>
            <a:pPr>
              <a:lnSpc>
                <a:spcPct val="130000"/>
              </a:lnSpc>
            </a:pP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纯固体</a:t>
            </a:r>
            <a:r>
              <a:rPr lang="zh-CN" altLang="en-US" sz="2800" b="1" dirty="0"/>
              <a:t>、水溶液反应中的</a:t>
            </a:r>
            <a:r>
              <a:rPr lang="zh-CN" altLang="en-US" sz="2800" b="1" dirty="0">
                <a:solidFill>
                  <a:srgbClr val="FF0000"/>
                </a:solidFill>
              </a:rPr>
              <a:t>水，</a:t>
            </a:r>
            <a:r>
              <a:rPr lang="zh-CN" altLang="en-US" sz="2800" b="1" dirty="0"/>
              <a:t>由于</a:t>
            </a:r>
            <a:r>
              <a:rPr lang="zh-CN" altLang="en-US" sz="2800" b="1" dirty="0">
                <a:solidFill>
                  <a:srgbClr val="FF0000"/>
                </a:solidFill>
              </a:rPr>
              <a:t>其浓度可看做</a:t>
            </a:r>
            <a:r>
              <a:rPr lang="en-US" altLang="zh-CN" sz="2800" b="1" dirty="0">
                <a:solidFill>
                  <a:srgbClr val="FF0000"/>
                </a:solidFill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</a:rPr>
              <a:t>，</a:t>
            </a:r>
            <a:r>
              <a:rPr lang="zh-CN" altLang="en-US" sz="2800" b="1" dirty="0"/>
              <a:t>不列入平衡常数的表达式中。</a:t>
            </a:r>
            <a:endParaRPr lang="zh-CN" altLang="en-US" sz="2800" b="1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001000" y="3886200"/>
            <a:ext cx="54927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endParaRPr lang="zh-CN" altLang="en-US" sz="2400" b="0" u="none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23850" y="1137445"/>
            <a:ext cx="8226425" cy="57626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23850" y="1847455"/>
            <a:ext cx="7344494" cy="7920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08507" y="2750911"/>
            <a:ext cx="8820150" cy="1398169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308507" y="4509120"/>
            <a:ext cx="8820150" cy="144016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  <p:bldP spid="46086" grpId="0" animBg="1"/>
      <p:bldP spid="46088" grpId="0" animBg="1"/>
      <p:bldP spid="460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8"/>
          <p:cNvGrpSpPr/>
          <p:nvPr/>
        </p:nvGrpSpPr>
        <p:grpSpPr bwMode="auto">
          <a:xfrm>
            <a:off x="329882" y="975395"/>
            <a:ext cx="9072239" cy="2713170"/>
            <a:chOff x="151" y="-57"/>
            <a:chExt cx="5616" cy="2470"/>
          </a:xfrm>
        </p:grpSpPr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51" y="-57"/>
              <a:ext cx="5616" cy="2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zh-CN" u="none" dirty="0" smtClean="0"/>
                <a:t>H</a:t>
              </a:r>
              <a:r>
                <a:rPr lang="en-US" altLang="zh-CN" u="none" baseline="-30000" dirty="0" smtClean="0"/>
                <a:t>2</a:t>
              </a:r>
              <a:r>
                <a:rPr lang="en-US" altLang="zh-CN" u="none" dirty="0" smtClean="0"/>
                <a:t> </a:t>
              </a:r>
              <a:r>
                <a:rPr lang="en-US" altLang="zh-CN" u="none" dirty="0"/>
                <a:t>(g)＋I</a:t>
              </a:r>
              <a:r>
                <a:rPr lang="en-US" altLang="zh-CN" u="none" baseline="-30000" dirty="0"/>
                <a:t>2</a:t>
              </a:r>
              <a:r>
                <a:rPr lang="en-US" altLang="zh-CN" u="none" dirty="0"/>
                <a:t> (g)         </a:t>
              </a:r>
              <a:r>
                <a:rPr lang="en-US" altLang="zh-CN" u="none" dirty="0" smtClean="0"/>
                <a:t>  2HI </a:t>
              </a:r>
              <a:r>
                <a:rPr lang="en-US" altLang="zh-CN" u="none" dirty="0"/>
                <a:t>(g) </a:t>
              </a:r>
              <a:r>
                <a:rPr lang="en-US" altLang="zh-CN" u="none" dirty="0" smtClean="0"/>
                <a:t>，K=54.4</a:t>
              </a:r>
              <a:endParaRPr lang="en-US" altLang="zh-CN" u="none" dirty="0" smtClean="0"/>
            </a:p>
            <a:p>
              <a:pPr algn="just">
                <a:spcBef>
                  <a:spcPct val="50000"/>
                </a:spcBef>
              </a:pPr>
              <a:r>
                <a:rPr lang="en-US" altLang="zh-CN" u="none" dirty="0" smtClean="0"/>
                <a:t>H</a:t>
              </a:r>
              <a:r>
                <a:rPr lang="en-US" altLang="zh-CN" u="none" baseline="-30000" dirty="0" smtClean="0"/>
                <a:t>2</a:t>
              </a:r>
              <a:r>
                <a:rPr lang="en-US" altLang="zh-CN" u="none" dirty="0" smtClean="0"/>
                <a:t> (g)＋Cl</a:t>
              </a:r>
              <a:r>
                <a:rPr lang="en-US" altLang="zh-CN" u="none" baseline="-30000" dirty="0" smtClean="0"/>
                <a:t>2</a:t>
              </a:r>
              <a:r>
                <a:rPr lang="en-US" altLang="zh-CN" u="none" dirty="0" smtClean="0"/>
                <a:t> (g)  ===2HCl (g) ，K=5.3×10</a:t>
              </a:r>
              <a:r>
                <a:rPr lang="en-US" altLang="zh-CN" u="none" baseline="30000" dirty="0" smtClean="0"/>
                <a:t>33</a:t>
              </a:r>
              <a:endParaRPr lang="en-US" altLang="zh-CN" u="none" dirty="0" smtClean="0"/>
            </a:p>
            <a:p>
              <a:pPr algn="just">
                <a:spcBef>
                  <a:spcPct val="50000"/>
                </a:spcBef>
              </a:pPr>
              <a:endParaRPr lang="zh-CN" altLang="en-US" sz="2000" u="none" dirty="0" smtClean="0"/>
            </a:p>
            <a:p>
              <a:pPr algn="just">
                <a:spcBef>
                  <a:spcPct val="50000"/>
                </a:spcBef>
              </a:pPr>
              <a:endParaRPr lang="zh-CN" altLang="en-US" sz="2400" u="none" dirty="0"/>
            </a:p>
            <a:p>
              <a:pPr algn="just">
                <a:spcBef>
                  <a:spcPct val="50000"/>
                </a:spcBef>
              </a:pPr>
              <a:endParaRPr lang="zh-CN" altLang="en-US" sz="2400" u="none" dirty="0"/>
            </a:p>
          </p:txBody>
        </p:sp>
        <p:pic>
          <p:nvPicPr>
            <p:cNvPr id="50" name="Picture 10" descr="0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2" y="205"/>
              <a:ext cx="432" cy="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251520" y="2636912"/>
            <a:ext cx="8077200" cy="94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0" lang="zh-CN" altLang="en-US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问：</a:t>
            </a:r>
            <a:r>
              <a:rPr kumimoji="0" lang="en-US" altLang="zh-CN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K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值的大小与反应进行的程度有何关系？</a:t>
            </a:r>
            <a:endParaRPr kumimoji="0" lang="zh-CN" altLang="en-US" u="none" dirty="0" smtClean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kumimoji="0" lang="zh-CN" altLang="en-US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试着从平衡常数的概念或者表达式解释之？</a:t>
            </a:r>
            <a:endParaRPr kumimoji="0" lang="zh-CN" altLang="en-US" u="none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827584" y="4015020"/>
            <a:ext cx="8077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0" lang="zh-CN" altLang="en-US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一般：</a:t>
            </a:r>
            <a:r>
              <a:rPr kumimoji="0" lang="en-US" altLang="zh-CN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K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＞</a:t>
            </a:r>
            <a:r>
              <a:rPr kumimoji="0" lang="en-US" altLang="zh-CN" u="none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kumimoji="0" lang="en-US" altLang="zh-CN" u="none" baseline="300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  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完全反应，</a:t>
            </a:r>
            <a:endParaRPr kumimoji="0" lang="en-US" altLang="zh-CN" u="none" dirty="0" smtClean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kumimoji="0" lang="en-US" altLang="zh-CN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K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＜</a:t>
            </a:r>
            <a:r>
              <a:rPr kumimoji="0" lang="en-US" altLang="zh-CN" u="none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kumimoji="0" lang="en-US" altLang="zh-CN" u="none" baseline="300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-5</a:t>
            </a:r>
            <a:r>
              <a:rPr kumimoji="0" lang="zh-CN" altLang="en-US" u="none" dirty="0" smtClean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kumimoji="0" lang="zh-CN" altLang="en-US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则认为这个反应</a:t>
            </a:r>
            <a:r>
              <a:rPr kumimoji="0" lang="zh-CN" altLang="en-US" u="none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很难进行</a:t>
            </a:r>
            <a:r>
              <a:rPr kumimoji="0" lang="zh-CN" altLang="en-US" u="none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kumimoji="0" lang="zh-CN" altLang="en-US" u="none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8" grpId="0" bldLvl="0" animBg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188640"/>
            <a:ext cx="8763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CC"/>
                    </a:gs>
                    <a:gs pos="100000">
                      <a:srgbClr val="FF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200" u="none" dirty="0">
                <a:latin typeface="宋体" panose="02010600030101010101" pitchFamily="2" charset="-122"/>
              </a:rPr>
              <a:t>    为探究化学平衡常数的影响因素，科学家设计并进行了严密的实验，在</a:t>
            </a:r>
            <a:r>
              <a:rPr lang="zh-CN" altLang="en-US" sz="3200" u="none" dirty="0">
                <a:solidFill>
                  <a:srgbClr val="9900CC"/>
                </a:solidFill>
              </a:rPr>
              <a:t>298</a:t>
            </a:r>
            <a:r>
              <a:rPr lang="en-US" altLang="zh-CN" sz="3200" u="none" dirty="0">
                <a:solidFill>
                  <a:srgbClr val="9900CC"/>
                </a:solidFill>
              </a:rPr>
              <a:t>K</a:t>
            </a:r>
            <a:r>
              <a:rPr lang="en-US" altLang="zh-CN" sz="3200" u="none" dirty="0">
                <a:latin typeface="宋体" panose="02010600030101010101" pitchFamily="2" charset="-122"/>
              </a:rPr>
              <a:t>、</a:t>
            </a:r>
            <a:r>
              <a:rPr lang="en-US" altLang="zh-CN" sz="3200" u="none" dirty="0">
                <a:solidFill>
                  <a:srgbClr val="FF0000"/>
                </a:solidFill>
              </a:rPr>
              <a:t>333K</a:t>
            </a:r>
            <a:r>
              <a:rPr lang="zh-CN" altLang="en-US" sz="3200" u="none" dirty="0">
                <a:latin typeface="宋体" panose="02010600030101010101" pitchFamily="2" charset="-122"/>
              </a:rPr>
              <a:t>时分别是测得下表中的数据：</a:t>
            </a:r>
            <a:r>
              <a:rPr lang="zh-CN" altLang="en-US" sz="1100" b="0" u="none" dirty="0"/>
              <a:t> </a:t>
            </a:r>
            <a:endParaRPr lang="zh-CN" altLang="en-US" sz="1100" b="0" u="none" dirty="0"/>
          </a:p>
        </p:txBody>
      </p:sp>
      <p:graphicFrame>
        <p:nvGraphicFramePr>
          <p:cNvPr id="39120" name="Group 208"/>
          <p:cNvGraphicFramePr>
            <a:graphicFrameLocks noGrp="1"/>
          </p:cNvGraphicFramePr>
          <p:nvPr/>
        </p:nvGraphicFramePr>
        <p:xfrm>
          <a:off x="228600" y="3073896"/>
          <a:ext cx="8686800" cy="2133600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371600"/>
                <a:gridCol w="1524000"/>
                <a:gridCol w="1447800"/>
                <a:gridCol w="1676400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温度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(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K)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初始浓度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mol/L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平衡浓度(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mol/L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 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 K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  c</a:t>
                      </a:r>
                      <a:r>
                        <a:rPr kumimoji="1" lang="pt-PT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)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  c</a:t>
                      </a:r>
                      <a:r>
                        <a:rPr kumimoji="1" lang="pt-PT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NO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)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   [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]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   [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NO</a:t>
                      </a:r>
                      <a:r>
                        <a:rPr kumimoji="1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1" lang="pt-PT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]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298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0.050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0.02175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0.05650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333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0.050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0.00488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0.0901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121" name="Text Box 209"/>
          <p:cNvSpPr txBox="1">
            <a:spLocks noChangeArrowheads="1"/>
          </p:cNvSpPr>
          <p:nvPr/>
        </p:nvSpPr>
        <p:spPr bwMode="auto">
          <a:xfrm>
            <a:off x="755576" y="5559967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CC"/>
                    </a:gs>
                    <a:gs pos="100000">
                      <a:srgbClr val="FF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u="none" dirty="0" smtClean="0"/>
              <a:t>分析</a:t>
            </a:r>
            <a:r>
              <a:rPr lang="zh-CN" altLang="en-US" u="none" dirty="0"/>
              <a:t>表中数据，判断</a:t>
            </a:r>
            <a:r>
              <a:rPr lang="en-US" altLang="zh-CN" u="none" dirty="0"/>
              <a:t>K</a:t>
            </a:r>
            <a:r>
              <a:rPr lang="zh-CN" altLang="en-US" u="none" dirty="0"/>
              <a:t>值随温度的变化关系？</a:t>
            </a:r>
            <a:endParaRPr lang="zh-CN" altLang="en-US" u="none" dirty="0"/>
          </a:p>
        </p:txBody>
      </p:sp>
      <p:sp>
        <p:nvSpPr>
          <p:cNvPr id="39122" name="Text Box 210"/>
          <p:cNvSpPr txBox="1">
            <a:spLocks noChangeArrowheads="1"/>
          </p:cNvSpPr>
          <p:nvPr/>
        </p:nvSpPr>
        <p:spPr bwMode="auto">
          <a:xfrm>
            <a:off x="7239000" y="4140696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CC"/>
                    </a:gs>
                    <a:gs pos="100000">
                      <a:srgbClr val="FF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u="none">
                <a:solidFill>
                  <a:srgbClr val="9900CC"/>
                </a:solidFill>
              </a:rPr>
              <a:t>0.1468</a:t>
            </a:r>
            <a:endParaRPr lang="zh-CN" altLang="en-US" u="none">
              <a:solidFill>
                <a:srgbClr val="9900CC"/>
              </a:solidFill>
            </a:endParaRPr>
          </a:p>
        </p:txBody>
      </p:sp>
      <p:sp>
        <p:nvSpPr>
          <p:cNvPr id="39123" name="Text Box 211"/>
          <p:cNvSpPr txBox="1">
            <a:spLocks noChangeArrowheads="1"/>
          </p:cNvSpPr>
          <p:nvPr/>
        </p:nvSpPr>
        <p:spPr bwMode="auto">
          <a:xfrm>
            <a:off x="7391400" y="4674096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CC"/>
                    </a:gs>
                    <a:gs pos="100000">
                      <a:srgbClr val="FF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u="none">
                <a:solidFill>
                  <a:srgbClr val="FF0000"/>
                </a:solidFill>
              </a:rPr>
              <a:t>1.664</a:t>
            </a:r>
            <a:endParaRPr lang="zh-CN" altLang="en-US" u="none">
              <a:solidFill>
                <a:srgbClr val="FF0000"/>
              </a:solidFill>
            </a:endParaRPr>
          </a:p>
        </p:txBody>
      </p:sp>
      <p:grpSp>
        <p:nvGrpSpPr>
          <p:cNvPr id="9" name="Group 44"/>
          <p:cNvGrpSpPr/>
          <p:nvPr/>
        </p:nvGrpSpPr>
        <p:grpSpPr bwMode="auto">
          <a:xfrm>
            <a:off x="468923" y="1582617"/>
            <a:ext cx="8610600" cy="1358900"/>
            <a:chOff x="336" y="912"/>
            <a:chExt cx="5424" cy="856"/>
          </a:xfrm>
        </p:grpSpPr>
        <p:sp>
          <p:nvSpPr>
            <p:cNvPr id="10" name="Rectangle 43"/>
            <p:cNvSpPr>
              <a:spLocks noChangeArrowheads="1"/>
            </p:cNvSpPr>
            <p:nvPr/>
          </p:nvSpPr>
          <p:spPr bwMode="auto">
            <a:xfrm>
              <a:off x="336" y="912"/>
              <a:ext cx="5424" cy="8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zh-CN" altLang="en-US" sz="3200" u="none" dirty="0">
                  <a:latin typeface="宋体" panose="02010600030101010101" pitchFamily="2" charset="-122"/>
                </a:rPr>
                <a:t>已知： </a:t>
              </a:r>
              <a:r>
                <a:rPr lang="en-US" altLang="zh-CN" sz="3200" u="none" dirty="0"/>
                <a:t>N</a:t>
              </a:r>
              <a:r>
                <a:rPr lang="en-US" altLang="zh-CN" sz="3200" u="none" baseline="-25000" dirty="0"/>
                <a:t>2</a:t>
              </a:r>
              <a:r>
                <a:rPr lang="en-US" altLang="zh-CN" sz="3200" u="none" dirty="0"/>
                <a:t>O</a:t>
              </a:r>
              <a:r>
                <a:rPr lang="en-US" altLang="zh-CN" sz="3200" u="none" baseline="-25000" dirty="0"/>
                <a:t>4</a:t>
              </a:r>
              <a:r>
                <a:rPr lang="zh-CN" altLang="en-US" sz="3200" u="none" dirty="0">
                  <a:latin typeface="宋体" panose="02010600030101010101" pitchFamily="2" charset="-122"/>
                </a:rPr>
                <a:t> </a:t>
              </a:r>
              <a:r>
                <a:rPr lang="en-US" altLang="zh-CN" sz="3200" u="none" dirty="0"/>
                <a:t>(g)          </a:t>
              </a:r>
              <a:r>
                <a:rPr lang="zh-CN" altLang="en-US" sz="3200" u="none" dirty="0"/>
                <a:t>2</a:t>
              </a:r>
              <a:r>
                <a:rPr lang="en-US" altLang="zh-CN" sz="3200" u="none" dirty="0"/>
                <a:t>NO</a:t>
              </a:r>
              <a:r>
                <a:rPr lang="en-US" altLang="zh-CN" sz="3200" u="none" baseline="-25000" dirty="0"/>
                <a:t>2</a:t>
              </a:r>
              <a:r>
                <a:rPr lang="en-US" altLang="zh-CN" sz="3200" u="none" dirty="0"/>
                <a:t> (g)    </a:t>
              </a:r>
              <a:endParaRPr lang="en-US" altLang="zh-CN" sz="3200" u="none" dirty="0"/>
            </a:p>
            <a:p>
              <a:pPr algn="l">
                <a:lnSpc>
                  <a:spcPct val="130000"/>
                </a:lnSpc>
              </a:pPr>
              <a:r>
                <a:rPr lang="zh-CN" altLang="en-US" sz="3200" u="none" dirty="0"/>
                <a:t>               无色                 </a:t>
              </a:r>
              <a:r>
                <a:rPr lang="zh-CN" altLang="en-US" sz="3200" u="none" dirty="0">
                  <a:solidFill>
                    <a:srgbClr val="E4663E"/>
                  </a:solidFill>
                </a:rPr>
                <a:t>红棕色</a:t>
              </a:r>
              <a:r>
                <a:rPr lang="zh-CN" altLang="en-US" sz="3200" u="none" dirty="0"/>
                <a:t> </a:t>
              </a:r>
              <a:endParaRPr lang="zh-CN" altLang="en-US" sz="3200" u="none" dirty="0"/>
            </a:p>
          </p:txBody>
        </p:sp>
        <p:pic>
          <p:nvPicPr>
            <p:cNvPr id="11" name="Picture 42" descr="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104"/>
              <a:ext cx="480" cy="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2" grpId="0" autoUpdateAnimBg="0"/>
      <p:bldP spid="3912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447800" y="3429000"/>
            <a:ext cx="12001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kumimoji="0" lang="zh-CN" altLang="en-US" sz="1800" b="0" u="none">
              <a:latin typeface="Arial" panose="020B0604020202020204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10000" y="3429000"/>
            <a:ext cx="14351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kumimoji="0" lang="zh-CN" altLang="en-US" sz="1800" b="0" u="none">
              <a:latin typeface="Arial" panose="020B0604020202020204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105400" y="3429000"/>
            <a:ext cx="12271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kumimoji="0" lang="zh-CN" altLang="en-US" sz="1800" b="0" u="none">
              <a:latin typeface="Arial" panose="020B0604020202020204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324600" y="3429000"/>
            <a:ext cx="1173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kumimoji="0" lang="zh-CN" altLang="en-US" sz="1800" u="none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00550" y="337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400550" y="337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aphicFrame>
        <p:nvGraphicFramePr>
          <p:cNvPr id="31880" name="Group 136"/>
          <p:cNvGraphicFramePr>
            <a:graphicFrameLocks noGrp="1"/>
          </p:cNvGraphicFramePr>
          <p:nvPr/>
        </p:nvGraphicFramePr>
        <p:xfrm>
          <a:off x="152400" y="1600200"/>
          <a:ext cx="8534400" cy="4724400"/>
        </p:xfrm>
        <a:graphic>
          <a:graphicData uri="http://schemas.openxmlformats.org/drawingml/2006/table">
            <a:tbl>
              <a:tblPr/>
              <a:tblGrid>
                <a:gridCol w="990600"/>
                <a:gridCol w="381000"/>
                <a:gridCol w="838200"/>
                <a:gridCol w="990600"/>
                <a:gridCol w="838200"/>
                <a:gridCol w="914400"/>
                <a:gridCol w="990600"/>
                <a:gridCol w="914400"/>
                <a:gridCol w="1676400"/>
              </a:tblGrid>
              <a:tr h="4095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温度(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初始浓度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（</a:t>
                      </a:r>
                      <a:r>
                        <a:rPr kumimoji="1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mol/L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）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平衡浓度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（</a:t>
                      </a:r>
                      <a:r>
                        <a:rPr kumimoji="1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mol/L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）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(H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)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(I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)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c</a:t>
                      </a:r>
                      <a:r>
                        <a:rPr kumimoji="1" lang="pt-PT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0</a:t>
                      </a:r>
                      <a:r>
                        <a:rPr kumimoji="1" lang="pt-PT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(HI)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[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H</a:t>
                      </a:r>
                      <a:r>
                        <a:rPr kumimoji="0" lang="pt-PT" altLang="zh-CN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]</a:t>
                      </a:r>
                      <a:endParaRPr kumimoji="1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[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I</a:t>
                      </a:r>
                      <a:r>
                        <a:rPr kumimoji="0" lang="pt-PT" altLang="zh-CN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]</a:t>
                      </a:r>
                      <a:endParaRPr kumimoji="1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pt-P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[</a:t>
                      </a:r>
                      <a:r>
                        <a:rPr kumimoji="0" lang="pt-PT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HI]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4429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698.6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0.01067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0.01196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0.001831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0.003129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0.01767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54.4928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②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0.01135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0.009044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0.003560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0.001250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0.01559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54.6067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0.01069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0.001141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0.001141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0.008410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54.3060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798.6</a:t>
                      </a:r>
                      <a:r>
                        <a:rPr kumimoji="1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④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0.01135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0.00904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 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0.00456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0.00195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0.00859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8.2883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⑤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0.01655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0.00339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0.00339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0.00977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8.3013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⑥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0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0.01258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0.00258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0.00258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0.00742</a:t>
                      </a:r>
                      <a:endParaRPr kumimoji="1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8.2627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1844" name="Group 100"/>
          <p:cNvGrpSpPr/>
          <p:nvPr/>
        </p:nvGrpSpPr>
        <p:grpSpPr bwMode="auto">
          <a:xfrm>
            <a:off x="7239000" y="1676400"/>
            <a:ext cx="1225550" cy="822325"/>
            <a:chOff x="4848" y="1121"/>
            <a:chExt cx="772" cy="518"/>
          </a:xfrm>
        </p:grpSpPr>
        <p:sp>
          <p:nvSpPr>
            <p:cNvPr id="31845" name="Rectangle 101"/>
            <p:cNvSpPr>
              <a:spLocks noChangeArrowheads="1"/>
            </p:cNvSpPr>
            <p:nvPr/>
          </p:nvSpPr>
          <p:spPr bwMode="auto">
            <a:xfrm>
              <a:off x="4848" y="1121"/>
              <a:ext cx="7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kumimoji="0" lang="zh-CN" altLang="pt-PT" sz="2000" u="none"/>
                <a:t>  </a:t>
              </a:r>
              <a:r>
                <a:rPr kumimoji="0" lang="zh-CN" altLang="pt-PT" sz="2400" u="none">
                  <a:solidFill>
                    <a:srgbClr val="FF0000"/>
                  </a:solidFill>
                </a:rPr>
                <a:t>[</a:t>
              </a:r>
              <a:r>
                <a:rPr kumimoji="0" lang="pt-PT" altLang="zh-CN" sz="2400" u="none">
                  <a:solidFill>
                    <a:srgbClr val="FF0000"/>
                  </a:solidFill>
                </a:rPr>
                <a:t>HI]</a:t>
              </a:r>
              <a:r>
                <a:rPr kumimoji="0" lang="pt-PT" altLang="zh-CN" sz="2400" u="none" baseline="30000">
                  <a:solidFill>
                    <a:srgbClr val="FF0000"/>
                  </a:solidFill>
                </a:rPr>
                <a:t>2</a:t>
              </a:r>
              <a:endParaRPr kumimoji="0" lang="pt-PT" altLang="zh-CN" sz="2400" u="none">
                <a:solidFill>
                  <a:srgbClr val="FF0000"/>
                </a:solidFill>
              </a:endParaRPr>
            </a:p>
            <a:p>
              <a:pPr algn="l"/>
              <a:r>
                <a:rPr kumimoji="0" lang="pt-PT" altLang="zh-CN" sz="2400" u="none">
                  <a:solidFill>
                    <a:srgbClr val="FF0000"/>
                  </a:solidFill>
                </a:rPr>
                <a:t> [H</a:t>
              </a:r>
              <a:r>
                <a:rPr kumimoji="0" lang="pt-PT" altLang="zh-CN" sz="2400" u="none" baseline="-30000">
                  <a:solidFill>
                    <a:srgbClr val="FF0000"/>
                  </a:solidFill>
                </a:rPr>
                <a:t>2</a:t>
              </a:r>
              <a:r>
                <a:rPr kumimoji="0" lang="pt-PT" altLang="zh-CN" sz="2400" u="none">
                  <a:solidFill>
                    <a:srgbClr val="FF0000"/>
                  </a:solidFill>
                </a:rPr>
                <a:t>][I</a:t>
              </a:r>
              <a:r>
                <a:rPr kumimoji="0" lang="pt-PT" altLang="zh-CN" sz="2400" u="none" baseline="-30000">
                  <a:solidFill>
                    <a:srgbClr val="FF0000"/>
                  </a:solidFill>
                </a:rPr>
                <a:t>2</a:t>
              </a:r>
              <a:r>
                <a:rPr kumimoji="0" lang="pt-PT" altLang="zh-CN" sz="2400" u="none">
                  <a:solidFill>
                    <a:srgbClr val="FF0000"/>
                  </a:solidFill>
                </a:rPr>
                <a:t>]</a:t>
              </a:r>
              <a:endParaRPr kumimoji="0" lang="zh-CN" altLang="en-US" sz="2400" u="none">
                <a:solidFill>
                  <a:srgbClr val="FF0000"/>
                </a:solidFill>
              </a:endParaRPr>
            </a:p>
          </p:txBody>
        </p:sp>
        <p:sp>
          <p:nvSpPr>
            <p:cNvPr id="31846" name="Line 102"/>
            <p:cNvSpPr>
              <a:spLocks noChangeShapeType="1"/>
            </p:cNvSpPr>
            <p:nvPr/>
          </p:nvSpPr>
          <p:spPr bwMode="auto">
            <a:xfrm>
              <a:off x="4944" y="1392"/>
              <a:ext cx="48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1862" name="Group 118"/>
          <p:cNvGrpSpPr/>
          <p:nvPr/>
        </p:nvGrpSpPr>
        <p:grpSpPr bwMode="auto">
          <a:xfrm>
            <a:off x="1301750" y="641350"/>
            <a:ext cx="7162800" cy="517525"/>
            <a:chOff x="144" y="2208"/>
            <a:chExt cx="4512" cy="326"/>
          </a:xfrm>
        </p:grpSpPr>
        <p:sp>
          <p:nvSpPr>
            <p:cNvPr id="31863" name="Text Box 119"/>
            <p:cNvSpPr txBox="1">
              <a:spLocks noChangeArrowheads="1"/>
            </p:cNvSpPr>
            <p:nvPr/>
          </p:nvSpPr>
          <p:spPr bwMode="auto">
            <a:xfrm>
              <a:off x="144" y="2208"/>
              <a:ext cx="451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zh-CN" u="none"/>
                <a:t>H</a:t>
              </a:r>
              <a:r>
                <a:rPr lang="en-US" altLang="zh-CN" u="none" baseline="-30000"/>
                <a:t>2</a:t>
              </a:r>
              <a:r>
                <a:rPr lang="en-US" altLang="zh-CN" u="none"/>
                <a:t> (g)＋I</a:t>
              </a:r>
              <a:r>
                <a:rPr lang="en-US" altLang="zh-CN" u="none" baseline="-30000"/>
                <a:t>2</a:t>
              </a:r>
              <a:r>
                <a:rPr lang="en-US" altLang="zh-CN" u="none"/>
                <a:t> (g)            2HI (g) </a:t>
              </a:r>
              <a:endParaRPr lang="zh-CN" altLang="en-US" sz="2400" u="none"/>
            </a:p>
          </p:txBody>
        </p:sp>
        <p:pic>
          <p:nvPicPr>
            <p:cNvPr id="31864" name="Picture 120" descr="0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304"/>
              <a:ext cx="432" cy="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/>
          <p:nvPr/>
        </p:nvGrpSpPr>
        <p:grpSpPr bwMode="auto">
          <a:xfrm>
            <a:off x="0" y="0"/>
            <a:ext cx="9144000" cy="5702300"/>
            <a:chOff x="96" y="0"/>
            <a:chExt cx="5664" cy="3592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auto">
            <a:xfrm>
              <a:off x="96" y="0"/>
              <a:ext cx="5664" cy="3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FFCC"/>
                      </a:gs>
                      <a:gs pos="100000">
                        <a:srgbClr val="FFCC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defTabSz="-635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/>
                <a:t>        </a:t>
              </a:r>
              <a:r>
                <a:rPr lang="zh-CN" altLang="en-US" sz="3200" u="none" dirty="0">
                  <a:solidFill>
                    <a:srgbClr val="FF0000"/>
                  </a:solidFill>
                </a:rPr>
                <a:t>298</a:t>
              </a:r>
              <a:r>
                <a:rPr lang="en-US" altLang="zh-CN" sz="3200" u="none" dirty="0">
                  <a:solidFill>
                    <a:srgbClr val="FF0000"/>
                  </a:solidFill>
                </a:rPr>
                <a:t>K</a:t>
              </a:r>
              <a:r>
                <a:rPr lang="zh-CN" altLang="en-US" sz="3200" u="none" dirty="0"/>
                <a:t>时，某密闭容器中反应</a:t>
              </a:r>
              <a:endParaRPr lang="zh-CN" altLang="en-US" sz="3200" u="none" dirty="0"/>
            </a:p>
            <a:p>
              <a:pPr algn="just" defTabSz="-635">
                <a:lnSpc>
                  <a:spcPct val="150000"/>
                </a:lnSpc>
                <a:tabLst>
                  <a:tab pos="5908675" algn="l"/>
                </a:tabLst>
              </a:pPr>
              <a:r>
                <a:rPr lang="en-US" altLang="zh-CN" sz="3200" u="none" dirty="0"/>
                <a:t>N</a:t>
              </a:r>
              <a:r>
                <a:rPr lang="en-US" altLang="zh-CN" sz="3200" u="none" baseline="-25000" dirty="0"/>
                <a:t>2</a:t>
              </a:r>
              <a:r>
                <a:rPr lang="en-US" altLang="zh-CN" sz="3200" u="none" dirty="0"/>
                <a:t>(g) + O</a:t>
              </a:r>
              <a:r>
                <a:rPr lang="en-US" altLang="zh-CN" sz="3200" u="none" baseline="-25000" dirty="0"/>
                <a:t>2</a:t>
              </a:r>
              <a:r>
                <a:rPr lang="en-US" altLang="zh-CN" sz="3200" u="none" dirty="0"/>
                <a:t>(g)           2NO(g) </a:t>
              </a:r>
              <a:r>
                <a:rPr lang="zh-CN" altLang="en-US" sz="3200" u="none" dirty="0"/>
                <a:t>达到平衡。</a:t>
              </a:r>
              <a:endParaRPr lang="zh-CN" altLang="en-US" sz="3200" u="none" dirty="0"/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/>
                <a:t>②若</a:t>
              </a:r>
              <a:r>
                <a:rPr lang="zh-CN" altLang="en-US" sz="3200" u="none" dirty="0">
                  <a:solidFill>
                    <a:srgbClr val="FF0000"/>
                  </a:solidFill>
                </a:rPr>
                <a:t>298</a:t>
              </a:r>
              <a:r>
                <a:rPr lang="en-US" altLang="zh-CN" sz="3200" u="none" dirty="0">
                  <a:solidFill>
                    <a:srgbClr val="FF0000"/>
                  </a:solidFill>
                </a:rPr>
                <a:t>K</a:t>
              </a:r>
              <a:r>
                <a:rPr lang="zh-CN" altLang="en-US" sz="3200" u="none" dirty="0"/>
                <a:t>时，</a:t>
              </a:r>
              <a:r>
                <a:rPr lang="en-US" altLang="zh-CN" sz="3200" u="none" dirty="0">
                  <a:solidFill>
                    <a:srgbClr val="FF0000"/>
                  </a:solidFill>
                </a:rPr>
                <a:t>K=1×10</a:t>
              </a:r>
              <a:r>
                <a:rPr lang="en-US" altLang="zh-CN" sz="3200" u="none" baseline="30000" dirty="0">
                  <a:solidFill>
                    <a:srgbClr val="FF0000"/>
                  </a:solidFill>
                </a:rPr>
                <a:t>-3</a:t>
              </a:r>
              <a:r>
                <a:rPr lang="zh-CN" altLang="en-US" sz="3200" u="none" dirty="0"/>
                <a:t>； </a:t>
              </a:r>
              <a:endParaRPr lang="zh-CN" altLang="en-US" sz="3200" u="none" dirty="0"/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>
                  <a:solidFill>
                    <a:srgbClr val="0000FF"/>
                  </a:solidFill>
                </a:rPr>
                <a:t>③保持</a:t>
              </a:r>
              <a:r>
                <a:rPr lang="zh-CN" altLang="en-US" sz="3200" u="none" dirty="0">
                  <a:solidFill>
                    <a:srgbClr val="FF0000"/>
                  </a:solidFill>
                </a:rPr>
                <a:t>温度不变</a:t>
              </a:r>
              <a:r>
                <a:rPr lang="zh-CN" altLang="en-US" sz="3200" u="none" dirty="0">
                  <a:solidFill>
                    <a:srgbClr val="0000FF"/>
                  </a:solidFill>
                </a:rPr>
                <a:t>，测得某一时刻，</a:t>
              </a:r>
              <a:r>
                <a:rPr lang="en-US" altLang="zh-CN" sz="3200" u="none" dirty="0">
                  <a:solidFill>
                    <a:srgbClr val="0000FF"/>
                  </a:solidFill>
                </a:rPr>
                <a:t>N</a:t>
              </a:r>
              <a:r>
                <a:rPr lang="en-US" altLang="zh-CN" sz="3200" u="none" baseline="-30000" dirty="0">
                  <a:solidFill>
                    <a:srgbClr val="0000FF"/>
                  </a:solidFill>
                </a:rPr>
                <a:t>2</a:t>
              </a:r>
              <a:r>
                <a:rPr lang="en-US" altLang="zh-CN" sz="3200" u="none" dirty="0">
                  <a:solidFill>
                    <a:srgbClr val="0000FF"/>
                  </a:solidFill>
                </a:rPr>
                <a:t>、O</a:t>
              </a:r>
              <a:r>
                <a:rPr lang="en-US" altLang="zh-CN" sz="3200" u="none" baseline="-30000" dirty="0">
                  <a:solidFill>
                    <a:srgbClr val="0000FF"/>
                  </a:solidFill>
                </a:rPr>
                <a:t>2</a:t>
              </a:r>
              <a:r>
                <a:rPr lang="en-US" altLang="zh-CN" sz="3200" u="none" dirty="0">
                  <a:solidFill>
                    <a:srgbClr val="0000FF"/>
                  </a:solidFill>
                </a:rPr>
                <a:t>、NO</a:t>
              </a:r>
              <a:r>
                <a:rPr lang="zh-CN" altLang="en-US" sz="3200" u="none" dirty="0">
                  <a:solidFill>
                    <a:srgbClr val="0000FF"/>
                  </a:solidFill>
                </a:rPr>
                <a:t>浓度分别为10</a:t>
              </a:r>
              <a:r>
                <a:rPr lang="en-US" altLang="zh-CN" sz="3200" u="none" dirty="0" err="1">
                  <a:solidFill>
                    <a:srgbClr val="0000FF"/>
                  </a:solidFill>
                </a:rPr>
                <a:t>mol</a:t>
              </a:r>
              <a:r>
                <a:rPr lang="en-US" altLang="zh-CN" sz="3200" u="none" dirty="0">
                  <a:solidFill>
                    <a:srgbClr val="0000FF"/>
                  </a:solidFill>
                </a:rPr>
                <a:t>/L、10mol/L、1×10</a:t>
              </a:r>
              <a:r>
                <a:rPr lang="en-US" altLang="zh-CN" sz="3200" u="none" baseline="30000" dirty="0">
                  <a:solidFill>
                    <a:srgbClr val="0000FF"/>
                  </a:solidFill>
                </a:rPr>
                <a:t>-5</a:t>
              </a:r>
              <a:r>
                <a:rPr lang="en-US" altLang="zh-CN" sz="3200" u="none" dirty="0">
                  <a:solidFill>
                    <a:srgbClr val="0000FF"/>
                  </a:solidFill>
                </a:rPr>
                <a:t>mol/L，</a:t>
              </a:r>
              <a:r>
                <a:rPr lang="zh-CN" altLang="en-US" sz="3200" u="none" dirty="0">
                  <a:solidFill>
                    <a:srgbClr val="0000FF"/>
                  </a:solidFill>
                </a:rPr>
                <a:t>此时该反应是否达到平衡状态？</a:t>
              </a:r>
              <a:endParaRPr lang="zh-CN" altLang="en-US" sz="3200" u="none" dirty="0">
                <a:solidFill>
                  <a:srgbClr val="0000FF"/>
                </a:solidFill>
              </a:endParaRPr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>
                  <a:solidFill>
                    <a:srgbClr val="0000FF"/>
                  </a:solidFill>
                </a:rPr>
                <a:t>若要达到平衡，反应应向</a:t>
              </a:r>
              <a:r>
                <a:rPr lang="zh-CN" altLang="en-US" sz="3200" dirty="0">
                  <a:solidFill>
                    <a:srgbClr val="0000FF"/>
                  </a:solidFill>
                </a:rPr>
                <a:t>       </a:t>
              </a:r>
              <a:r>
                <a:rPr lang="zh-CN" altLang="en-US" sz="3200" u="none" dirty="0">
                  <a:solidFill>
                    <a:srgbClr val="0000FF"/>
                  </a:solidFill>
                </a:rPr>
                <a:t>方向进行，为什么？</a:t>
              </a:r>
              <a:endParaRPr lang="en-US" altLang="zh-CN" sz="3200" u="none" dirty="0">
                <a:solidFill>
                  <a:srgbClr val="0000FF"/>
                </a:solidFill>
              </a:endParaRPr>
            </a:p>
            <a:p>
              <a:pPr algn="l" defTabSz="-635" eaLnBrk="0" hangingPunct="0">
                <a:tabLst>
                  <a:tab pos="5908675" algn="l"/>
                </a:tabLst>
              </a:pPr>
              <a:endParaRPr lang="zh-CN" altLang="en-US" sz="3200" u="none" dirty="0"/>
            </a:p>
          </p:txBody>
        </p:sp>
        <p:pic>
          <p:nvPicPr>
            <p:cNvPr id="37892" name="Picture 4" descr="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720"/>
              <a:ext cx="432" cy="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7893" name="WordArt 5"/>
          <p:cNvSpPr>
            <a:spLocks noChangeArrowheads="1" noChangeShapeType="1" noTextEdit="1"/>
          </p:cNvSpPr>
          <p:nvPr/>
        </p:nvSpPr>
        <p:spPr bwMode="auto">
          <a:xfrm>
            <a:off x="6934200" y="0"/>
            <a:ext cx="2362200" cy="167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r>
              <a:rPr lang="zh-CN" altLang="en-US" sz="3600" kern="10" dirty="0">
                <a:ln w="9525">
                  <a:round/>
                </a:ln>
                <a:gradFill rotWithShape="0">
                  <a:gsLst>
                    <a:gs pos="0">
                      <a:srgbClr val="FFFF99"/>
                    </a:gs>
                    <a:gs pos="50000">
                      <a:srgbClr val="FF0000"/>
                    </a:gs>
                    <a:gs pos="100000">
                      <a:srgbClr val="FFFF99"/>
                    </a:gs>
                  </a:gsLst>
                  <a:lin ang="2700000" scaled="1"/>
                </a:gradFill>
                <a:latin typeface="华文行楷"/>
                <a:ea typeface="华文行楷"/>
              </a:rPr>
              <a:t>平衡常数</a:t>
            </a:r>
            <a:r>
              <a:rPr lang="zh-CN" altLang="en-US" sz="3600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华文行楷"/>
                <a:ea typeface="华文行楷"/>
              </a:rPr>
              <a:t>的</a:t>
            </a:r>
            <a:r>
              <a:rPr lang="zh-CN" altLang="en-US" sz="3600" kern="10" dirty="0">
                <a:ln w="9525">
                  <a:round/>
                </a:ln>
                <a:gradFill rotWithShape="0">
                  <a:gsLst>
                    <a:gs pos="0">
                      <a:srgbClr val="FFFF99"/>
                    </a:gs>
                    <a:gs pos="50000">
                      <a:srgbClr val="FF0000"/>
                    </a:gs>
                    <a:gs pos="100000">
                      <a:srgbClr val="FFFF99"/>
                    </a:gs>
                  </a:gsLst>
                  <a:lin ang="2700000" scaled="1"/>
                </a:gradFill>
                <a:latin typeface="华文行楷"/>
                <a:ea typeface="华文行楷"/>
              </a:rPr>
              <a:t>应用</a:t>
            </a:r>
            <a:endParaRPr lang="zh-CN" altLang="en-US" sz="3600" kern="10" dirty="0">
              <a:ln w="9525">
                <a:round/>
              </a:ln>
              <a:gradFill rotWithShape="0">
                <a:gsLst>
                  <a:gs pos="0">
                    <a:srgbClr val="FFFF99"/>
                  </a:gs>
                  <a:gs pos="50000">
                    <a:srgbClr val="FF0000"/>
                  </a:gs>
                  <a:gs pos="100000">
                    <a:srgbClr val="FFFF99"/>
                  </a:gs>
                </a:gsLst>
                <a:lin ang="2700000" scaled="1"/>
              </a:gradFill>
              <a:latin typeface="华文行楷"/>
              <a:ea typeface="华文行楷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8" name="Group 8"/>
          <p:cNvGrpSpPr/>
          <p:nvPr/>
        </p:nvGrpSpPr>
        <p:grpSpPr bwMode="auto">
          <a:xfrm>
            <a:off x="124435" y="39688"/>
            <a:ext cx="8799637" cy="6002339"/>
            <a:chOff x="78" y="25"/>
            <a:chExt cx="5664" cy="3781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78" y="25"/>
              <a:ext cx="5664" cy="3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FFCC"/>
                      </a:gs>
                      <a:gs pos="100000">
                        <a:srgbClr val="FFCC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defTabSz="-635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/>
                <a:t>     </a:t>
              </a:r>
              <a:r>
                <a:rPr lang="zh-CN" altLang="en-US" sz="3600" u="none" dirty="0" smtClean="0">
                  <a:solidFill>
                    <a:srgbClr val="FF0000"/>
                  </a:solidFill>
                </a:rPr>
                <a:t>有关平衡常数的计算：  </a:t>
              </a:r>
              <a:endParaRPr lang="en-US" altLang="zh-CN" sz="3200" u="none" dirty="0" smtClean="0">
                <a:solidFill>
                  <a:srgbClr val="FF0000"/>
                </a:solidFill>
              </a:endParaRPr>
            </a:p>
            <a:p>
              <a:pPr algn="just" defTabSz="-635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 smtClean="0"/>
                <a:t> </a:t>
              </a:r>
              <a:r>
                <a:rPr lang="zh-CN" altLang="en-US" sz="3200" u="none" dirty="0">
                  <a:solidFill>
                    <a:srgbClr val="0000FF"/>
                  </a:solidFill>
                </a:rPr>
                <a:t>某温度</a:t>
              </a:r>
              <a:r>
                <a:rPr lang="zh-CN" altLang="en-US" sz="3200" u="none" dirty="0" smtClean="0"/>
                <a:t>时</a:t>
              </a:r>
              <a:r>
                <a:rPr lang="zh-CN" altLang="en-US" sz="3200" u="none" dirty="0"/>
                <a:t>，</a:t>
              </a:r>
              <a:r>
                <a:rPr lang="zh-CN" altLang="en-US" sz="3200" u="none" dirty="0" smtClean="0"/>
                <a:t>向密闭</a:t>
              </a:r>
              <a:r>
                <a:rPr lang="en-US" altLang="zh-CN" sz="3200" u="none" dirty="0" smtClean="0"/>
                <a:t>10L</a:t>
              </a:r>
              <a:r>
                <a:rPr lang="zh-CN" altLang="en-US" sz="3200" u="none" dirty="0" smtClean="0"/>
                <a:t>容器中分别充入</a:t>
              </a:r>
              <a:r>
                <a:rPr lang="zh-CN" altLang="en-US" sz="3200" u="none" dirty="0" smtClean="0">
                  <a:solidFill>
                    <a:srgbClr val="FF0000"/>
                  </a:solidFill>
                </a:rPr>
                <a:t>等量</a:t>
              </a:r>
              <a:r>
                <a:rPr lang="zh-CN" altLang="en-US" sz="3200" u="none" dirty="0" smtClean="0"/>
                <a:t>的</a:t>
              </a:r>
              <a:r>
                <a:rPr lang="en-US" altLang="zh-CN" sz="3200" u="none" dirty="0" smtClean="0"/>
                <a:t>N</a:t>
              </a:r>
              <a:r>
                <a:rPr lang="en-US" altLang="zh-CN" sz="3200" u="none" baseline="-30000" dirty="0" smtClean="0"/>
                <a:t>2</a:t>
              </a:r>
              <a:r>
                <a:rPr lang="en-US" altLang="zh-CN" sz="3200" u="none" dirty="0" smtClean="0"/>
                <a:t>、O</a:t>
              </a:r>
              <a:r>
                <a:rPr lang="en-US" altLang="zh-CN" sz="3200" u="none" baseline="-30000" dirty="0" smtClean="0"/>
                <a:t>2</a:t>
              </a:r>
              <a:r>
                <a:rPr lang="zh-CN" altLang="en-US" sz="3200" u="none" dirty="0"/>
                <a:t>发生反应</a:t>
              </a:r>
              <a:r>
                <a:rPr lang="en-US" altLang="zh-CN" sz="3200" u="none" dirty="0"/>
                <a:t>N</a:t>
              </a:r>
              <a:r>
                <a:rPr lang="en-US" altLang="zh-CN" sz="3200" u="none" baseline="-25000" dirty="0"/>
                <a:t>2</a:t>
              </a:r>
              <a:r>
                <a:rPr lang="en-US" altLang="zh-CN" sz="3200" u="none" dirty="0"/>
                <a:t>(g) + O</a:t>
              </a:r>
              <a:r>
                <a:rPr lang="en-US" altLang="zh-CN" sz="3200" u="none" baseline="-25000" dirty="0"/>
                <a:t>2</a:t>
              </a:r>
              <a:r>
                <a:rPr lang="en-US" altLang="zh-CN" sz="3200" u="none" dirty="0"/>
                <a:t>(g)           2NO(g) </a:t>
              </a:r>
              <a:r>
                <a:rPr lang="zh-CN" altLang="en-US" sz="3200" u="none" dirty="0"/>
                <a:t>达到平衡。</a:t>
              </a:r>
              <a:endParaRPr lang="zh-CN" altLang="en-US" sz="3200" u="none" dirty="0"/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/>
                <a:t>①写出该反应的平衡常数表达式</a:t>
              </a:r>
              <a:r>
                <a:rPr lang="zh-CN" altLang="en-US" sz="3200" dirty="0"/>
                <a:t>              </a:t>
              </a:r>
              <a:r>
                <a:rPr lang="zh-CN" altLang="en-US" sz="3200" u="none" dirty="0"/>
                <a:t>；</a:t>
              </a:r>
              <a:endParaRPr lang="zh-CN" altLang="en-US" sz="3200" u="none" dirty="0"/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 smtClean="0"/>
                <a:t>②某温度下，测得</a:t>
              </a:r>
              <a:r>
                <a:rPr lang="en-US" altLang="zh-CN" sz="3200" u="none" dirty="0" smtClean="0"/>
                <a:t>N</a:t>
              </a:r>
              <a:r>
                <a:rPr lang="en-US" altLang="zh-CN" sz="3200" u="none" baseline="-25000" dirty="0" smtClean="0"/>
                <a:t>2</a:t>
              </a:r>
              <a:r>
                <a:rPr lang="zh-CN" altLang="en-US" sz="3200" u="none" dirty="0"/>
                <a:t>与</a:t>
              </a:r>
              <a:r>
                <a:rPr lang="en-US" altLang="zh-CN" sz="3200" u="none" dirty="0" smtClean="0"/>
                <a:t>O</a:t>
              </a:r>
              <a:r>
                <a:rPr lang="en-US" altLang="zh-CN" sz="3200" u="none" baseline="-25000" dirty="0" smtClean="0"/>
                <a:t>2</a:t>
              </a:r>
              <a:r>
                <a:rPr lang="zh-CN" altLang="en-US" sz="3200" u="none" dirty="0" smtClean="0"/>
                <a:t>平衡时均</a:t>
              </a:r>
              <a:r>
                <a:rPr lang="zh-CN" altLang="en-US" sz="3200" u="none" dirty="0"/>
                <a:t>为1</a:t>
              </a:r>
              <a:r>
                <a:rPr lang="en-US" altLang="zh-CN" sz="3200" u="none" dirty="0" err="1" smtClean="0"/>
                <a:t>mol，NO</a:t>
              </a:r>
              <a:r>
                <a:rPr lang="zh-CN" altLang="en-US" sz="3200" u="none" dirty="0" smtClean="0"/>
                <a:t>的是</a:t>
              </a:r>
              <a:r>
                <a:rPr lang="en-US" altLang="zh-CN" sz="3200" u="none" dirty="0" smtClean="0"/>
                <a:t>0.001mol,</a:t>
              </a:r>
              <a:r>
                <a:rPr lang="zh-CN" altLang="en-US" sz="3200" u="none" dirty="0" smtClean="0"/>
                <a:t>求平衡常数的值；</a:t>
              </a:r>
              <a:r>
                <a:rPr lang="zh-CN" altLang="en-US" sz="3200" u="none" dirty="0"/>
                <a:t> </a:t>
              </a:r>
              <a:endParaRPr lang="zh-CN" altLang="en-US" sz="3200" u="none" dirty="0"/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zh-CN" altLang="en-US" sz="3200" u="none" dirty="0" smtClean="0"/>
                <a:t>③</a:t>
              </a:r>
              <a:r>
                <a:rPr lang="zh-CN" altLang="en-US" u="none" dirty="0" smtClean="0"/>
                <a:t>改变温度测得</a:t>
              </a:r>
              <a:r>
                <a:rPr lang="en-US" altLang="zh-CN" u="none" dirty="0" smtClean="0"/>
                <a:t>K=1×10</a:t>
              </a:r>
              <a:r>
                <a:rPr lang="en-US" altLang="zh-CN" u="none" baseline="30000" dirty="0" smtClean="0"/>
                <a:t>-4</a:t>
              </a:r>
              <a:r>
                <a:rPr lang="en-US" altLang="zh-CN" u="none" dirty="0" smtClean="0"/>
                <a:t>,</a:t>
              </a:r>
              <a:r>
                <a:rPr lang="zh-CN" altLang="en-US" u="none" dirty="0"/>
                <a:t>平衡</a:t>
              </a:r>
              <a:r>
                <a:rPr lang="zh-CN" altLang="en-US" u="none" dirty="0" smtClean="0"/>
                <a:t>时</a:t>
              </a:r>
              <a:r>
                <a:rPr lang="en-US" altLang="zh-CN" u="none" dirty="0" smtClean="0"/>
                <a:t>NO</a:t>
              </a:r>
              <a:r>
                <a:rPr lang="zh-CN" altLang="en-US" u="none" dirty="0"/>
                <a:t>的平衡</a:t>
              </a:r>
              <a:r>
                <a:rPr lang="zh-CN" altLang="en-US" u="none" dirty="0" smtClean="0"/>
                <a:t>浓度为</a:t>
              </a:r>
              <a:endParaRPr lang="en-US" altLang="zh-CN" u="none" dirty="0" smtClean="0"/>
            </a:p>
            <a:p>
              <a:pPr algn="just" defTabSz="-635" eaLnBrk="0" hangingPunct="0">
                <a:lnSpc>
                  <a:spcPct val="150000"/>
                </a:lnSpc>
                <a:tabLst>
                  <a:tab pos="5908675" algn="l"/>
                </a:tabLst>
              </a:pPr>
              <a:r>
                <a:rPr lang="en-US" altLang="zh-CN" u="none" dirty="0" smtClean="0"/>
                <a:t>0. 01mol/L</a:t>
              </a:r>
              <a:r>
                <a:rPr lang="zh-CN" altLang="en-US" u="none" dirty="0" smtClean="0"/>
                <a:t>，求氮气的平衡转化率</a:t>
              </a:r>
              <a:endParaRPr lang="zh-CN" altLang="en-US" dirty="0"/>
            </a:p>
          </p:txBody>
        </p:sp>
        <p:pic>
          <p:nvPicPr>
            <p:cNvPr id="30722" name="Picture 2" descr="可逆符号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6" y="1236"/>
              <a:ext cx="432" cy="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CC"/>
            </a:gs>
            <a:gs pos="100000">
              <a:srgbClr val="FFCCFF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CC"/>
            </a:gs>
            <a:gs pos="100000">
              <a:srgbClr val="FFCCFF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2676</Words>
  <Application>WPS 演示</Application>
  <PresentationFormat>全屏显示(4:3)</PresentationFormat>
  <Paragraphs>473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华文行楷</vt:lpstr>
      <vt:lpstr>黑体</vt:lpstr>
      <vt:lpstr>华文行楷</vt:lpstr>
      <vt:lpstr>微软雅黑</vt:lpstr>
      <vt:lpstr>默认设计模板</vt:lpstr>
      <vt:lpstr>PowerPoint 演示文稿</vt:lpstr>
      <vt:lpstr>PowerPoint 演示文稿</vt:lpstr>
      <vt:lpstr>PowerPoint 演示文稿</vt:lpstr>
      <vt:lpstr>书写化学平衡常数表达式应注意的问题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dandanbaobei</cp:lastModifiedBy>
  <cp:revision>78</cp:revision>
  <dcterms:created xsi:type="dcterms:W3CDTF">2113-01-01T00:00:00Z</dcterms:created>
  <dcterms:modified xsi:type="dcterms:W3CDTF">2016-09-12T05:52:21Z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2052-10.1.0.5866</vt:lpwstr>
  </property>
</Properties>
</file>