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docx" ContentType="application/vnd.openxmlformats-officedocument.wordprocessingml.document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86" r:id="rId2"/>
    <p:sldId id="287" r:id="rId3"/>
    <p:sldId id="258" r:id="rId4"/>
    <p:sldId id="289" r:id="rId5"/>
    <p:sldId id="290" r:id="rId6"/>
    <p:sldId id="291" r:id="rId7"/>
    <p:sldId id="292" r:id="rId8"/>
    <p:sldId id="293" r:id="rId9"/>
    <p:sldId id="294" r:id="rId10"/>
    <p:sldId id="295" r:id="rId11"/>
    <p:sldId id="296" r:id="rId12"/>
    <p:sldId id="300" r:id="rId13"/>
    <p:sldId id="259" r:id="rId14"/>
    <p:sldId id="299" r:id="rId15"/>
    <p:sldId id="261" r:id="rId16"/>
    <p:sldId id="279" r:id="rId17"/>
    <p:sldId id="280" r:id="rId18"/>
    <p:sldId id="283" r:id="rId19"/>
    <p:sldId id="285" r:id="rId20"/>
    <p:sldId id="284" r:id="rId21"/>
    <p:sldId id="281" r:id="rId22"/>
    <p:sldId id="282" r:id="rId23"/>
    <p:sldId id="269" r:id="rId24"/>
    <p:sldId id="266" r:id="rId25"/>
    <p:sldId id="276" r:id="rId26"/>
  </p:sldIdLst>
  <p:sldSz cx="9144000" cy="5143500" type="screen16x9"/>
  <p:notesSz cx="6858000" cy="9144000"/>
  <p:custDataLst>
    <p:tags r:id="rId28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Calibri" pitchFamily="34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Calibri" pitchFamily="34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Calibri" pitchFamily="34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Calibri" pitchFamily="34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Calibri" pitchFamily="34" charset="0"/>
        <a:ea typeface="宋体" charset="-122"/>
        <a:cs typeface="+mn-cs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Calibri" pitchFamily="34" charset="0"/>
        <a:ea typeface="宋体" charset="-122"/>
        <a:cs typeface="+mn-cs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Calibri" pitchFamily="34" charset="0"/>
        <a:ea typeface="宋体" charset="-122"/>
        <a:cs typeface="+mn-cs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Calibri" pitchFamily="34" charset="0"/>
        <a:ea typeface="宋体" charset="-122"/>
        <a:cs typeface="+mn-cs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Calibri" pitchFamily="34" charset="0"/>
        <a:ea typeface="宋体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A796EE"/>
    <a:srgbClr val="C28BF9"/>
    <a:srgbClr val="2A4A70"/>
    <a:srgbClr val="FF0000"/>
    <a:srgbClr val="FF66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>
      <p:cViewPr>
        <p:scale>
          <a:sx n="100" d="100"/>
          <a:sy n="100" d="100"/>
        </p:scale>
        <p:origin x="-516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1" d="100"/>
        <a:sy n="121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0F4A59F9-908D-4FB9-AEE7-5201DAA74781}" type="datetimeFigureOut">
              <a:rPr lang="zh-CN" altLang="en-US"/>
              <a:pPr>
                <a:defRPr/>
              </a:pPr>
              <a:t>2018/11/9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96E108A5-A579-4428-B708-AE1265A634D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5363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7FFC25A7-8A37-400C-9026-3ADEDD473236}" type="slidenum">
              <a:rPr lang="zh-CN" altLang="en-US" sz="1200"/>
              <a:pPr algn="r"/>
              <a:t>1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6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72707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A942E9D-2EEC-4A16-805A-7583C1D569A4}" type="slidenum">
              <a:rPr lang="zh-CN" altLang="en-US" sz="1200"/>
              <a:pPr algn="r"/>
              <a:t>10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4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74755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A6C6216-17CE-4852-9481-ABB394CAED7A}" type="slidenum">
              <a:rPr lang="zh-CN" altLang="en-US" sz="1200"/>
              <a:pPr algn="r"/>
              <a:t>11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2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7107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5F648063-2AAB-4924-81AB-E0E38C941923}" type="slidenum">
              <a:rPr lang="zh-CN" altLang="en-US" sz="1200">
                <a:latin typeface="+mn-lt"/>
                <a:ea typeface="+mn-ea"/>
              </a:rPr>
              <a:pPr algn="r">
                <a:defRPr/>
              </a:pPr>
              <a:t>12</a:t>
            </a:fld>
            <a:endParaRPr lang="en-US" altLang="zh-CN" sz="1200">
              <a:latin typeface="+mn-lt"/>
              <a:ea typeface="+mn-ea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0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3011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A40AB32-856A-47A0-8272-5BAE0BEE5DE2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8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5299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031DD19F-0C17-49F5-BB2C-60EA3D59E694}" type="slidenum">
              <a:rPr lang="zh-CN" altLang="en-US" sz="1200">
                <a:latin typeface="+mn-lt"/>
                <a:ea typeface="+mn-ea"/>
              </a:rPr>
              <a:pPr algn="r">
                <a:defRPr/>
              </a:pPr>
              <a:t>14</a:t>
            </a:fld>
            <a:endParaRPr lang="en-US" altLang="zh-CN" sz="1200">
              <a:latin typeface="+mn-lt"/>
              <a:ea typeface="+mn-ea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6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1203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111BA4D-EBFC-4BB3-A76B-DC68186DDE35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4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5299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17A205FC-FD1C-4EB3-860E-0AE1EB38002A}" type="slidenum">
              <a:rPr lang="zh-CN" altLang="en-US" sz="1200">
                <a:latin typeface="+mn-lt"/>
                <a:ea typeface="+mn-ea"/>
              </a:rPr>
              <a:pPr algn="r">
                <a:defRPr/>
              </a:pPr>
              <a:t>16</a:t>
            </a:fld>
            <a:endParaRPr lang="en-US" altLang="zh-CN" sz="1200">
              <a:latin typeface="+mn-lt"/>
              <a:ea typeface="+mn-ea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2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89CEBDC4-4A7C-4D9D-9EFB-2F3354240B8F}" type="slidenum">
              <a:rPr lang="zh-CN" altLang="en-US" sz="1200">
                <a:latin typeface="+mn-lt"/>
                <a:ea typeface="+mn-ea"/>
              </a:rPr>
              <a:pPr algn="r">
                <a:defRPr/>
              </a:pPr>
              <a:t>17</a:t>
            </a:fld>
            <a:endParaRPr lang="en-US" altLang="zh-CN" sz="1200">
              <a:latin typeface="+mn-lt"/>
              <a:ea typeface="+mn-ea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0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5299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1E153761-FE6C-4CDE-99FC-1421FFED0F22}" type="slidenum">
              <a:rPr lang="zh-CN" altLang="en-US" sz="1200">
                <a:latin typeface="+mn-lt"/>
                <a:ea typeface="+mn-ea"/>
              </a:rPr>
              <a:pPr algn="r">
                <a:defRPr/>
              </a:pPr>
              <a:t>18</a:t>
            </a:fld>
            <a:endParaRPr lang="en-US" altLang="zh-CN" sz="1200">
              <a:latin typeface="+mn-lt"/>
              <a:ea typeface="+mn-ea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8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5299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B43DD9DB-7A15-4658-A074-3852B628CD1D}" type="slidenum">
              <a:rPr lang="zh-CN" altLang="en-US" sz="1200">
                <a:latin typeface="+mn-lt"/>
                <a:ea typeface="+mn-ea"/>
              </a:rPr>
              <a:pPr algn="r">
                <a:defRPr/>
              </a:pPr>
              <a:t>19</a:t>
            </a:fld>
            <a:endParaRPr lang="en-US" altLang="zh-CN" sz="1200">
              <a:latin typeface="+mn-lt"/>
              <a:ea typeface="+mn-ea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7411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B33D73E9-629D-48D6-B1F6-F8CBC2C88849}" type="slidenum">
              <a:rPr lang="zh-CN" altLang="en-US" sz="1200"/>
              <a:pPr algn="r"/>
              <a:t>2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6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5299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6D7A2E52-5EE1-410E-9C3C-3616F1317FE0}" type="slidenum">
              <a:rPr lang="zh-CN" altLang="en-US" sz="1200">
                <a:latin typeface="+mn-lt"/>
                <a:ea typeface="+mn-ea"/>
              </a:rPr>
              <a:pPr algn="r">
                <a:defRPr/>
              </a:pPr>
              <a:t>20</a:t>
            </a:fld>
            <a:endParaRPr lang="en-US" altLang="zh-CN" sz="1200">
              <a:latin typeface="+mn-lt"/>
              <a:ea typeface="+mn-ea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4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5299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4CCEF90D-DFBC-47AD-A49D-A30BF6C2BAAC}" type="slidenum">
              <a:rPr lang="zh-CN" altLang="en-US" sz="1200">
                <a:latin typeface="+mn-lt"/>
                <a:ea typeface="+mn-ea"/>
              </a:rPr>
              <a:pPr algn="r">
                <a:defRPr/>
              </a:pPr>
              <a:t>21</a:t>
            </a:fld>
            <a:endParaRPr lang="en-US" altLang="zh-CN" sz="1200">
              <a:latin typeface="+mn-lt"/>
              <a:ea typeface="+mn-ea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2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5299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37572763-C762-4F36-97E3-4E954EC98836}" type="slidenum">
              <a:rPr lang="zh-CN" altLang="en-US" sz="1200">
                <a:latin typeface="+mn-lt"/>
                <a:ea typeface="+mn-ea"/>
              </a:rPr>
              <a:pPr algn="r">
                <a:defRPr/>
              </a:pPr>
              <a:t>22</a:t>
            </a:fld>
            <a:endParaRPr lang="en-US" altLang="zh-CN" sz="1200">
              <a:latin typeface="+mn-lt"/>
              <a:ea typeface="+mn-ea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9330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7347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5242621-C86F-4555-B912-CAD7CE4CB024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8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9155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060639E-901F-4466-9E15-0B778966F300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3426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61443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E688DA3-AB91-47E8-98A7-0C71002BF57B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1747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434F959-EA4A-492A-88DC-796440CE536D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1507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467A856D-7B8A-4140-B7F0-5186D1C8A8A1}" type="slidenum">
              <a:rPr lang="zh-CN" altLang="en-US" sz="1200"/>
              <a:pPr algn="r"/>
              <a:t>4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6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62467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3CD08F2-58F9-4434-A9CA-9D5AA64E92FB}" type="slidenum">
              <a:rPr lang="zh-CN" altLang="en-US" sz="1200"/>
              <a:pPr algn="r"/>
              <a:t>5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4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64515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F897D66-D8C4-47A3-8646-CB0A9485C03E}" type="slidenum">
              <a:rPr lang="zh-CN" altLang="en-US" sz="1200"/>
              <a:pPr algn="r"/>
              <a:t>6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2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66563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49BEC9A-08D4-4544-A083-BE624EDC49FD}" type="slidenum">
              <a:rPr lang="zh-CN" altLang="en-US" sz="1200"/>
              <a:pPr algn="r"/>
              <a:t>7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0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68611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4FF61CB8-177B-4ACB-8B0F-E3022E4E49AC}" type="slidenum">
              <a:rPr lang="zh-CN" altLang="en-US" sz="1200"/>
              <a:pPr algn="r"/>
              <a:t>8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8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70659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B02753B-FF6C-4CAA-B39B-DE97303A3D8D}" type="slidenum">
              <a:rPr lang="zh-CN" altLang="en-US" sz="1200"/>
              <a:pPr algn="r"/>
              <a:t>9</a:t>
            </a:fld>
            <a:endParaRPr lang="en-US" altLang="zh-CN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87EE44-F083-4FB6-B954-3034371E4077}" type="datetimeFigureOut">
              <a:rPr lang="zh-CN" altLang="en-US"/>
              <a:pPr>
                <a:defRPr/>
              </a:pPr>
              <a:t>2018/11/9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AFF164-6B70-4097-BBC2-DF46280ADD5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83B01F-37E6-4144-84EA-AFEDAC7BDBD2}" type="datetimeFigureOut">
              <a:rPr lang="zh-CN" altLang="en-US"/>
              <a:pPr>
                <a:defRPr/>
              </a:pPr>
              <a:t>2018/11/9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0C349B-371A-4A76-97A5-B58B796CFA0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80745-BADB-46C3-86A3-32B51E52C72C}" type="datetimeFigureOut">
              <a:rPr lang="zh-CN" altLang="en-US"/>
              <a:pPr>
                <a:defRPr/>
              </a:pPr>
              <a:t>2018/11/9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64C8A9-72B1-4145-A1E3-F97021BCEC1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D61BDB-4996-4618-A7EC-50D8911C9EC0}" type="datetimeFigureOut">
              <a:rPr lang="zh-CN" altLang="en-US"/>
              <a:pPr>
                <a:defRPr/>
              </a:pPr>
              <a:t>2018/11/9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6C5D71-9C2B-4CDC-84C1-C205CD03366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F6BB61-A096-44E3-A382-4200D013CEAA}" type="datetimeFigureOut">
              <a:rPr lang="zh-CN" altLang="en-US"/>
              <a:pPr>
                <a:defRPr/>
              </a:pPr>
              <a:t>2018/11/9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8BFB75-D2F5-4767-8195-2877F7FDEB6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896DE8-3E57-441F-AE38-DFED0763B095}" type="datetimeFigureOut">
              <a:rPr lang="zh-CN" altLang="en-US"/>
              <a:pPr>
                <a:defRPr/>
              </a:pPr>
              <a:t>2018/11/9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024F28-0B99-49AC-99E3-E57948C7EE8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560E11-71E8-4BCC-AE74-262CFD3FA227}" type="datetimeFigureOut">
              <a:rPr lang="zh-CN" altLang="en-US"/>
              <a:pPr>
                <a:defRPr/>
              </a:pPr>
              <a:t>2018/11/9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53F784-1F7F-46BA-B782-15ECCE09C3E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36E757-EF75-421D-B4A9-37A57EA286BC}" type="datetimeFigureOut">
              <a:rPr lang="zh-CN" altLang="en-US"/>
              <a:pPr>
                <a:defRPr/>
              </a:pPr>
              <a:t>2018/11/9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C5439C-0993-4F7B-8C90-8C36B489AF9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1E40ED-25EF-417A-A664-CC498394F751}" type="datetimeFigureOut">
              <a:rPr lang="zh-CN" altLang="en-US"/>
              <a:pPr>
                <a:defRPr/>
              </a:pPr>
              <a:t>2018/11/9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528DEB-845D-486E-9508-E00FD2EEC4F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80EC1E-18D2-44F4-AD9B-0D0FBCB5320F}" type="datetimeFigureOut">
              <a:rPr lang="zh-CN" altLang="en-US"/>
              <a:pPr>
                <a:defRPr/>
              </a:pPr>
              <a:t>2018/11/9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9DAF30-6802-4099-832D-984C1953B39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B183C-AE82-4C52-A053-2FCC3872A92C}" type="datetimeFigureOut">
              <a:rPr lang="zh-CN" altLang="en-US"/>
              <a:pPr>
                <a:defRPr/>
              </a:pPr>
              <a:t>2018/11/9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AD0057-E56C-4852-850F-FC45145D817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187B3135-8C40-4972-A041-1E9E5BE46554}" type="datetimeFigureOut">
              <a:rPr lang="zh-CN" altLang="en-US"/>
              <a:pPr>
                <a:defRPr/>
              </a:pPr>
              <a:t>2018/11/9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63CF66C4-408D-460D-AE54-285A794C501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5795963" y="3219450"/>
            <a:ext cx="774700" cy="24606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00" kern="0" dirty="0">
                <a:solidFill>
                  <a:prstClr val="white"/>
                </a:solidFill>
                <a:latin typeface="+mn-lt"/>
                <a:ea typeface="+mn-ea"/>
              </a:rPr>
              <a:t>PPT</a:t>
            </a:r>
            <a:r>
              <a:rPr lang="zh-CN" altLang="en-US" sz="100" kern="0" dirty="0">
                <a:solidFill>
                  <a:prstClr val="white"/>
                </a:solidFill>
                <a:latin typeface="+mn-lt"/>
                <a:ea typeface="+mn-ea"/>
              </a:rPr>
              <a:t>模板下载：</a:t>
            </a:r>
            <a:r>
              <a:rPr lang="en-US" altLang="zh-CN" sz="100" kern="0" dirty="0">
                <a:solidFill>
                  <a:prstClr val="white"/>
                </a:solidFill>
                <a:latin typeface="+mn-lt"/>
                <a:ea typeface="+mn-ea"/>
              </a:rPr>
              <a:t>www.1ppt.com/moban/     </a:t>
            </a:r>
            <a:r>
              <a:rPr lang="zh-CN" altLang="en-US" sz="100" kern="0" dirty="0">
                <a:solidFill>
                  <a:prstClr val="white"/>
                </a:solidFill>
                <a:latin typeface="+mn-lt"/>
                <a:ea typeface="+mn-ea"/>
              </a:rPr>
              <a:t>行业</a:t>
            </a:r>
            <a:r>
              <a:rPr lang="en-US" altLang="zh-CN" sz="100" kern="0" dirty="0">
                <a:solidFill>
                  <a:prstClr val="white"/>
                </a:solidFill>
                <a:latin typeface="+mn-lt"/>
                <a:ea typeface="+mn-ea"/>
              </a:rPr>
              <a:t>PPT</a:t>
            </a:r>
            <a:r>
              <a:rPr lang="zh-CN" altLang="en-US" sz="100" kern="0" dirty="0">
                <a:solidFill>
                  <a:prstClr val="white"/>
                </a:solidFill>
                <a:latin typeface="+mn-lt"/>
                <a:ea typeface="+mn-ea"/>
              </a:rPr>
              <a:t>模板：</a:t>
            </a:r>
            <a:r>
              <a:rPr lang="en-US" altLang="zh-CN" sz="100" kern="0" dirty="0">
                <a:solidFill>
                  <a:prstClr val="white"/>
                </a:solidFill>
                <a:latin typeface="+mn-lt"/>
                <a:ea typeface="+mn-ea"/>
              </a:rPr>
              <a:t>www.1ppt.com/hangye/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0" kern="0" dirty="0">
                <a:solidFill>
                  <a:prstClr val="white"/>
                </a:solidFill>
                <a:latin typeface="+mn-lt"/>
                <a:ea typeface="+mn-ea"/>
              </a:rPr>
              <a:t>节日</a:t>
            </a:r>
            <a:r>
              <a:rPr lang="en-US" altLang="zh-CN" sz="100" kern="0" dirty="0">
                <a:solidFill>
                  <a:prstClr val="white"/>
                </a:solidFill>
                <a:latin typeface="+mn-lt"/>
                <a:ea typeface="+mn-ea"/>
              </a:rPr>
              <a:t>PPT</a:t>
            </a:r>
            <a:r>
              <a:rPr lang="zh-CN" altLang="en-US" sz="100" kern="0" dirty="0">
                <a:solidFill>
                  <a:prstClr val="white"/>
                </a:solidFill>
                <a:latin typeface="+mn-lt"/>
                <a:ea typeface="+mn-ea"/>
              </a:rPr>
              <a:t>模板：</a:t>
            </a:r>
            <a:r>
              <a:rPr lang="en-US" altLang="zh-CN" sz="100" kern="0" dirty="0">
                <a:solidFill>
                  <a:prstClr val="white"/>
                </a:solidFill>
                <a:latin typeface="+mn-lt"/>
                <a:ea typeface="+mn-ea"/>
              </a:rPr>
              <a:t>www.1ppt.com/jieri/           PPT</a:t>
            </a:r>
            <a:r>
              <a:rPr lang="zh-CN" altLang="en-US" sz="100" kern="0" dirty="0">
                <a:solidFill>
                  <a:prstClr val="white"/>
                </a:solidFill>
                <a:latin typeface="+mn-lt"/>
                <a:ea typeface="+mn-ea"/>
              </a:rPr>
              <a:t>素材下载：</a:t>
            </a:r>
            <a:r>
              <a:rPr lang="en-US" altLang="zh-CN" sz="100" kern="0" dirty="0">
                <a:solidFill>
                  <a:prstClr val="white"/>
                </a:solidFill>
                <a:latin typeface="+mn-lt"/>
                <a:ea typeface="+mn-ea"/>
              </a:rPr>
              <a:t>www.1ppt.com/sucai/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00" kern="0" dirty="0">
                <a:solidFill>
                  <a:prstClr val="white"/>
                </a:solidFill>
                <a:latin typeface="+mn-lt"/>
                <a:ea typeface="+mn-ea"/>
              </a:rPr>
              <a:t>PPT</a:t>
            </a:r>
            <a:r>
              <a:rPr lang="zh-CN" altLang="en-US" sz="100" kern="0" dirty="0">
                <a:solidFill>
                  <a:prstClr val="white"/>
                </a:solidFill>
                <a:latin typeface="+mn-lt"/>
                <a:ea typeface="+mn-ea"/>
              </a:rPr>
              <a:t>背景图片：</a:t>
            </a:r>
            <a:r>
              <a:rPr lang="en-US" altLang="zh-CN" sz="100" kern="0" dirty="0">
                <a:solidFill>
                  <a:prstClr val="white"/>
                </a:solidFill>
                <a:latin typeface="+mn-lt"/>
                <a:ea typeface="+mn-ea"/>
              </a:rPr>
              <a:t>www.1ppt.com/beijing/      PPT</a:t>
            </a:r>
            <a:r>
              <a:rPr lang="zh-CN" altLang="en-US" sz="100" kern="0" dirty="0">
                <a:solidFill>
                  <a:prstClr val="white"/>
                </a:solidFill>
                <a:latin typeface="+mn-lt"/>
                <a:ea typeface="+mn-ea"/>
              </a:rPr>
              <a:t>图表下载：</a:t>
            </a:r>
            <a:r>
              <a:rPr lang="en-US" altLang="zh-CN" sz="100" kern="0" dirty="0">
                <a:solidFill>
                  <a:prstClr val="white"/>
                </a:solidFill>
                <a:latin typeface="+mn-lt"/>
                <a:ea typeface="+mn-ea"/>
              </a:rPr>
              <a:t>www.1ppt.com/tubiao/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0" kern="0" dirty="0">
                <a:solidFill>
                  <a:prstClr val="white"/>
                </a:solidFill>
                <a:latin typeface="+mn-lt"/>
                <a:ea typeface="+mn-ea"/>
              </a:rPr>
              <a:t>优秀</a:t>
            </a:r>
            <a:r>
              <a:rPr lang="en-US" altLang="zh-CN" sz="100" kern="0" dirty="0">
                <a:solidFill>
                  <a:prstClr val="white"/>
                </a:solidFill>
                <a:latin typeface="+mn-lt"/>
                <a:ea typeface="+mn-ea"/>
              </a:rPr>
              <a:t>PPT</a:t>
            </a:r>
            <a:r>
              <a:rPr lang="zh-CN" altLang="en-US" sz="100" kern="0" dirty="0">
                <a:solidFill>
                  <a:prstClr val="white"/>
                </a:solidFill>
                <a:latin typeface="+mn-lt"/>
                <a:ea typeface="+mn-ea"/>
              </a:rPr>
              <a:t>下载：</a:t>
            </a:r>
            <a:r>
              <a:rPr lang="en-US" altLang="zh-CN" sz="100" kern="0" dirty="0">
                <a:solidFill>
                  <a:prstClr val="white"/>
                </a:solidFill>
                <a:latin typeface="+mn-lt"/>
                <a:ea typeface="+mn-ea"/>
              </a:rPr>
              <a:t>www.1ppt.com/xiazai/        PPT</a:t>
            </a:r>
            <a:r>
              <a:rPr lang="zh-CN" altLang="en-US" sz="100" kern="0" dirty="0">
                <a:solidFill>
                  <a:prstClr val="white"/>
                </a:solidFill>
                <a:latin typeface="+mn-lt"/>
                <a:ea typeface="+mn-ea"/>
              </a:rPr>
              <a:t>教程： </a:t>
            </a:r>
            <a:r>
              <a:rPr lang="en-US" altLang="zh-CN" sz="100" kern="0" dirty="0">
                <a:solidFill>
                  <a:prstClr val="white"/>
                </a:solidFill>
                <a:latin typeface="+mn-lt"/>
                <a:ea typeface="+mn-ea"/>
              </a:rPr>
              <a:t>www.1ppt.com/powerpoint/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00" kern="0" dirty="0">
                <a:solidFill>
                  <a:prstClr val="white"/>
                </a:solidFill>
                <a:latin typeface="+mn-lt"/>
                <a:ea typeface="+mn-ea"/>
              </a:rPr>
              <a:t>Word</a:t>
            </a:r>
            <a:r>
              <a:rPr lang="zh-CN" altLang="en-US" sz="100" kern="0" dirty="0">
                <a:solidFill>
                  <a:prstClr val="white"/>
                </a:solidFill>
                <a:latin typeface="+mn-lt"/>
                <a:ea typeface="+mn-ea"/>
              </a:rPr>
              <a:t>教程： </a:t>
            </a:r>
            <a:r>
              <a:rPr lang="en-US" altLang="zh-CN" sz="100" kern="0" dirty="0">
                <a:solidFill>
                  <a:prstClr val="white"/>
                </a:solidFill>
                <a:latin typeface="+mn-lt"/>
                <a:ea typeface="+mn-ea"/>
              </a:rPr>
              <a:t>www.1ppt.com/word/              Excel</a:t>
            </a:r>
            <a:r>
              <a:rPr lang="zh-CN" altLang="en-US" sz="100" kern="0" dirty="0">
                <a:solidFill>
                  <a:prstClr val="white"/>
                </a:solidFill>
                <a:latin typeface="+mn-lt"/>
                <a:ea typeface="+mn-ea"/>
              </a:rPr>
              <a:t>教程：</a:t>
            </a:r>
            <a:r>
              <a:rPr lang="en-US" altLang="zh-CN" sz="100" kern="0" dirty="0">
                <a:solidFill>
                  <a:prstClr val="white"/>
                </a:solidFill>
                <a:latin typeface="+mn-lt"/>
                <a:ea typeface="+mn-ea"/>
              </a:rPr>
              <a:t>www.1ppt.com/excel/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0" kern="0" dirty="0">
                <a:solidFill>
                  <a:prstClr val="white"/>
                </a:solidFill>
                <a:latin typeface="+mn-lt"/>
                <a:ea typeface="+mn-ea"/>
              </a:rPr>
              <a:t>资料下载：</a:t>
            </a:r>
            <a:r>
              <a:rPr lang="en-US" altLang="zh-CN" sz="100" kern="0" dirty="0">
                <a:solidFill>
                  <a:prstClr val="white"/>
                </a:solidFill>
                <a:latin typeface="+mn-lt"/>
                <a:ea typeface="+mn-ea"/>
              </a:rPr>
              <a:t>www.1ppt.com/ziliao/                PPT</a:t>
            </a:r>
            <a:r>
              <a:rPr lang="zh-CN" altLang="en-US" sz="100" kern="0" dirty="0">
                <a:solidFill>
                  <a:prstClr val="white"/>
                </a:solidFill>
                <a:latin typeface="+mn-lt"/>
                <a:ea typeface="+mn-ea"/>
              </a:rPr>
              <a:t>课件下载：</a:t>
            </a:r>
            <a:r>
              <a:rPr lang="en-US" altLang="zh-CN" sz="100" kern="0" dirty="0">
                <a:solidFill>
                  <a:prstClr val="white"/>
                </a:solidFill>
                <a:latin typeface="+mn-lt"/>
                <a:ea typeface="+mn-ea"/>
              </a:rPr>
              <a:t>www.1ppt.com/kejian/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0" kern="0" dirty="0">
                <a:solidFill>
                  <a:prstClr val="white"/>
                </a:solidFill>
                <a:latin typeface="+mn-lt"/>
                <a:ea typeface="+mn-ea"/>
              </a:rPr>
              <a:t>范文下载：</a:t>
            </a:r>
            <a:r>
              <a:rPr lang="en-US" altLang="zh-CN" sz="100" kern="0" dirty="0">
                <a:solidFill>
                  <a:prstClr val="white"/>
                </a:solidFill>
                <a:latin typeface="+mn-lt"/>
                <a:ea typeface="+mn-ea"/>
              </a:rPr>
              <a:t>www.1ppt.com/fanwen/             </a:t>
            </a:r>
            <a:r>
              <a:rPr lang="zh-CN" altLang="en-US" sz="100" kern="0" dirty="0">
                <a:solidFill>
                  <a:prstClr val="white"/>
                </a:solidFill>
                <a:latin typeface="+mn-lt"/>
                <a:ea typeface="+mn-ea"/>
              </a:rPr>
              <a:t>试卷下载：</a:t>
            </a:r>
            <a:r>
              <a:rPr lang="en-US" altLang="zh-CN" sz="100" kern="0" dirty="0">
                <a:solidFill>
                  <a:prstClr val="white"/>
                </a:solidFill>
                <a:latin typeface="+mn-lt"/>
                <a:ea typeface="+mn-ea"/>
              </a:rPr>
              <a:t>www.1ppt.com/shiti/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0" kern="0" dirty="0">
                <a:solidFill>
                  <a:prstClr val="white"/>
                </a:solidFill>
                <a:latin typeface="+mn-lt"/>
                <a:ea typeface="+mn-ea"/>
              </a:rPr>
              <a:t>教案下载：</a:t>
            </a:r>
            <a:r>
              <a:rPr lang="en-US" altLang="zh-CN" sz="100" kern="0" dirty="0">
                <a:solidFill>
                  <a:prstClr val="white"/>
                </a:solidFill>
                <a:latin typeface="+mn-lt"/>
                <a:ea typeface="+mn-ea"/>
              </a:rPr>
              <a:t>www.1ppt.com/jiaoan/  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0" kern="0" dirty="0">
                <a:solidFill>
                  <a:prstClr val="white"/>
                </a:solidFill>
                <a:latin typeface="+mn-lt"/>
                <a:ea typeface="+mn-ea"/>
              </a:rPr>
              <a:t>字体下载：</a:t>
            </a:r>
            <a:r>
              <a:rPr lang="en-US" altLang="zh-CN" sz="100" kern="0" dirty="0">
                <a:solidFill>
                  <a:prstClr val="white"/>
                </a:solidFill>
                <a:latin typeface="+mn-lt"/>
                <a:ea typeface="+mn-ea"/>
              </a:rPr>
              <a:t>www.1ppt.com/ziti/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00" kern="0" dirty="0">
                <a:solidFill>
                  <a:prstClr val="white"/>
                </a:solidFill>
                <a:latin typeface="+mn-lt"/>
                <a:ea typeface="+mn-ea"/>
              </a:rPr>
              <a:t> </a:t>
            </a:r>
            <a:endParaRPr lang="zh-CN" altLang="en-US" sz="100" kern="0" dirty="0">
              <a:solidFill>
                <a:prstClr val="white"/>
              </a:solidFill>
              <a:latin typeface="+mn-lt"/>
              <a:ea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oleObject" Target="../embeddings/oleObject1.bin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wmf"/><Relationship Id="rId4" Type="http://schemas.openxmlformats.org/officeDocument/2006/relationships/image" Target="../media/image19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png"/><Relationship Id="rId5" Type="http://schemas.openxmlformats.org/officeDocument/2006/relationships/package" Target="../embeddings/Microsoft_Word_Document111.docx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3563938" cy="5164138"/>
          </a:xfrm>
          <a:prstGeom prst="rect">
            <a:avLst/>
          </a:prstGeom>
          <a:solidFill>
            <a:srgbClr val="D3CD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矩形 2"/>
          <p:cNvSpPr/>
          <p:nvPr/>
        </p:nvSpPr>
        <p:spPr>
          <a:xfrm>
            <a:off x="3529013" y="0"/>
            <a:ext cx="5651500" cy="5143500"/>
          </a:xfrm>
          <a:prstGeom prst="rect">
            <a:avLst/>
          </a:prstGeom>
          <a:solidFill>
            <a:srgbClr val="2C3F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D3CDB7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4339" name="图片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65338" y="523875"/>
            <a:ext cx="2794000" cy="399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TextBox 16"/>
          <p:cNvSpPr txBox="1">
            <a:spLocks noChangeArrowheads="1"/>
          </p:cNvSpPr>
          <p:nvPr/>
        </p:nvSpPr>
        <p:spPr bwMode="auto">
          <a:xfrm>
            <a:off x="7132638" y="3076575"/>
            <a:ext cx="1047750" cy="251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r>
              <a:rPr lang="en-US" altLang="zh-CN" sz="2800">
                <a:solidFill>
                  <a:srgbClr val="D3CDB7"/>
                </a:solidFill>
                <a:latin typeface="华文隶书" pitchFamily="2" charset="-122"/>
                <a:ea typeface="华文隶书" pitchFamily="2" charset="-122"/>
              </a:rPr>
              <a:t>2018</a:t>
            </a:r>
            <a:r>
              <a:rPr lang="zh-CN" altLang="en-US" sz="2800">
                <a:solidFill>
                  <a:srgbClr val="D3CDB7"/>
                </a:solidFill>
                <a:latin typeface="华文隶书" pitchFamily="2" charset="-122"/>
                <a:ea typeface="华文隶书" pitchFamily="2" charset="-122"/>
              </a:rPr>
              <a:t>国培</a:t>
            </a:r>
            <a:endParaRPr lang="en-US" altLang="zh-CN" sz="2800">
              <a:solidFill>
                <a:srgbClr val="D3CDB7"/>
              </a:solidFill>
              <a:latin typeface="华文隶书" pitchFamily="2" charset="-122"/>
              <a:ea typeface="华文隶书" pitchFamily="2" charset="-122"/>
            </a:endParaRPr>
          </a:p>
          <a:p>
            <a:r>
              <a:rPr lang="zh-CN" altLang="en-US" sz="2800">
                <a:solidFill>
                  <a:srgbClr val="D3CDB7"/>
                </a:solidFill>
                <a:latin typeface="华文隶书" pitchFamily="2" charset="-122"/>
                <a:ea typeface="华文隶书" pitchFamily="2" charset="-122"/>
              </a:rPr>
              <a:t>第四组呈现</a:t>
            </a:r>
          </a:p>
        </p:txBody>
      </p:sp>
      <p:sp>
        <p:nvSpPr>
          <p:cNvPr id="14341" name="TextBox 15"/>
          <p:cNvSpPr txBox="1">
            <a:spLocks noChangeArrowheads="1"/>
          </p:cNvSpPr>
          <p:nvPr/>
        </p:nvSpPr>
        <p:spPr bwMode="auto">
          <a:xfrm>
            <a:off x="1782763" y="407988"/>
            <a:ext cx="733425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r>
              <a:rPr lang="zh-CN" altLang="en-US">
                <a:solidFill>
                  <a:srgbClr val="2C3F46"/>
                </a:solidFill>
              </a:rPr>
              <a:t>二项分布及其应用</a:t>
            </a:r>
          </a:p>
        </p:txBody>
      </p:sp>
      <p:sp>
        <p:nvSpPr>
          <p:cNvPr id="19" name="矩形 18"/>
          <p:cNvSpPr/>
          <p:nvPr/>
        </p:nvSpPr>
        <p:spPr>
          <a:xfrm>
            <a:off x="1835150" y="339725"/>
            <a:ext cx="601663" cy="3860800"/>
          </a:xfrm>
          <a:prstGeom prst="rect">
            <a:avLst/>
          </a:prstGeom>
          <a:noFill/>
          <a:ln w="3175">
            <a:solidFill>
              <a:srgbClr val="2C3F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>
              <a:solidFill>
                <a:srgbClr val="2C3F46"/>
              </a:solidFill>
            </a:endParaRPr>
          </a:p>
        </p:txBody>
      </p:sp>
      <p:cxnSp>
        <p:nvCxnSpPr>
          <p:cNvPr id="8" name="line01" hidden="1"/>
          <p:cNvCxnSpPr/>
          <p:nvPr/>
        </p:nvCxnSpPr>
        <p:spPr>
          <a:xfrm>
            <a:off x="3492500" y="-20638"/>
            <a:ext cx="0" cy="5164138"/>
          </a:xfrm>
          <a:prstGeom prst="line">
            <a:avLst/>
          </a:prstGeom>
          <a:ln>
            <a:solidFill>
              <a:srgbClr val="FFFFF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line01" hidden="1"/>
          <p:cNvCxnSpPr/>
          <p:nvPr/>
        </p:nvCxnSpPr>
        <p:spPr>
          <a:xfrm>
            <a:off x="-757238" y="1952625"/>
            <a:ext cx="9144001" cy="0"/>
          </a:xfrm>
          <a:prstGeom prst="line">
            <a:avLst/>
          </a:prstGeom>
          <a:ln>
            <a:solidFill>
              <a:srgbClr val="FFFFF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681" name="组合 13"/>
          <p:cNvGrpSpPr>
            <a:grpSpLocks/>
          </p:cNvGrpSpPr>
          <p:nvPr/>
        </p:nvGrpSpPr>
        <p:grpSpPr bwMode="auto">
          <a:xfrm>
            <a:off x="-161925" y="-112713"/>
            <a:ext cx="9342438" cy="5348288"/>
            <a:chOff x="0" y="-204975"/>
            <a:chExt cx="9342648" cy="5348475"/>
          </a:xfrm>
        </p:grpSpPr>
        <p:sp>
          <p:nvSpPr>
            <p:cNvPr id="2" name="矩形 1"/>
            <p:cNvSpPr/>
            <p:nvPr/>
          </p:nvSpPr>
          <p:spPr>
            <a:xfrm>
              <a:off x="0" y="-165286"/>
              <a:ext cx="9144206" cy="530878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00"/>
            </a:p>
          </p:txBody>
        </p:sp>
        <p:pic>
          <p:nvPicPr>
            <p:cNvPr id="71735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-204975"/>
              <a:ext cx="9342648" cy="5328592"/>
            </a:xfrm>
            <a:prstGeom prst="rect">
              <a:avLst/>
            </a:prstGeom>
            <a:solidFill>
              <a:srgbClr val="2C3F46"/>
            </a:solidFill>
            <a:ln w="9525">
              <a:noFill/>
              <a:miter lim="800000"/>
              <a:headEnd/>
              <a:tailEnd/>
            </a:ln>
          </p:spPr>
        </p:pic>
      </p:grpSp>
      <p:sp>
        <p:nvSpPr>
          <p:cNvPr id="3" name="椭圆 2"/>
          <p:cNvSpPr/>
          <p:nvPr/>
        </p:nvSpPr>
        <p:spPr>
          <a:xfrm>
            <a:off x="107950" y="1370013"/>
            <a:ext cx="2014538" cy="2014537"/>
          </a:xfrm>
          <a:prstGeom prst="ellipse">
            <a:avLst/>
          </a:prstGeom>
          <a:noFill/>
          <a:ln>
            <a:solidFill>
              <a:srgbClr val="2C3F46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/>
          </a:p>
        </p:txBody>
      </p:sp>
      <p:sp>
        <p:nvSpPr>
          <p:cNvPr id="6" name="TextBox 5"/>
          <p:cNvSpPr txBox="1"/>
          <p:nvPr/>
        </p:nvSpPr>
        <p:spPr>
          <a:xfrm>
            <a:off x="611188" y="1616075"/>
            <a:ext cx="1006475" cy="157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整合知识体系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769938" y="3509963"/>
            <a:ext cx="135255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1100" b="1"/>
              <a:t>单元整体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27188" y="112713"/>
            <a:ext cx="223202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知识框图的外延：</a:t>
            </a:r>
            <a:endParaRPr lang="en-US" altLang="zh-C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8" name="组合 97"/>
          <p:cNvGrpSpPr>
            <a:grpSpLocks/>
          </p:cNvGrpSpPr>
          <p:nvPr/>
        </p:nvGrpSpPr>
        <p:grpSpPr bwMode="auto">
          <a:xfrm>
            <a:off x="2352675" y="123825"/>
            <a:ext cx="6383338" cy="4751388"/>
            <a:chOff x="2352156" y="123478"/>
            <a:chExt cx="6383734" cy="4752528"/>
          </a:xfrm>
        </p:grpSpPr>
        <p:grpSp>
          <p:nvGrpSpPr>
            <p:cNvPr id="71687" name="组合 48"/>
            <p:cNvGrpSpPr>
              <a:grpSpLocks/>
            </p:cNvGrpSpPr>
            <p:nvPr/>
          </p:nvGrpSpPr>
          <p:grpSpPr bwMode="auto">
            <a:xfrm>
              <a:off x="2352156" y="123478"/>
              <a:ext cx="6383734" cy="4749664"/>
              <a:chOff x="2614535" y="110351"/>
              <a:chExt cx="5833897" cy="4749664"/>
            </a:xfrm>
          </p:grpSpPr>
          <p:grpSp>
            <p:nvGrpSpPr>
              <p:cNvPr id="71714" name="组合 110"/>
              <p:cNvGrpSpPr>
                <a:grpSpLocks/>
              </p:cNvGrpSpPr>
              <p:nvPr/>
            </p:nvGrpSpPr>
            <p:grpSpPr bwMode="auto">
              <a:xfrm>
                <a:off x="2614535" y="110351"/>
                <a:ext cx="5707701" cy="4749664"/>
                <a:chOff x="3131868" y="-320276"/>
                <a:chExt cx="5707701" cy="4749664"/>
              </a:xfrm>
            </p:grpSpPr>
            <p:sp>
              <p:nvSpPr>
                <p:cNvPr id="17" name="TextBox 17">
                  <a:extLst>
                    <a:ext uri="{FF2B5EF4-FFF2-40B4-BE49-F238E27FC236}"/>
                  </a:extLst>
                </p:cNvPr>
                <p:cNvSpPr txBox="1"/>
                <p:nvPr/>
              </p:nvSpPr>
              <p:spPr bwMode="auto">
                <a:xfrm>
                  <a:off x="3131868" y="264064"/>
                  <a:ext cx="1762792" cy="646268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 w="25400">
                  <a:solidFill>
                    <a:schemeClr val="accent6">
                      <a:lumMod val="75000"/>
                    </a:schemeClr>
                  </a:solidFill>
                </a:ln>
              </p:spPr>
              <p:txBody>
                <a:bodyPr>
                  <a:spAutoFit/>
                </a:bodyPr>
                <a:lstStyle>
                  <a:defPPr>
                    <a:defRPr lang="zh-CN"/>
                  </a:defPPr>
                  <a:lvl1pPr algn="ctr">
                    <a:defRPr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黑体" pitchFamily="49" charset="-122"/>
                      <a:ea typeface="黑体" pitchFamily="49" charset="-122"/>
                    </a:defRPr>
                  </a:lvl1pPr>
                </a:lstStyle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zh-CN" altLang="en-US" sz="1800" dirty="0"/>
                    <a:t>连续型随机变量及其密度函数</a:t>
                  </a:r>
                </a:p>
              </p:txBody>
            </p:sp>
            <p:cxnSp>
              <p:nvCxnSpPr>
                <p:cNvPr id="19" name="直接箭头连接符 18">
                  <a:extLst>
                    <a:ext uri="{FF2B5EF4-FFF2-40B4-BE49-F238E27FC236}"/>
                  </a:extLst>
                </p:cNvPr>
                <p:cNvCxnSpPr>
                  <a:cxnSpLocks/>
                </p:cNvCxnSpPr>
                <p:nvPr/>
              </p:nvCxnSpPr>
              <p:spPr bwMode="auto">
                <a:xfrm flipH="1">
                  <a:off x="4929480" y="594343"/>
                  <a:ext cx="455569" cy="9527"/>
                </a:xfrm>
                <a:prstGeom prst="straightConnector1">
                  <a:avLst/>
                </a:prstGeom>
                <a:blipFill dpi="0" rotWithShape="0">
                  <a:blip r:embed="rId4"/>
                  <a:srcRect/>
                  <a:tile tx="0" ty="0" sx="100000" sy="100000" flip="none" algn="tl"/>
                </a:blipFill>
                <a:ln w="38100" cap="flat" cmpd="sng" algn="ctr">
                  <a:solidFill>
                    <a:schemeClr val="tx1"/>
                  </a:solidFill>
                  <a:prstDash val="solid"/>
                  <a:miter lim="0"/>
                  <a:headEnd type="none" w="med" len="med"/>
                  <a:tailEnd type="arrow"/>
                </a:ln>
                <a:effectLst>
                  <a:outerShdw blurRad="38100" dist="25400" dir="5400000" algn="ctr" rotWithShape="0">
                    <a:srgbClr val="000000">
                      <a:alpha val="50000"/>
                    </a:srgbClr>
                  </a:outerShdw>
                </a:effectLst>
              </p:spPr>
            </p:cxnSp>
            <p:sp>
              <p:nvSpPr>
                <p:cNvPr id="20" name="TextBox 59">
                  <a:extLst>
                    <a:ext uri="{FF2B5EF4-FFF2-40B4-BE49-F238E27FC236}"/>
                  </a:extLst>
                </p:cNvPr>
                <p:cNvSpPr txBox="1"/>
                <p:nvPr/>
              </p:nvSpPr>
              <p:spPr bwMode="auto">
                <a:xfrm>
                  <a:off x="8379619" y="2952347"/>
                  <a:ext cx="459921" cy="1476729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 w="25400">
                  <a:solidFill>
                    <a:schemeClr val="accent6">
                      <a:lumMod val="75000"/>
                    </a:schemeClr>
                  </a:solidFill>
                </a:ln>
              </p:spPr>
              <p:txBody>
                <a:bodyPr>
                  <a:spAutoFit/>
                </a:bodyPr>
                <a:lstStyle>
                  <a:defPPr>
                    <a:defRPr lang="zh-CN"/>
                  </a:defPPr>
                  <a:lvl1pPr algn="ctr">
                    <a:defRPr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黑体" pitchFamily="49" charset="-122"/>
                      <a:ea typeface="黑体" pitchFamily="49" charset="-122"/>
                    </a:defRPr>
                  </a:lvl1pPr>
                </a:lstStyle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zh-CN" altLang="en-US" sz="1800" dirty="0"/>
                    <a:t>超几何分布</a:t>
                  </a:r>
                </a:p>
              </p:txBody>
            </p:sp>
            <p:sp>
              <p:nvSpPr>
                <p:cNvPr id="21" name="TextBox 62">
                  <a:extLst>
                    <a:ext uri="{FF2B5EF4-FFF2-40B4-BE49-F238E27FC236}"/>
                  </a:extLst>
                </p:cNvPr>
                <p:cNvSpPr txBox="1"/>
                <p:nvPr/>
              </p:nvSpPr>
              <p:spPr bwMode="auto">
                <a:xfrm>
                  <a:off x="7438012" y="2977753"/>
                  <a:ext cx="404790" cy="1200438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 w="25400">
                  <a:solidFill>
                    <a:schemeClr val="accent6">
                      <a:lumMod val="75000"/>
                    </a:schemeClr>
                  </a:solidFill>
                </a:ln>
              </p:spPr>
              <p:txBody>
                <a:bodyPr>
                  <a:spAutoFit/>
                </a:bodyPr>
                <a:lstStyle>
                  <a:defPPr>
                    <a:defRPr lang="zh-CN"/>
                  </a:defPPr>
                  <a:lvl1pPr algn="ctr">
                    <a:defRPr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黑体" pitchFamily="49" charset="-122"/>
                      <a:ea typeface="黑体" pitchFamily="49" charset="-122"/>
                    </a:defRPr>
                  </a:lvl1pPr>
                </a:lstStyle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zh-CN" altLang="en-US" sz="1800" dirty="0"/>
                    <a:t>泊松分布</a:t>
                  </a:r>
                </a:p>
              </p:txBody>
            </p:sp>
            <p:sp>
              <p:nvSpPr>
                <p:cNvPr id="22" name="TextBox 65">
                  <a:extLst>
                    <a:ext uri="{FF2B5EF4-FFF2-40B4-BE49-F238E27FC236}"/>
                  </a:extLst>
                </p:cNvPr>
                <p:cNvSpPr txBox="1"/>
                <p:nvPr/>
              </p:nvSpPr>
              <p:spPr bwMode="auto">
                <a:xfrm>
                  <a:off x="7134783" y="1119932"/>
                  <a:ext cx="1450857" cy="646267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 w="25400">
                  <a:solidFill>
                    <a:schemeClr val="accent6">
                      <a:lumMod val="75000"/>
                    </a:schemeClr>
                  </a:solidFill>
                </a:ln>
              </p:spPr>
              <p:txBody>
                <a:bodyPr>
                  <a:spAutoFit/>
                </a:bodyPr>
                <a:lstStyle>
                  <a:defPPr>
                    <a:defRPr lang="zh-CN"/>
                  </a:defPPr>
                  <a:lvl1pPr algn="ctr">
                    <a:defRPr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黑体" pitchFamily="49" charset="-122"/>
                      <a:ea typeface="黑体" pitchFamily="49" charset="-122"/>
                    </a:defRPr>
                  </a:lvl1pPr>
                </a:lstStyle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zh-CN" altLang="en-US" sz="1800" dirty="0"/>
                    <a:t>概率函数与分布函数的关系</a:t>
                  </a:r>
                  <a:endParaRPr lang="en-US" altLang="zh-CN" sz="1800" dirty="0"/>
                </a:p>
              </p:txBody>
            </p:sp>
            <p:sp>
              <p:nvSpPr>
                <p:cNvPr id="33" name="TextBox 218">
                  <a:extLst>
                    <a:ext uri="{FF2B5EF4-FFF2-40B4-BE49-F238E27FC236}"/>
                  </a:extLst>
                </p:cNvPr>
                <p:cNvSpPr txBox="1"/>
                <p:nvPr/>
              </p:nvSpPr>
              <p:spPr bwMode="auto">
                <a:xfrm>
                  <a:off x="5551898" y="1161217"/>
                  <a:ext cx="1302870" cy="646267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 w="25400">
                  <a:solidFill>
                    <a:schemeClr val="accent6">
                      <a:lumMod val="75000"/>
                    </a:schemeClr>
                  </a:solidFill>
                </a:ln>
              </p:spPr>
              <p:txBody>
                <a:bodyPr>
                  <a:spAutoFit/>
                </a:bodyPr>
                <a:lstStyle>
                  <a:defPPr>
                    <a:defRPr lang="zh-CN"/>
                  </a:defPPr>
                  <a:lvl1pPr algn="ctr">
                    <a:defRPr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黑体" pitchFamily="49" charset="-122"/>
                      <a:ea typeface="黑体" pitchFamily="49" charset="-122"/>
                    </a:defRPr>
                  </a:lvl1pPr>
                </a:lstStyle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zh-CN" altLang="en-US" sz="1800" dirty="0"/>
                    <a:t>随机变量的分布函数</a:t>
                  </a:r>
                </a:p>
              </p:txBody>
            </p:sp>
            <p:sp>
              <p:nvSpPr>
                <p:cNvPr id="34" name="TextBox 216">
                  <a:extLst>
                    <a:ext uri="{FF2B5EF4-FFF2-40B4-BE49-F238E27FC236}"/>
                  </a:extLst>
                </p:cNvPr>
                <p:cNvSpPr txBox="1"/>
                <p:nvPr/>
              </p:nvSpPr>
              <p:spPr bwMode="auto">
                <a:xfrm>
                  <a:off x="5353131" y="270416"/>
                  <a:ext cx="1479874" cy="646268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 w="25400">
                  <a:solidFill>
                    <a:schemeClr val="accent6">
                      <a:lumMod val="75000"/>
                    </a:schemeClr>
                  </a:solidFill>
                </a:ln>
              </p:spPr>
              <p:txBody>
                <a:bodyPr>
                  <a:spAutoFit/>
                </a:bodyPr>
                <a:lstStyle>
                  <a:defPPr>
                    <a:defRPr lang="zh-CN"/>
                  </a:defPPr>
                  <a:lvl1pPr algn="ctr">
                    <a:defRPr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黑体" pitchFamily="49" charset="-122"/>
                      <a:ea typeface="黑体" pitchFamily="49" charset="-122"/>
                    </a:defRPr>
                  </a:lvl1pPr>
                </a:lstStyle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zh-CN" altLang="en-US" sz="1800" dirty="0"/>
                    <a:t>随机变量概念的引入</a:t>
                  </a:r>
                </a:p>
              </p:txBody>
            </p:sp>
            <p:sp>
              <p:nvSpPr>
                <p:cNvPr id="35" name="TextBox 214">
                  <a:extLst>
                    <a:ext uri="{FF2B5EF4-FFF2-40B4-BE49-F238E27FC236}"/>
                  </a:extLst>
                </p:cNvPr>
                <p:cNvSpPr txBox="1"/>
                <p:nvPr/>
              </p:nvSpPr>
              <p:spPr bwMode="auto">
                <a:xfrm>
                  <a:off x="5428575" y="2942820"/>
                  <a:ext cx="1404430" cy="646267"/>
                </a:xfrm>
                <a:prstGeom prst="rect">
                  <a:avLst/>
                </a:prstGeom>
                <a:solidFill>
                  <a:schemeClr val="accent6"/>
                </a:solidFill>
                <a:ln w="25400">
                  <a:solidFill>
                    <a:schemeClr val="accent5"/>
                  </a:solidFill>
                </a:ln>
              </p:spPr>
              <p:txBody>
                <a:bodyPr>
                  <a:spAutoFit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zh-CN" altLang="en-US" sz="1800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黑体" pitchFamily="49" charset="-122"/>
                      <a:ea typeface="黑体" pitchFamily="49" charset="-122"/>
                    </a:rPr>
                    <a:t>二项分布的正态近似</a:t>
                  </a:r>
                </a:p>
              </p:txBody>
            </p:sp>
            <p:cxnSp>
              <p:nvCxnSpPr>
                <p:cNvPr id="38" name="直接箭头连接符 37">
                  <a:extLst>
                    <a:ext uri="{FF2B5EF4-FFF2-40B4-BE49-F238E27FC236}"/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6032132" y="1767788"/>
                  <a:ext cx="0" cy="287406"/>
                </a:xfrm>
                <a:prstGeom prst="straightConnector1">
                  <a:avLst/>
                </a:prstGeom>
                <a:blipFill dpi="0" rotWithShape="0">
                  <a:blip r:embed="rId4"/>
                  <a:srcRect/>
                  <a:tile tx="0" ty="0" sx="100000" sy="100000" flip="none" algn="tl"/>
                </a:blipFill>
                <a:ln w="38100" cap="flat" cmpd="sng" algn="ctr">
                  <a:solidFill>
                    <a:schemeClr val="tx1"/>
                  </a:solidFill>
                  <a:prstDash val="solid"/>
                  <a:miter lim="0"/>
                  <a:headEnd type="none" w="med" len="med"/>
                  <a:tailEnd type="arrow"/>
                </a:ln>
                <a:effectLst>
                  <a:outerShdw blurRad="38100" dist="25400" dir="5400000" algn="ctr" rotWithShape="0">
                    <a:srgbClr val="000000">
                      <a:alpha val="50000"/>
                    </a:srgbClr>
                  </a:outerShdw>
                </a:effectLst>
              </p:spPr>
            </p:cxnSp>
            <p:sp>
              <p:nvSpPr>
                <p:cNvPr id="39" name="TextBox 17">
                  <a:extLst>
                    <a:ext uri="{FF2B5EF4-FFF2-40B4-BE49-F238E27FC236}"/>
                  </a:extLst>
                </p:cNvPr>
                <p:cNvSpPr txBox="1"/>
                <p:nvPr/>
              </p:nvSpPr>
              <p:spPr bwMode="auto">
                <a:xfrm>
                  <a:off x="5160166" y="-320276"/>
                  <a:ext cx="2041356" cy="369977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 w="25400">
                  <a:solidFill>
                    <a:schemeClr val="accent6">
                      <a:lumMod val="75000"/>
                    </a:schemeClr>
                  </a:solidFill>
                </a:ln>
              </p:spPr>
              <p:txBody>
                <a:bodyPr>
                  <a:spAutoFit/>
                </a:bodyPr>
                <a:lstStyle>
                  <a:defPPr>
                    <a:defRPr lang="zh-CN"/>
                  </a:defPPr>
                  <a:lvl1pPr algn="ctr">
                    <a:defRPr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黑体" pitchFamily="49" charset="-122"/>
                      <a:ea typeface="黑体" pitchFamily="49" charset="-122"/>
                    </a:defRPr>
                  </a:lvl1pPr>
                </a:lstStyle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zh-CN" altLang="en-US" sz="1800" dirty="0"/>
                    <a:t>随机变量及其分布</a:t>
                  </a:r>
                </a:p>
              </p:txBody>
            </p:sp>
            <p:sp>
              <p:nvSpPr>
                <p:cNvPr id="40" name="TextBox 17">
                  <a:extLst>
                    <a:ext uri="{FF2B5EF4-FFF2-40B4-BE49-F238E27FC236}"/>
                  </a:extLst>
                </p:cNvPr>
                <p:cNvSpPr txBox="1"/>
                <p:nvPr/>
              </p:nvSpPr>
              <p:spPr bwMode="auto">
                <a:xfrm>
                  <a:off x="7947263" y="2963461"/>
                  <a:ext cx="368518" cy="1200438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 w="25400">
                  <a:solidFill>
                    <a:schemeClr val="accent6">
                      <a:lumMod val="75000"/>
                    </a:schemeClr>
                  </a:solidFill>
                </a:ln>
              </p:spPr>
              <p:txBody>
                <a:bodyPr>
                  <a:spAutoFit/>
                </a:bodyPr>
                <a:lstStyle>
                  <a:defPPr>
                    <a:defRPr lang="zh-CN"/>
                  </a:defPPr>
                  <a:lvl1pPr algn="ctr">
                    <a:defRPr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黑体" pitchFamily="49" charset="-122"/>
                      <a:ea typeface="黑体" pitchFamily="49" charset="-122"/>
                    </a:defRPr>
                  </a:lvl1pPr>
                </a:lstStyle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zh-CN" altLang="en-US" sz="1800" dirty="0"/>
                    <a:t>几何分布</a:t>
                  </a:r>
                </a:p>
              </p:txBody>
            </p:sp>
            <p:sp>
              <p:nvSpPr>
                <p:cNvPr id="41" name="TextBox 17">
                  <a:extLst>
                    <a:ext uri="{FF2B5EF4-FFF2-40B4-BE49-F238E27FC236}"/>
                  </a:extLst>
                </p:cNvPr>
                <p:cNvSpPr txBox="1"/>
                <p:nvPr/>
              </p:nvSpPr>
              <p:spPr bwMode="auto">
                <a:xfrm>
                  <a:off x="3644021" y="1161217"/>
                  <a:ext cx="1607550" cy="646267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 w="25400">
                  <a:solidFill>
                    <a:schemeClr val="accent6">
                      <a:lumMod val="75000"/>
                    </a:schemeClr>
                  </a:solidFill>
                </a:ln>
              </p:spPr>
              <p:txBody>
                <a:bodyPr>
                  <a:spAutoFit/>
                </a:bodyPr>
                <a:lstStyle>
                  <a:defPPr>
                    <a:defRPr lang="zh-CN"/>
                  </a:defPPr>
                  <a:lvl1pPr algn="ctr">
                    <a:defRPr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黑体" pitchFamily="49" charset="-122"/>
                      <a:ea typeface="黑体" pitchFamily="49" charset="-122"/>
                    </a:defRPr>
                  </a:lvl1pPr>
                </a:lstStyle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zh-CN" altLang="en-US" sz="1800" dirty="0"/>
                    <a:t>密度函数与分布函数的关系</a:t>
                  </a:r>
                </a:p>
              </p:txBody>
            </p:sp>
            <p:sp>
              <p:nvSpPr>
                <p:cNvPr id="42" name="TextBox 17">
                  <a:extLst>
                    <a:ext uri="{FF2B5EF4-FFF2-40B4-BE49-F238E27FC236}"/>
                  </a:extLst>
                </p:cNvPr>
                <p:cNvSpPr txBox="1"/>
                <p:nvPr/>
              </p:nvSpPr>
              <p:spPr bwMode="auto">
                <a:xfrm>
                  <a:off x="5551898" y="2063134"/>
                  <a:ext cx="1236130" cy="646267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 w="25400">
                  <a:solidFill>
                    <a:schemeClr val="accent6">
                      <a:lumMod val="75000"/>
                    </a:schemeClr>
                  </a:solidFill>
                </a:ln>
              </p:spPr>
              <p:txBody>
                <a:bodyPr>
                  <a:spAutoFit/>
                </a:bodyPr>
                <a:lstStyle>
                  <a:defPPr>
                    <a:defRPr lang="zh-CN"/>
                  </a:defPPr>
                  <a:lvl1pPr algn="ctr">
                    <a:defRPr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黑体" pitchFamily="49" charset="-122"/>
                      <a:ea typeface="黑体" pitchFamily="49" charset="-122"/>
                    </a:defRPr>
                  </a:lvl1pPr>
                </a:lstStyle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zh-CN" altLang="en-US" sz="1800" dirty="0"/>
                    <a:t>随机变量函数的分布</a:t>
                  </a:r>
                </a:p>
              </p:txBody>
            </p:sp>
            <p:sp>
              <p:nvSpPr>
                <p:cNvPr id="43" name="TextBox 17">
                  <a:extLst>
                    <a:ext uri="{FF2B5EF4-FFF2-40B4-BE49-F238E27FC236}"/>
                  </a:extLst>
                </p:cNvPr>
                <p:cNvSpPr txBox="1"/>
                <p:nvPr/>
              </p:nvSpPr>
              <p:spPr bwMode="auto">
                <a:xfrm>
                  <a:off x="3387219" y="2148879"/>
                  <a:ext cx="1378314" cy="646267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 w="25400">
                  <a:solidFill>
                    <a:schemeClr val="accent6">
                      <a:lumMod val="75000"/>
                    </a:schemeClr>
                  </a:solidFill>
                </a:ln>
              </p:spPr>
              <p:txBody>
                <a:bodyPr>
                  <a:spAutoFit/>
                </a:bodyPr>
                <a:lstStyle>
                  <a:defPPr>
                    <a:defRPr lang="zh-CN"/>
                  </a:defPPr>
                  <a:lvl1pPr algn="ctr">
                    <a:defRPr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黑体" pitchFamily="49" charset="-122"/>
                      <a:ea typeface="黑体" pitchFamily="49" charset="-122"/>
                    </a:defRPr>
                  </a:lvl1pPr>
                </a:lstStyle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zh-CN" altLang="en-US" sz="1800" dirty="0"/>
                    <a:t>几种重要的连续型分布</a:t>
                  </a:r>
                </a:p>
              </p:txBody>
            </p:sp>
            <p:sp>
              <p:nvSpPr>
                <p:cNvPr id="60" name="TextBox 17">
                  <a:extLst>
                    <a:ext uri="{FF2B5EF4-FFF2-40B4-BE49-F238E27FC236}"/>
                  </a:extLst>
                </p:cNvPr>
                <p:cNvSpPr txBox="1"/>
                <p:nvPr/>
              </p:nvSpPr>
              <p:spPr bwMode="auto">
                <a:xfrm>
                  <a:off x="6965032" y="2999983"/>
                  <a:ext cx="364166" cy="1200438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 w="25400">
                  <a:solidFill>
                    <a:schemeClr val="accent6">
                      <a:lumMod val="75000"/>
                    </a:schemeClr>
                  </a:solidFill>
                </a:ln>
              </p:spPr>
              <p:txBody>
                <a:bodyPr>
                  <a:spAutoFit/>
                </a:bodyPr>
                <a:lstStyle>
                  <a:defPPr>
                    <a:defRPr lang="zh-CN"/>
                  </a:defPPr>
                  <a:lvl1pPr algn="ctr">
                    <a:defRPr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黑体" pitchFamily="49" charset="-122"/>
                      <a:ea typeface="黑体" pitchFamily="49" charset="-122"/>
                    </a:defRPr>
                  </a:lvl1pPr>
                </a:lstStyle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zh-CN" altLang="en-US" sz="1800" dirty="0"/>
                    <a:t>二项分布</a:t>
                  </a:r>
                </a:p>
              </p:txBody>
            </p:sp>
            <p:cxnSp>
              <p:nvCxnSpPr>
                <p:cNvPr id="64" name="直接箭头连接符 63">
                  <a:extLst>
                    <a:ext uri="{FF2B5EF4-FFF2-40B4-BE49-F238E27FC236}"/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7834096" y="950029"/>
                  <a:ext cx="0" cy="230243"/>
                </a:xfrm>
                <a:prstGeom prst="straightConnector1">
                  <a:avLst/>
                </a:prstGeom>
                <a:blipFill dpi="0" rotWithShape="0">
                  <a:blip r:embed="rId4"/>
                  <a:srcRect/>
                  <a:tile tx="0" ty="0" sx="100000" sy="100000" flip="none" algn="tl"/>
                </a:blipFill>
                <a:ln w="38100" cap="flat" cmpd="sng" algn="ctr">
                  <a:solidFill>
                    <a:schemeClr val="tx1"/>
                  </a:solidFill>
                  <a:prstDash val="solid"/>
                  <a:miter lim="0"/>
                  <a:headEnd type="none" w="med" len="med"/>
                  <a:tailEnd type="arrow"/>
                </a:ln>
                <a:effectLst>
                  <a:outerShdw blurRad="38100" dist="25400" dir="5400000" algn="ctr" rotWithShape="0">
                    <a:srgbClr val="000000">
                      <a:alpha val="50000"/>
                    </a:srgbClr>
                  </a:outerShdw>
                </a:effectLst>
              </p:spPr>
            </p:cxnSp>
            <p:cxnSp>
              <p:nvCxnSpPr>
                <p:cNvPr id="73" name="直接箭头连接符 72">
                  <a:extLst>
                    <a:ext uri="{FF2B5EF4-FFF2-40B4-BE49-F238E27FC236}"/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6004565" y="903981"/>
                  <a:ext cx="0" cy="296933"/>
                </a:xfrm>
                <a:prstGeom prst="straightConnector1">
                  <a:avLst/>
                </a:prstGeom>
                <a:blipFill dpi="0" rotWithShape="0">
                  <a:blip r:embed="rId4"/>
                  <a:srcRect/>
                  <a:tile tx="0" ty="0" sx="100000" sy="100000" flip="none" algn="tl"/>
                </a:blipFill>
                <a:ln w="38100" cap="flat" cmpd="sng" algn="ctr">
                  <a:solidFill>
                    <a:schemeClr val="tx1"/>
                  </a:solidFill>
                  <a:prstDash val="solid"/>
                  <a:miter lim="0"/>
                  <a:headEnd type="none" w="med" len="med"/>
                  <a:tailEnd type="arrow"/>
                </a:ln>
                <a:effectLst>
                  <a:outerShdw blurRad="38100" dist="25400" dir="5400000" algn="ctr" rotWithShape="0">
                    <a:srgbClr val="000000">
                      <a:alpha val="50000"/>
                    </a:srgbClr>
                  </a:outerShdw>
                </a:effectLst>
              </p:spPr>
            </p:cxnSp>
          </p:grpSp>
          <p:sp>
            <p:nvSpPr>
              <p:cNvPr id="69" name="TextBox 17">
                <a:extLst>
                  <a:ext uri="{FF2B5EF4-FFF2-40B4-BE49-F238E27FC236}"/>
                </a:extLst>
              </p:cNvPr>
              <p:cNvSpPr txBox="1"/>
              <p:nvPr/>
            </p:nvSpPr>
            <p:spPr bwMode="auto">
              <a:xfrm>
                <a:off x="7152816" y="2422305"/>
                <a:ext cx="1241934" cy="646268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25400">
                <a:solidFill>
                  <a:schemeClr val="accent6">
                    <a:lumMod val="75000"/>
                  </a:schemeClr>
                </a:solidFill>
              </a:ln>
            </p:spPr>
            <p:txBody>
              <a:bodyPr>
                <a:spAutoFit/>
              </a:bodyPr>
              <a:lstStyle>
                <a:defPPr>
                  <a:defRPr lang="zh-CN"/>
                </a:defPPr>
                <a:lvl1pPr algn="ctr">
                  <a:defRPr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黑体" pitchFamily="49" charset="-122"/>
                    <a:ea typeface="黑体" pitchFamily="49" charset="-122"/>
                  </a:defRPr>
                </a:lvl1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1800" dirty="0"/>
                  <a:t>几种重要的离散型分布</a:t>
                </a:r>
              </a:p>
            </p:txBody>
          </p:sp>
          <p:sp>
            <p:nvSpPr>
              <p:cNvPr id="70" name="TextBox 17">
                <a:extLst>
                  <a:ext uri="{FF2B5EF4-FFF2-40B4-BE49-F238E27FC236}"/>
                </a:extLst>
              </p:cNvPr>
              <p:cNvSpPr txBox="1"/>
              <p:nvPr/>
            </p:nvSpPr>
            <p:spPr bwMode="auto">
              <a:xfrm>
                <a:off x="6614549" y="694691"/>
                <a:ext cx="1833883" cy="646268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25400">
                <a:solidFill>
                  <a:schemeClr val="accent6">
                    <a:lumMod val="75000"/>
                  </a:schemeClr>
                </a:solidFill>
              </a:ln>
            </p:spPr>
            <p:txBody>
              <a:bodyPr>
                <a:spAutoFit/>
              </a:bodyPr>
              <a:lstStyle>
                <a:defPPr>
                  <a:defRPr lang="zh-CN"/>
                </a:defPPr>
                <a:lvl1pPr algn="ctr">
                  <a:defRPr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黑体" pitchFamily="49" charset="-122"/>
                    <a:ea typeface="黑体" pitchFamily="49" charset="-122"/>
                  </a:defRPr>
                </a:lvl1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1800" dirty="0"/>
                  <a:t>离散型随机变量及其概率函数</a:t>
                </a:r>
              </a:p>
            </p:txBody>
          </p:sp>
        </p:grpSp>
        <p:cxnSp>
          <p:nvCxnSpPr>
            <p:cNvPr id="51" name="直接箭头连接符 50">
              <a:extLst>
                <a:ext uri="{FF2B5EF4-FFF2-40B4-BE49-F238E27FC236}"/>
              </a:extLst>
            </p:cNvPr>
            <p:cNvCxnSpPr>
              <a:cxnSpLocks/>
            </p:cNvCxnSpPr>
            <p:nvPr/>
          </p:nvCxnSpPr>
          <p:spPr bwMode="auto">
            <a:xfrm>
              <a:off x="6444985" y="1023807"/>
              <a:ext cx="363561" cy="0"/>
            </a:xfrm>
            <a:prstGeom prst="straightConnector1">
              <a:avLst/>
            </a:prstGeom>
            <a:blipFill dpi="0" rotWithShape="0">
              <a:blip r:embed="rId4"/>
              <a:srcRect/>
              <a:tile tx="0" ty="0" sx="100000" sy="100000" flip="none" algn="tl"/>
            </a:blipFill>
            <a:ln w="3810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arrow"/>
            </a:ln>
            <a:effectLst>
              <a:outerShdw blurRad="38100" dist="25400" dir="5400000" algn="ctr" rotWithShape="0">
                <a:srgbClr val="000000">
                  <a:alpha val="50000"/>
                </a:srgbClr>
              </a:outerShdw>
            </a:effectLst>
          </p:spPr>
        </p:cxnSp>
        <p:sp>
          <p:nvSpPr>
            <p:cNvPr id="55" name="TextBox 214">
              <a:extLst>
                <a:ext uri="{FF2B5EF4-FFF2-40B4-BE49-F238E27FC236}"/>
              </a:extLst>
            </p:cNvPr>
            <p:cNvSpPr txBox="1"/>
            <p:nvPr/>
          </p:nvSpPr>
          <p:spPr bwMode="auto">
            <a:xfrm>
              <a:off x="4860562" y="4229738"/>
              <a:ext cx="1536795" cy="646268"/>
            </a:xfrm>
            <a:prstGeom prst="rect">
              <a:avLst/>
            </a:prstGeom>
            <a:solidFill>
              <a:schemeClr val="accent6"/>
            </a:solidFill>
            <a:ln w="25400">
              <a:solidFill>
                <a:schemeClr val="accent5"/>
              </a:solidFill>
            </a:ln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黑体" pitchFamily="49" charset="-122"/>
                  <a:ea typeface="黑体" pitchFamily="49" charset="-122"/>
                </a:rPr>
                <a:t>二项分布的泊松近似</a:t>
              </a:r>
            </a:p>
          </p:txBody>
        </p:sp>
        <p:sp>
          <p:nvSpPr>
            <p:cNvPr id="57" name="TextBox 17">
              <a:extLst>
                <a:ext uri="{FF2B5EF4-FFF2-40B4-BE49-F238E27FC236}"/>
              </a:extLst>
            </p:cNvPr>
            <p:cNvSpPr txBox="1"/>
            <p:nvPr/>
          </p:nvSpPr>
          <p:spPr bwMode="auto">
            <a:xfrm>
              <a:off x="4014372" y="3604113"/>
              <a:ext cx="400075" cy="1200438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25400">
              <a:solidFill>
                <a:schemeClr val="accent6">
                  <a:lumMod val="75000"/>
                </a:schemeClr>
              </a:solidFill>
            </a:ln>
          </p:spPr>
          <p:txBody>
            <a:bodyPr>
              <a:spAutoFit/>
            </a:bodyPr>
            <a:lstStyle>
              <a:defPPr>
                <a:defRPr lang="zh-CN"/>
              </a:defPPr>
              <a:lvl1pPr algn="ctr">
                <a:defRPr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黑体" pitchFamily="49" charset="-122"/>
                  <a:ea typeface="黑体" pitchFamily="49" charset="-122"/>
                </a:defRPr>
              </a:lvl1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800" dirty="0"/>
                <a:t>正态分布</a:t>
              </a:r>
            </a:p>
          </p:txBody>
        </p:sp>
        <p:sp>
          <p:nvSpPr>
            <p:cNvPr id="58" name="TextBox 17">
              <a:extLst>
                <a:ext uri="{FF2B5EF4-FFF2-40B4-BE49-F238E27FC236}"/>
              </a:extLst>
            </p:cNvPr>
            <p:cNvSpPr txBox="1"/>
            <p:nvPr/>
          </p:nvSpPr>
          <p:spPr bwMode="auto">
            <a:xfrm>
              <a:off x="3449187" y="3600937"/>
              <a:ext cx="398487" cy="1200438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25400">
              <a:solidFill>
                <a:schemeClr val="accent6">
                  <a:lumMod val="75000"/>
                </a:schemeClr>
              </a:solidFill>
            </a:ln>
          </p:spPr>
          <p:txBody>
            <a:bodyPr>
              <a:spAutoFit/>
            </a:bodyPr>
            <a:lstStyle>
              <a:defPPr>
                <a:defRPr lang="zh-CN"/>
              </a:defPPr>
              <a:lvl1pPr algn="ctr">
                <a:defRPr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黑体" pitchFamily="49" charset="-122"/>
                  <a:ea typeface="黑体" pitchFamily="49" charset="-122"/>
                </a:defRPr>
              </a:lvl1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800" dirty="0"/>
                <a:t>指数分布</a:t>
              </a:r>
            </a:p>
          </p:txBody>
        </p:sp>
        <p:sp>
          <p:nvSpPr>
            <p:cNvPr id="61" name="TextBox 17">
              <a:extLst>
                <a:ext uri="{FF2B5EF4-FFF2-40B4-BE49-F238E27FC236}"/>
              </a:extLst>
            </p:cNvPr>
            <p:cNvSpPr txBox="1"/>
            <p:nvPr/>
          </p:nvSpPr>
          <p:spPr bwMode="auto">
            <a:xfrm>
              <a:off x="2915754" y="3604113"/>
              <a:ext cx="398487" cy="1200438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25400">
              <a:solidFill>
                <a:schemeClr val="accent6">
                  <a:lumMod val="75000"/>
                </a:schemeClr>
              </a:solidFill>
            </a:ln>
          </p:spPr>
          <p:txBody>
            <a:bodyPr>
              <a:spAutoFit/>
            </a:bodyPr>
            <a:lstStyle>
              <a:defPPr>
                <a:defRPr lang="zh-CN"/>
              </a:defPPr>
              <a:lvl1pPr algn="ctr">
                <a:defRPr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黑体" pitchFamily="49" charset="-122"/>
                  <a:ea typeface="黑体" pitchFamily="49" charset="-122"/>
                </a:defRPr>
              </a:lvl1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800" dirty="0"/>
                <a:t>均匀分布</a:t>
              </a:r>
            </a:p>
          </p:txBody>
        </p:sp>
        <p:cxnSp>
          <p:nvCxnSpPr>
            <p:cNvPr id="62" name="直接箭头连接符 61">
              <a:extLst>
                <a:ext uri="{FF2B5EF4-FFF2-40B4-BE49-F238E27FC236}"/>
              </a:extLst>
            </p:cNvPr>
            <p:cNvCxnSpPr>
              <a:cxnSpLocks/>
            </p:cNvCxnSpPr>
            <p:nvPr/>
          </p:nvCxnSpPr>
          <p:spPr bwMode="auto">
            <a:xfrm>
              <a:off x="3881014" y="1325504"/>
              <a:ext cx="0" cy="298522"/>
            </a:xfrm>
            <a:prstGeom prst="straightConnector1">
              <a:avLst/>
            </a:prstGeom>
            <a:blipFill dpi="0" rotWithShape="0">
              <a:blip r:embed="rId4"/>
              <a:srcRect/>
              <a:tile tx="0" ty="0" sx="100000" sy="100000" flip="none" algn="tl"/>
            </a:blipFill>
            <a:ln w="3810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arrow"/>
            </a:ln>
            <a:effectLst>
              <a:outerShdw blurRad="38100" dist="25400" dir="5400000" algn="ctr" rotWithShape="0">
                <a:srgbClr val="000000">
                  <a:alpha val="50000"/>
                </a:srgbClr>
              </a:outerShdw>
            </a:effectLst>
          </p:spPr>
        </p:cxnSp>
        <p:cxnSp>
          <p:nvCxnSpPr>
            <p:cNvPr id="63" name="直接箭头连接符 62">
              <a:extLst>
                <a:ext uri="{FF2B5EF4-FFF2-40B4-BE49-F238E27FC236}"/>
              </a:extLst>
            </p:cNvPr>
            <p:cNvCxnSpPr>
              <a:cxnSpLocks/>
            </p:cNvCxnSpPr>
            <p:nvPr/>
          </p:nvCxnSpPr>
          <p:spPr bwMode="auto">
            <a:xfrm>
              <a:off x="8532677" y="1360438"/>
              <a:ext cx="0" cy="1040061"/>
            </a:xfrm>
            <a:prstGeom prst="straightConnector1">
              <a:avLst/>
            </a:prstGeom>
            <a:blipFill dpi="0" rotWithShape="0">
              <a:blip r:embed="rId4"/>
              <a:srcRect/>
              <a:tile tx="0" ty="0" sx="100000" sy="100000" flip="none" algn="tl"/>
            </a:blipFill>
            <a:ln w="3810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arrow"/>
            </a:ln>
            <a:effectLst>
              <a:outerShdw blurRad="38100" dist="25400" dir="5400000" algn="ctr" rotWithShape="0">
                <a:srgbClr val="000000">
                  <a:alpha val="50000"/>
                </a:srgbClr>
              </a:outerShdw>
            </a:effectLst>
          </p:spPr>
        </p:cxnSp>
        <p:cxnSp>
          <p:nvCxnSpPr>
            <p:cNvPr id="65" name="直接箭头连接符 64">
              <a:extLst>
                <a:ext uri="{FF2B5EF4-FFF2-40B4-BE49-F238E27FC236}"/>
              </a:extLst>
            </p:cNvPr>
            <p:cNvCxnSpPr>
              <a:cxnSpLocks/>
            </p:cNvCxnSpPr>
            <p:nvPr/>
          </p:nvCxnSpPr>
          <p:spPr bwMode="auto">
            <a:xfrm>
              <a:off x="7524552" y="2202015"/>
              <a:ext cx="0" cy="298522"/>
            </a:xfrm>
            <a:prstGeom prst="straightConnector1">
              <a:avLst/>
            </a:prstGeom>
            <a:blipFill dpi="0" rotWithShape="0">
              <a:blip r:embed="rId4"/>
              <a:srcRect/>
              <a:tile tx="0" ty="0" sx="100000" sy="100000" flip="none" algn="tl"/>
            </a:blipFill>
            <a:ln w="3810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arrow"/>
            </a:ln>
            <a:effectLst>
              <a:outerShdw blurRad="38100" dist="25400" dir="5400000" algn="ctr" rotWithShape="0">
                <a:srgbClr val="000000">
                  <a:alpha val="50000"/>
                </a:srgbClr>
              </a:outerShdw>
            </a:effectLst>
          </p:spPr>
        </p:cxnSp>
        <p:cxnSp>
          <p:nvCxnSpPr>
            <p:cNvPr id="68" name="直接箭头连接符 67">
              <a:extLst>
                <a:ext uri="{FF2B5EF4-FFF2-40B4-BE49-F238E27FC236}"/>
              </a:extLst>
            </p:cNvPr>
            <p:cNvCxnSpPr>
              <a:cxnSpLocks/>
            </p:cNvCxnSpPr>
            <p:nvPr/>
          </p:nvCxnSpPr>
          <p:spPr bwMode="auto">
            <a:xfrm flipH="1">
              <a:off x="6300514" y="3708913"/>
              <a:ext cx="223851" cy="0"/>
            </a:xfrm>
            <a:prstGeom prst="straightConnector1">
              <a:avLst/>
            </a:prstGeom>
            <a:blipFill dpi="0" rotWithShape="0">
              <a:blip r:embed="rId4"/>
              <a:srcRect/>
              <a:tile tx="0" ty="0" sx="100000" sy="100000" flip="none" algn="tl"/>
            </a:blipFill>
            <a:ln w="3810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arrow"/>
            </a:ln>
            <a:effectLst>
              <a:outerShdw blurRad="38100" dist="25400" dir="5400000" algn="ctr" rotWithShape="0">
                <a:srgbClr val="000000">
                  <a:alpha val="50000"/>
                </a:srgbClr>
              </a:outerShdw>
            </a:effectLst>
          </p:spPr>
        </p:cxnSp>
        <p:cxnSp>
          <p:nvCxnSpPr>
            <p:cNvPr id="71" name="直接箭头连接符 70">
              <a:extLst>
                <a:ext uri="{FF2B5EF4-FFF2-40B4-BE49-F238E27FC236}"/>
              </a:extLst>
            </p:cNvPr>
            <p:cNvCxnSpPr>
              <a:cxnSpLocks/>
            </p:cNvCxnSpPr>
            <p:nvPr/>
          </p:nvCxnSpPr>
          <p:spPr bwMode="auto">
            <a:xfrm flipH="1">
              <a:off x="6371955" y="4731508"/>
              <a:ext cx="914457" cy="0"/>
            </a:xfrm>
            <a:prstGeom prst="straightConnector1">
              <a:avLst/>
            </a:prstGeom>
            <a:blipFill dpi="0" rotWithShape="0">
              <a:blip r:embed="rId4"/>
              <a:srcRect/>
              <a:tile tx="0" ty="0" sx="100000" sy="100000" flip="none" algn="tl"/>
            </a:blipFill>
            <a:ln w="3810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arrow"/>
            </a:ln>
            <a:effectLst>
              <a:outerShdw blurRad="38100" dist="25400" dir="5400000" algn="ctr" rotWithShape="0">
                <a:srgbClr val="000000">
                  <a:alpha val="50000"/>
                </a:srgbClr>
              </a:outerShdw>
            </a:effectLst>
          </p:spPr>
        </p:cxnSp>
        <p:cxnSp>
          <p:nvCxnSpPr>
            <p:cNvPr id="72" name="直接箭头连接符 71">
              <a:extLst>
                <a:ext uri="{FF2B5EF4-FFF2-40B4-BE49-F238E27FC236}"/>
              </a:extLst>
            </p:cNvPr>
            <p:cNvCxnSpPr>
              <a:cxnSpLocks/>
            </p:cNvCxnSpPr>
            <p:nvPr/>
          </p:nvCxnSpPr>
          <p:spPr bwMode="auto">
            <a:xfrm>
              <a:off x="4414447" y="3770841"/>
              <a:ext cx="446115" cy="0"/>
            </a:xfrm>
            <a:prstGeom prst="straightConnector1">
              <a:avLst/>
            </a:prstGeom>
            <a:blipFill dpi="0" rotWithShape="0">
              <a:blip r:embed="rId4"/>
              <a:srcRect/>
              <a:tile tx="0" ty="0" sx="100000" sy="100000" flip="none" algn="tl"/>
            </a:blipFill>
            <a:ln w="3810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arrow"/>
            </a:ln>
            <a:effectLst>
              <a:outerShdw blurRad="38100" dist="25400" dir="5400000" algn="ctr" rotWithShape="0">
                <a:srgbClr val="000000">
                  <a:alpha val="50000"/>
                </a:srgbClr>
              </a:outerShdw>
            </a:effectLst>
          </p:spPr>
        </p:cxnSp>
        <p:cxnSp>
          <p:nvCxnSpPr>
            <p:cNvPr id="74" name="直接箭头连接符 73">
              <a:extLst>
                <a:ext uri="{FF2B5EF4-FFF2-40B4-BE49-F238E27FC236}"/>
              </a:extLst>
            </p:cNvPr>
            <p:cNvCxnSpPr>
              <a:cxnSpLocks/>
            </p:cNvCxnSpPr>
            <p:nvPr/>
          </p:nvCxnSpPr>
          <p:spPr bwMode="auto">
            <a:xfrm>
              <a:off x="3850849" y="2267117"/>
              <a:ext cx="0" cy="298522"/>
            </a:xfrm>
            <a:prstGeom prst="straightConnector1">
              <a:avLst/>
            </a:prstGeom>
            <a:blipFill dpi="0" rotWithShape="0">
              <a:blip r:embed="rId4"/>
              <a:srcRect/>
              <a:tile tx="0" ty="0" sx="100000" sy="100000" flip="none" algn="tl"/>
            </a:blipFill>
            <a:ln w="3810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arrow"/>
            </a:ln>
            <a:effectLst>
              <a:outerShdw blurRad="38100" dist="25400" dir="5400000" algn="ctr" rotWithShape="0">
                <a:srgbClr val="000000">
                  <a:alpha val="50000"/>
                </a:srgbClr>
              </a:outerShdw>
            </a:effectLst>
          </p:spPr>
        </p:cxnSp>
        <p:cxnSp>
          <p:nvCxnSpPr>
            <p:cNvPr id="75" name="直接箭头连接符 74">
              <a:extLst>
                <a:ext uri="{FF2B5EF4-FFF2-40B4-BE49-F238E27FC236}"/>
              </a:extLst>
            </p:cNvPr>
            <p:cNvCxnSpPr>
              <a:cxnSpLocks/>
            </p:cNvCxnSpPr>
            <p:nvPr/>
          </p:nvCxnSpPr>
          <p:spPr bwMode="auto">
            <a:xfrm>
              <a:off x="2771282" y="1369965"/>
              <a:ext cx="0" cy="1222668"/>
            </a:xfrm>
            <a:prstGeom prst="straightConnector1">
              <a:avLst/>
            </a:prstGeom>
            <a:blipFill dpi="0" rotWithShape="0">
              <a:blip r:embed="rId4"/>
              <a:srcRect/>
              <a:tile tx="0" ty="0" sx="100000" sy="100000" flip="none" algn="tl"/>
            </a:blipFill>
            <a:ln w="3810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arrow"/>
            </a:ln>
            <a:effectLst>
              <a:outerShdw blurRad="38100" dist="25400" dir="5400000" algn="ctr" rotWithShape="0">
                <a:srgbClr val="000000">
                  <a:alpha val="50000"/>
                </a:srgbClr>
              </a:outerShdw>
            </a:effectLst>
          </p:spPr>
        </p:cxnSp>
        <p:cxnSp>
          <p:nvCxnSpPr>
            <p:cNvPr id="79" name="直接箭头连接符 78">
              <a:extLst>
                <a:ext uri="{FF2B5EF4-FFF2-40B4-BE49-F238E27FC236}"/>
              </a:extLst>
            </p:cNvPr>
            <p:cNvCxnSpPr>
              <a:cxnSpLocks/>
            </p:cNvCxnSpPr>
            <p:nvPr/>
          </p:nvCxnSpPr>
          <p:spPr bwMode="auto">
            <a:xfrm>
              <a:off x="6732341" y="3148392"/>
              <a:ext cx="0" cy="296933"/>
            </a:xfrm>
            <a:prstGeom prst="straightConnector1">
              <a:avLst/>
            </a:prstGeom>
            <a:blipFill dpi="0" rotWithShape="0">
              <a:blip r:embed="rId4"/>
              <a:srcRect/>
              <a:tile tx="0" ty="0" sx="100000" sy="100000" flip="none" algn="tl"/>
            </a:blipFill>
            <a:ln w="3810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arrow"/>
            </a:ln>
            <a:effectLst>
              <a:outerShdw blurRad="38100" dist="25400" dir="5400000" algn="ctr" rotWithShape="0">
                <a:srgbClr val="000000">
                  <a:alpha val="50000"/>
                </a:srgbClr>
              </a:outerShdw>
            </a:effectLst>
          </p:spPr>
        </p:cxnSp>
        <p:cxnSp>
          <p:nvCxnSpPr>
            <p:cNvPr id="80" name="直接箭头连接符 79">
              <a:extLst>
                <a:ext uri="{FF2B5EF4-FFF2-40B4-BE49-F238E27FC236}"/>
              </a:extLst>
            </p:cNvPr>
            <p:cNvCxnSpPr>
              <a:cxnSpLocks/>
            </p:cNvCxnSpPr>
            <p:nvPr/>
          </p:nvCxnSpPr>
          <p:spPr bwMode="auto">
            <a:xfrm>
              <a:off x="7318164" y="3154743"/>
              <a:ext cx="0" cy="296933"/>
            </a:xfrm>
            <a:prstGeom prst="straightConnector1">
              <a:avLst/>
            </a:prstGeom>
            <a:blipFill dpi="0" rotWithShape="0">
              <a:blip r:embed="rId4"/>
              <a:srcRect/>
              <a:tile tx="0" ty="0" sx="100000" sy="100000" flip="none" algn="tl"/>
            </a:blipFill>
            <a:ln w="3810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arrow"/>
            </a:ln>
            <a:effectLst>
              <a:outerShdw blurRad="38100" dist="25400" dir="5400000" algn="ctr" rotWithShape="0">
                <a:srgbClr val="000000">
                  <a:alpha val="50000"/>
                </a:srgbClr>
              </a:outerShdw>
            </a:effectLst>
          </p:spPr>
        </p:cxnSp>
        <p:cxnSp>
          <p:nvCxnSpPr>
            <p:cNvPr id="81" name="直接箭头连接符 80">
              <a:extLst>
                <a:ext uri="{FF2B5EF4-FFF2-40B4-BE49-F238E27FC236}"/>
              </a:extLst>
            </p:cNvPr>
            <p:cNvCxnSpPr>
              <a:cxnSpLocks/>
            </p:cNvCxnSpPr>
            <p:nvPr/>
          </p:nvCxnSpPr>
          <p:spPr bwMode="auto">
            <a:xfrm>
              <a:off x="7811908" y="3081701"/>
              <a:ext cx="0" cy="369976"/>
            </a:xfrm>
            <a:prstGeom prst="straightConnector1">
              <a:avLst/>
            </a:prstGeom>
            <a:blipFill dpi="0" rotWithShape="0">
              <a:blip r:embed="rId4"/>
              <a:srcRect/>
              <a:tile tx="0" ty="0" sx="100000" sy="100000" flip="none" algn="tl"/>
            </a:blipFill>
            <a:ln w="3810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arrow"/>
            </a:ln>
            <a:effectLst>
              <a:outerShdw blurRad="38100" dist="25400" dir="5400000" algn="ctr" rotWithShape="0">
                <a:srgbClr val="000000">
                  <a:alpha val="50000"/>
                </a:srgbClr>
              </a:outerShdw>
            </a:effectLst>
          </p:spPr>
        </p:cxnSp>
        <p:cxnSp>
          <p:nvCxnSpPr>
            <p:cNvPr id="82" name="直接箭头连接符 81">
              <a:extLst>
                <a:ext uri="{FF2B5EF4-FFF2-40B4-BE49-F238E27FC236}"/>
              </a:extLst>
            </p:cNvPr>
            <p:cNvCxnSpPr>
              <a:cxnSpLocks/>
            </p:cNvCxnSpPr>
            <p:nvPr/>
          </p:nvCxnSpPr>
          <p:spPr bwMode="auto">
            <a:xfrm>
              <a:off x="8380268" y="3154743"/>
              <a:ext cx="0" cy="296933"/>
            </a:xfrm>
            <a:prstGeom prst="straightConnector1">
              <a:avLst/>
            </a:prstGeom>
            <a:blipFill dpi="0" rotWithShape="0">
              <a:blip r:embed="rId4"/>
              <a:srcRect/>
              <a:tile tx="0" ty="0" sx="100000" sy="100000" flip="none" algn="tl"/>
            </a:blipFill>
            <a:ln w="3810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arrow"/>
            </a:ln>
            <a:effectLst>
              <a:outerShdw blurRad="38100" dist="25400" dir="5400000" algn="ctr" rotWithShape="0">
                <a:srgbClr val="000000">
                  <a:alpha val="50000"/>
                </a:srgbClr>
              </a:outerShdw>
            </a:effectLst>
          </p:spPr>
        </p:cxnSp>
        <p:cxnSp>
          <p:nvCxnSpPr>
            <p:cNvPr id="83" name="直接箭头连接符 82">
              <a:extLst>
                <a:ext uri="{FF2B5EF4-FFF2-40B4-BE49-F238E27FC236}"/>
              </a:extLst>
            </p:cNvPr>
            <p:cNvCxnSpPr>
              <a:cxnSpLocks/>
            </p:cNvCxnSpPr>
            <p:nvPr/>
          </p:nvCxnSpPr>
          <p:spPr bwMode="auto">
            <a:xfrm>
              <a:off x="3131667" y="3281774"/>
              <a:ext cx="0" cy="298522"/>
            </a:xfrm>
            <a:prstGeom prst="straightConnector1">
              <a:avLst/>
            </a:prstGeom>
            <a:blipFill dpi="0" rotWithShape="0">
              <a:blip r:embed="rId4"/>
              <a:srcRect/>
              <a:tile tx="0" ty="0" sx="100000" sy="100000" flip="none" algn="tl"/>
            </a:blipFill>
            <a:ln w="3810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arrow"/>
            </a:ln>
            <a:effectLst>
              <a:outerShdw blurRad="38100" dist="25400" dir="5400000" algn="ctr" rotWithShape="0">
                <a:srgbClr val="000000">
                  <a:alpha val="50000"/>
                </a:srgbClr>
              </a:outerShdw>
            </a:effectLst>
          </p:spPr>
        </p:cxnSp>
        <p:cxnSp>
          <p:nvCxnSpPr>
            <p:cNvPr id="84" name="直接箭头连接符 83">
              <a:extLst>
                <a:ext uri="{FF2B5EF4-FFF2-40B4-BE49-F238E27FC236}"/>
              </a:extLst>
            </p:cNvPr>
            <p:cNvCxnSpPr>
              <a:cxnSpLocks/>
            </p:cNvCxnSpPr>
            <p:nvPr/>
          </p:nvCxnSpPr>
          <p:spPr bwMode="auto">
            <a:xfrm>
              <a:off x="3636524" y="3238900"/>
              <a:ext cx="0" cy="354098"/>
            </a:xfrm>
            <a:prstGeom prst="straightConnector1">
              <a:avLst/>
            </a:prstGeom>
            <a:blipFill dpi="0" rotWithShape="0">
              <a:blip r:embed="rId4"/>
              <a:srcRect/>
              <a:tile tx="0" ty="0" sx="100000" sy="100000" flip="none" algn="tl"/>
            </a:blipFill>
            <a:ln w="3810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arrow"/>
            </a:ln>
            <a:effectLst>
              <a:outerShdw blurRad="38100" dist="25400" dir="5400000" algn="ctr" rotWithShape="0">
                <a:srgbClr val="000000">
                  <a:alpha val="50000"/>
                </a:srgbClr>
              </a:outerShdw>
            </a:effectLst>
          </p:spPr>
        </p:cxnSp>
        <p:cxnSp>
          <p:nvCxnSpPr>
            <p:cNvPr id="85" name="直接箭头连接符 84">
              <a:extLst>
                <a:ext uri="{FF2B5EF4-FFF2-40B4-BE49-F238E27FC236}"/>
              </a:extLst>
            </p:cNvPr>
            <p:cNvCxnSpPr>
              <a:cxnSpLocks/>
            </p:cNvCxnSpPr>
            <p:nvPr/>
          </p:nvCxnSpPr>
          <p:spPr bwMode="auto">
            <a:xfrm>
              <a:off x="4211234" y="3281774"/>
              <a:ext cx="0" cy="298522"/>
            </a:xfrm>
            <a:prstGeom prst="straightConnector1">
              <a:avLst/>
            </a:prstGeom>
            <a:blipFill dpi="0" rotWithShape="0">
              <a:blip r:embed="rId4"/>
              <a:srcRect/>
              <a:tile tx="0" ty="0" sx="100000" sy="100000" flip="none" algn="tl"/>
            </a:blipFill>
            <a:ln w="3810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arrow"/>
            </a:ln>
            <a:effectLst>
              <a:outerShdw blurRad="38100" dist="25400" dir="5400000" algn="ctr" rotWithShape="0">
                <a:srgbClr val="000000">
                  <a:alpha val="50000"/>
                </a:srgbClr>
              </a:outerShdw>
            </a:effectLst>
          </p:spPr>
        </p:cxnSp>
        <p:cxnSp>
          <p:nvCxnSpPr>
            <p:cNvPr id="32" name="直接连接符 31">
              <a:extLst>
                <a:ext uri="{FF2B5EF4-FFF2-40B4-BE49-F238E27FC236}"/>
              </a:extLst>
            </p:cNvPr>
            <p:cNvCxnSpPr>
              <a:cxnSpLocks/>
            </p:cNvCxnSpPr>
            <p:nvPr/>
          </p:nvCxnSpPr>
          <p:spPr>
            <a:xfrm>
              <a:off x="3131667" y="3296064"/>
              <a:ext cx="1079567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直接连接符 89">
              <a:extLst>
                <a:ext uri="{FF2B5EF4-FFF2-40B4-BE49-F238E27FC236}"/>
              </a:extLst>
            </p:cNvPr>
            <p:cNvCxnSpPr>
              <a:cxnSpLocks/>
            </p:cNvCxnSpPr>
            <p:nvPr/>
          </p:nvCxnSpPr>
          <p:spPr>
            <a:xfrm>
              <a:off x="6746629" y="3148392"/>
              <a:ext cx="1633639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直接连接符 94">
              <a:extLst>
                <a:ext uri="{FF2B5EF4-FFF2-40B4-BE49-F238E27FC236}"/>
              </a:extLst>
            </p:cNvPr>
            <p:cNvCxnSpPr>
              <a:cxnSpLocks/>
              <a:endCxn id="21" idx="2"/>
            </p:cNvCxnSpPr>
            <p:nvPr/>
          </p:nvCxnSpPr>
          <p:spPr>
            <a:xfrm flipV="1">
              <a:off x="7286412" y="4621945"/>
              <a:ext cx="0" cy="10956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直接箭头连接符 98">
              <a:extLst>
                <a:ext uri="{FF2B5EF4-FFF2-40B4-BE49-F238E27FC236}"/>
              </a:extLst>
            </p:cNvPr>
            <p:cNvCxnSpPr>
              <a:cxnSpLocks/>
            </p:cNvCxnSpPr>
            <p:nvPr/>
          </p:nvCxnSpPr>
          <p:spPr bwMode="auto">
            <a:xfrm flipH="1">
              <a:off x="6364018" y="4444102"/>
              <a:ext cx="223851" cy="0"/>
            </a:xfrm>
            <a:prstGeom prst="straightConnector1">
              <a:avLst/>
            </a:prstGeom>
            <a:blipFill dpi="0" rotWithShape="0">
              <a:blip r:embed="rId4"/>
              <a:srcRect/>
              <a:tile tx="0" ty="0" sx="100000" sy="100000" flip="none" algn="tl"/>
            </a:blipFill>
            <a:ln w="3810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arrow"/>
            </a:ln>
            <a:effectLst>
              <a:outerShdw blurRad="38100" dist="25400" dir="5400000" algn="ctr" rotWithShape="0">
                <a:srgbClr val="000000">
                  <a:alpha val="50000"/>
                </a:srgbClr>
              </a:outerShdw>
            </a:effectLst>
          </p:spPr>
        </p:cxnSp>
        <p:cxnSp>
          <p:nvCxnSpPr>
            <p:cNvPr id="101" name="直接箭头连接符 100">
              <a:extLst>
                <a:ext uri="{FF2B5EF4-FFF2-40B4-BE49-F238E27FC236}"/>
              </a:extLst>
            </p:cNvPr>
            <p:cNvCxnSpPr>
              <a:cxnSpLocks/>
            </p:cNvCxnSpPr>
            <p:nvPr/>
          </p:nvCxnSpPr>
          <p:spPr bwMode="auto">
            <a:xfrm flipH="1">
              <a:off x="4565268" y="1919372"/>
              <a:ext cx="435002" cy="0"/>
            </a:xfrm>
            <a:prstGeom prst="straightConnector1">
              <a:avLst/>
            </a:prstGeom>
            <a:blipFill dpi="0" rotWithShape="0">
              <a:blip r:embed="rId4"/>
              <a:srcRect/>
              <a:tile tx="0" ty="0" sx="100000" sy="100000" flip="none" algn="tl"/>
            </a:blipFill>
            <a:ln w="3810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arrow"/>
            </a:ln>
            <a:effectLst>
              <a:outerShdw blurRad="38100" dist="25400" dir="5400000" algn="ctr" rotWithShape="0">
                <a:srgbClr val="000000">
                  <a:alpha val="50000"/>
                </a:srgbClr>
              </a:outerShdw>
            </a:effectLst>
          </p:spPr>
        </p:cxnSp>
        <p:cxnSp>
          <p:nvCxnSpPr>
            <p:cNvPr id="102" name="直接箭头连接符 101">
              <a:extLst>
                <a:ext uri="{FF2B5EF4-FFF2-40B4-BE49-F238E27FC236}"/>
              </a:extLst>
            </p:cNvPr>
            <p:cNvCxnSpPr>
              <a:cxnSpLocks/>
              <a:stCxn id="33" idx="3"/>
            </p:cNvCxnSpPr>
            <p:nvPr/>
          </p:nvCxnSpPr>
          <p:spPr bwMode="auto">
            <a:xfrm>
              <a:off x="6425934" y="1928899"/>
              <a:ext cx="303232" cy="0"/>
            </a:xfrm>
            <a:prstGeom prst="straightConnector1">
              <a:avLst/>
            </a:prstGeom>
            <a:blipFill dpi="0" rotWithShape="0">
              <a:blip r:embed="rId4"/>
              <a:srcRect/>
              <a:tile tx="0" ty="0" sx="100000" sy="100000" flip="none" algn="tl"/>
            </a:blipFill>
            <a:ln w="3810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arrow"/>
            </a:ln>
            <a:effectLst>
              <a:outerShdw blurRad="38100" dist="25400" dir="5400000" algn="ctr" rotWithShape="0">
                <a:srgbClr val="000000">
                  <a:alpha val="50000"/>
                </a:srgbClr>
              </a:outerShdw>
            </a:effectLst>
          </p:spPr>
        </p:cxnSp>
      </p:grpSp>
    </p:spTree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729" name="组合 13"/>
          <p:cNvGrpSpPr>
            <a:grpSpLocks/>
          </p:cNvGrpSpPr>
          <p:nvPr/>
        </p:nvGrpSpPr>
        <p:grpSpPr bwMode="auto">
          <a:xfrm>
            <a:off x="-161925" y="-112713"/>
            <a:ext cx="9342438" cy="5348288"/>
            <a:chOff x="0" y="-204975"/>
            <a:chExt cx="9342648" cy="5348475"/>
          </a:xfrm>
        </p:grpSpPr>
        <p:sp>
          <p:nvSpPr>
            <p:cNvPr id="2" name="矩形 1"/>
            <p:cNvSpPr/>
            <p:nvPr/>
          </p:nvSpPr>
          <p:spPr>
            <a:xfrm>
              <a:off x="0" y="-165286"/>
              <a:ext cx="9144206" cy="530878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00"/>
            </a:p>
          </p:txBody>
        </p:sp>
        <p:pic>
          <p:nvPicPr>
            <p:cNvPr id="73774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-204975"/>
              <a:ext cx="9342648" cy="5328592"/>
            </a:xfrm>
            <a:prstGeom prst="rect">
              <a:avLst/>
            </a:prstGeom>
            <a:solidFill>
              <a:srgbClr val="2C3F46"/>
            </a:solidFill>
            <a:ln w="9525">
              <a:noFill/>
              <a:miter lim="800000"/>
              <a:headEnd/>
              <a:tailEnd/>
            </a:ln>
          </p:spPr>
        </p:pic>
      </p:grpSp>
      <p:sp>
        <p:nvSpPr>
          <p:cNvPr id="3" name="椭圆 2"/>
          <p:cNvSpPr/>
          <p:nvPr/>
        </p:nvSpPr>
        <p:spPr>
          <a:xfrm>
            <a:off x="250825" y="1370013"/>
            <a:ext cx="2016125" cy="2014537"/>
          </a:xfrm>
          <a:prstGeom prst="ellipse">
            <a:avLst/>
          </a:prstGeom>
          <a:noFill/>
          <a:ln>
            <a:solidFill>
              <a:srgbClr val="2C3F46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/>
          </a:p>
        </p:txBody>
      </p:sp>
      <p:sp>
        <p:nvSpPr>
          <p:cNvPr id="6" name="TextBox 5"/>
          <p:cNvSpPr txBox="1"/>
          <p:nvPr/>
        </p:nvSpPr>
        <p:spPr>
          <a:xfrm>
            <a:off x="755650" y="1616075"/>
            <a:ext cx="1006475" cy="157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整合知识体系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914400" y="3509963"/>
            <a:ext cx="135255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1100" b="1"/>
              <a:t>单元整体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51038" y="123825"/>
            <a:ext cx="268922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知识框图的运算整合：</a:t>
            </a:r>
            <a:endParaRPr lang="en-US" altLang="zh-C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9" name="组合 48"/>
          <p:cNvGrpSpPr>
            <a:grpSpLocks/>
          </p:cNvGrpSpPr>
          <p:nvPr/>
        </p:nvGrpSpPr>
        <p:grpSpPr bwMode="auto">
          <a:xfrm>
            <a:off x="3048000" y="379413"/>
            <a:ext cx="4946650" cy="4095750"/>
            <a:chOff x="3047910" y="380017"/>
            <a:chExt cx="4946335" cy="4094472"/>
          </a:xfrm>
        </p:grpSpPr>
        <p:grpSp>
          <p:nvGrpSpPr>
            <p:cNvPr id="73735" name="组合 111"/>
            <p:cNvGrpSpPr>
              <a:grpSpLocks/>
            </p:cNvGrpSpPr>
            <p:nvPr/>
          </p:nvGrpSpPr>
          <p:grpSpPr bwMode="auto">
            <a:xfrm>
              <a:off x="3047910" y="380017"/>
              <a:ext cx="4946335" cy="4094472"/>
              <a:chOff x="3565243" y="-50610"/>
              <a:chExt cx="4946335" cy="4094472"/>
            </a:xfrm>
          </p:grpSpPr>
          <p:grpSp>
            <p:nvGrpSpPr>
              <p:cNvPr id="73741" name="组合 58"/>
              <p:cNvGrpSpPr>
                <a:grpSpLocks/>
              </p:cNvGrpSpPr>
              <p:nvPr/>
            </p:nvGrpSpPr>
            <p:grpSpPr bwMode="auto">
              <a:xfrm>
                <a:off x="4864884" y="2876477"/>
                <a:ext cx="137330" cy="927372"/>
                <a:chOff x="4810683" y="3102366"/>
                <a:chExt cx="137330" cy="927372"/>
              </a:xfrm>
            </p:grpSpPr>
            <p:cxnSp>
              <p:nvCxnSpPr>
                <p:cNvPr id="53" name="直接连接符 52">
                  <a:extLst>
                    <a:ext uri="{FF2B5EF4-FFF2-40B4-BE49-F238E27FC236}"/>
                  </a:extLst>
                </p:cNvPr>
                <p:cNvCxnSpPr>
                  <a:cxnSpLocks/>
                </p:cNvCxnSpPr>
                <p:nvPr/>
              </p:nvCxnSpPr>
              <p:spPr bwMode="auto">
                <a:xfrm flipH="1">
                  <a:off x="4939701" y="3101715"/>
                  <a:ext cx="7937" cy="928398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直接连接符 55">
                  <a:extLst>
                    <a:ext uri="{FF2B5EF4-FFF2-40B4-BE49-F238E27FC236}"/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4811122" y="3308026"/>
                  <a:ext cx="133341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3742" name="组合 110"/>
              <p:cNvGrpSpPr>
                <a:grpSpLocks/>
              </p:cNvGrpSpPr>
              <p:nvPr/>
            </p:nvGrpSpPr>
            <p:grpSpPr bwMode="auto">
              <a:xfrm>
                <a:off x="3565243" y="-50610"/>
                <a:ext cx="4946335" cy="4094472"/>
                <a:chOff x="3565243" y="-50610"/>
                <a:chExt cx="4946335" cy="4094472"/>
              </a:xfrm>
            </p:grpSpPr>
            <p:sp>
              <p:nvSpPr>
                <p:cNvPr id="17" name="TextBox 17">
                  <a:extLst>
                    <a:ext uri="{FF2B5EF4-FFF2-40B4-BE49-F238E27FC236}"/>
                  </a:extLst>
                </p:cNvPr>
                <p:cNvSpPr txBox="1"/>
                <p:nvPr/>
              </p:nvSpPr>
              <p:spPr bwMode="auto">
                <a:xfrm>
                  <a:off x="4539906" y="460405"/>
                  <a:ext cx="292081" cy="1199776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 w="25400">
                  <a:solidFill>
                    <a:schemeClr val="accent6">
                      <a:lumMod val="75000"/>
                    </a:schemeClr>
                  </a:solidFill>
                </a:ln>
              </p:spPr>
              <p:txBody>
                <a:bodyPr>
                  <a:spAutoFit/>
                </a:bodyPr>
                <a:lstStyle>
                  <a:defPPr>
                    <a:defRPr lang="zh-CN"/>
                  </a:defPPr>
                  <a:lvl1pPr algn="ctr">
                    <a:defRPr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黑体" pitchFamily="49" charset="-122"/>
                      <a:ea typeface="黑体" pitchFamily="49" charset="-122"/>
                    </a:defRPr>
                  </a:lvl1pPr>
                </a:lstStyle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zh-CN" altLang="en-US" sz="1800" dirty="0"/>
                    <a:t>运算法则</a:t>
                  </a:r>
                </a:p>
              </p:txBody>
            </p:sp>
            <p:cxnSp>
              <p:nvCxnSpPr>
                <p:cNvPr id="19" name="直接箭头连接符 18">
                  <a:extLst>
                    <a:ext uri="{FF2B5EF4-FFF2-40B4-BE49-F238E27FC236}"/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4139881" y="1152340"/>
                  <a:ext cx="431773" cy="0"/>
                </a:xfrm>
                <a:prstGeom prst="straightConnector1">
                  <a:avLst/>
                </a:prstGeom>
                <a:blipFill dpi="0" rotWithShape="0">
                  <a:blip r:embed="rId4"/>
                  <a:srcRect/>
                  <a:tile tx="0" ty="0" sx="100000" sy="100000" flip="none" algn="tl"/>
                </a:blipFill>
                <a:ln w="38100" cap="flat" cmpd="sng" algn="ctr">
                  <a:solidFill>
                    <a:schemeClr val="tx1"/>
                  </a:solidFill>
                  <a:prstDash val="solid"/>
                  <a:miter lim="0"/>
                  <a:headEnd type="none" w="med" len="med"/>
                  <a:tailEnd type="arrow"/>
                </a:ln>
                <a:effectLst>
                  <a:outerShdw blurRad="38100" dist="25400" dir="5400000" algn="ctr" rotWithShape="0">
                    <a:srgbClr val="000000">
                      <a:alpha val="50000"/>
                    </a:srgbClr>
                  </a:outerShdw>
                </a:effectLst>
              </p:spPr>
            </p:cxnSp>
            <p:sp>
              <p:nvSpPr>
                <p:cNvPr id="20" name="TextBox 59">
                  <a:extLst>
                    <a:ext uri="{FF2B5EF4-FFF2-40B4-BE49-F238E27FC236}"/>
                  </a:extLst>
                </p:cNvPr>
                <p:cNvSpPr txBox="1"/>
                <p:nvPr/>
              </p:nvSpPr>
              <p:spPr bwMode="auto">
                <a:xfrm>
                  <a:off x="6865446" y="-50610"/>
                  <a:ext cx="460346" cy="1477501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 w="25400">
                  <a:solidFill>
                    <a:schemeClr val="accent6">
                      <a:lumMod val="75000"/>
                    </a:schemeClr>
                  </a:solidFill>
                </a:ln>
              </p:spPr>
              <p:txBody>
                <a:bodyPr>
                  <a:spAutoFit/>
                </a:bodyPr>
                <a:lstStyle>
                  <a:defPPr>
                    <a:defRPr lang="zh-CN"/>
                  </a:defPPr>
                  <a:lvl1pPr algn="ctr">
                    <a:defRPr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黑体" pitchFamily="49" charset="-122"/>
                      <a:ea typeface="黑体" pitchFamily="49" charset="-122"/>
                    </a:defRPr>
                  </a:lvl1pPr>
                </a:lstStyle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zh-CN" altLang="en-US" sz="1800" dirty="0"/>
                    <a:t>二项式</a:t>
                  </a:r>
                  <a:endParaRPr lang="en-US" altLang="zh-CN" sz="1800" dirty="0"/>
                </a:p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zh-CN" altLang="en-US" sz="1800" dirty="0"/>
                    <a:t>定理</a:t>
                  </a:r>
                </a:p>
              </p:txBody>
            </p:sp>
            <p:sp>
              <p:nvSpPr>
                <p:cNvPr id="21" name="TextBox 62">
                  <a:extLst>
                    <a:ext uri="{FF2B5EF4-FFF2-40B4-BE49-F238E27FC236}"/>
                  </a:extLst>
                </p:cNvPr>
                <p:cNvSpPr txBox="1"/>
                <p:nvPr/>
              </p:nvSpPr>
              <p:spPr bwMode="auto">
                <a:xfrm>
                  <a:off x="6082858" y="1804598"/>
                  <a:ext cx="500031" cy="923637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 w="25400">
                  <a:solidFill>
                    <a:schemeClr val="accent6">
                      <a:lumMod val="75000"/>
                    </a:schemeClr>
                  </a:solidFill>
                </a:ln>
              </p:spPr>
              <p:txBody>
                <a:bodyPr>
                  <a:spAutoFit/>
                </a:bodyPr>
                <a:lstStyle>
                  <a:defPPr>
                    <a:defRPr lang="zh-CN"/>
                  </a:defPPr>
                  <a:lvl1pPr algn="ctr">
                    <a:defRPr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黑体" pitchFamily="49" charset="-122"/>
                      <a:ea typeface="黑体" pitchFamily="49" charset="-122"/>
                    </a:defRPr>
                  </a:lvl1pPr>
                </a:lstStyle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zh-CN" altLang="en-US" sz="1800" dirty="0"/>
                    <a:t>除</a:t>
                  </a:r>
                  <a:endParaRPr lang="en-US" altLang="zh-CN" sz="1800" dirty="0"/>
                </a:p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altLang="zh-CN" sz="1800" dirty="0"/>
                </a:p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zh-CN" altLang="en-US" sz="1800" dirty="0"/>
                    <a:t>法</a:t>
                  </a:r>
                </a:p>
              </p:txBody>
            </p:sp>
            <p:sp>
              <p:nvSpPr>
                <p:cNvPr id="22" name="TextBox 65">
                  <a:extLst>
                    <a:ext uri="{FF2B5EF4-FFF2-40B4-BE49-F238E27FC236}"/>
                  </a:extLst>
                </p:cNvPr>
                <p:cNvSpPr txBox="1"/>
                <p:nvPr/>
              </p:nvSpPr>
              <p:spPr bwMode="auto">
                <a:xfrm>
                  <a:off x="7697243" y="603236"/>
                  <a:ext cx="814335" cy="1477501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 w="25400">
                  <a:solidFill>
                    <a:schemeClr val="accent6">
                      <a:lumMod val="75000"/>
                    </a:schemeClr>
                  </a:solidFill>
                </a:ln>
              </p:spPr>
              <p:txBody>
                <a:bodyPr>
                  <a:spAutoFit/>
                </a:bodyPr>
                <a:lstStyle>
                  <a:defPPr>
                    <a:defRPr lang="zh-CN"/>
                  </a:defPPr>
                  <a:lvl1pPr algn="ctr">
                    <a:defRPr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黑体" pitchFamily="49" charset="-122"/>
                      <a:ea typeface="黑体" pitchFamily="49" charset="-122"/>
                    </a:defRPr>
                  </a:lvl1pPr>
                </a:lstStyle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zh-CN" altLang="en-US" sz="1800" dirty="0"/>
                    <a:t>组合数学 与二项式定理</a:t>
                  </a:r>
                  <a:endParaRPr lang="en-US" altLang="zh-CN" sz="1800" dirty="0"/>
                </a:p>
              </p:txBody>
            </p:sp>
            <p:sp>
              <p:nvSpPr>
                <p:cNvPr id="33" name="TextBox 218">
                  <a:extLst>
                    <a:ext uri="{FF2B5EF4-FFF2-40B4-BE49-F238E27FC236}"/>
                  </a:extLst>
                </p:cNvPr>
                <p:cNvSpPr txBox="1"/>
                <p:nvPr/>
              </p:nvSpPr>
              <p:spPr bwMode="auto">
                <a:xfrm>
                  <a:off x="6836873" y="1564961"/>
                  <a:ext cx="674644" cy="645910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 w="25400">
                  <a:solidFill>
                    <a:schemeClr val="accent6">
                      <a:lumMod val="75000"/>
                    </a:schemeClr>
                  </a:solidFill>
                </a:ln>
              </p:spPr>
              <p:txBody>
                <a:bodyPr>
                  <a:spAutoFit/>
                </a:bodyPr>
                <a:lstStyle>
                  <a:defPPr>
                    <a:defRPr lang="zh-CN"/>
                  </a:defPPr>
                  <a:lvl1pPr algn="ctr">
                    <a:defRPr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黑体" pitchFamily="49" charset="-122"/>
                      <a:ea typeface="黑体" pitchFamily="49" charset="-122"/>
                    </a:defRPr>
                  </a:lvl1pPr>
                </a:lstStyle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zh-CN" altLang="en-US" sz="1800" dirty="0"/>
                    <a:t>综合除法</a:t>
                  </a:r>
                </a:p>
              </p:txBody>
            </p:sp>
            <p:sp>
              <p:nvSpPr>
                <p:cNvPr id="34" name="TextBox 216">
                  <a:extLst>
                    <a:ext uri="{FF2B5EF4-FFF2-40B4-BE49-F238E27FC236}"/>
                  </a:extLst>
                </p:cNvPr>
                <p:cNvSpPr txBox="1"/>
                <p:nvPr/>
              </p:nvSpPr>
              <p:spPr bwMode="auto">
                <a:xfrm>
                  <a:off x="5789189" y="412795"/>
                  <a:ext cx="781000" cy="368185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 w="25400">
                  <a:solidFill>
                    <a:schemeClr val="accent6">
                      <a:lumMod val="75000"/>
                    </a:schemeClr>
                  </a:solidFill>
                </a:ln>
              </p:spPr>
              <p:txBody>
                <a:bodyPr>
                  <a:spAutoFit/>
                </a:bodyPr>
                <a:lstStyle>
                  <a:defPPr>
                    <a:defRPr lang="zh-CN"/>
                  </a:defPPr>
                  <a:lvl1pPr algn="ctr">
                    <a:defRPr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黑体" pitchFamily="49" charset="-122"/>
                      <a:ea typeface="黑体" pitchFamily="49" charset="-122"/>
                    </a:defRPr>
                  </a:lvl1pPr>
                </a:lstStyle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zh-CN" altLang="en-US" sz="1800" dirty="0"/>
                    <a:t>乘法</a:t>
                  </a:r>
                </a:p>
              </p:txBody>
            </p:sp>
            <p:sp>
              <p:nvSpPr>
                <p:cNvPr id="35" name="TextBox 214">
                  <a:extLst>
                    <a:ext uri="{FF2B5EF4-FFF2-40B4-BE49-F238E27FC236}"/>
                  </a:extLst>
                </p:cNvPr>
                <p:cNvSpPr txBox="1"/>
                <p:nvPr/>
              </p:nvSpPr>
              <p:spPr bwMode="auto">
                <a:xfrm>
                  <a:off x="5332018" y="3397951"/>
                  <a:ext cx="693693" cy="645911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 w="25400">
                  <a:solidFill>
                    <a:schemeClr val="accent6">
                      <a:lumMod val="75000"/>
                    </a:schemeClr>
                  </a:solidFill>
                </a:ln>
              </p:spPr>
              <p:txBody>
                <a:bodyPr>
                  <a:spAutoFit/>
                </a:bodyPr>
                <a:lstStyle>
                  <a:defPPr>
                    <a:defRPr lang="zh-CN"/>
                  </a:defPPr>
                  <a:lvl1pPr algn="ctr">
                    <a:defRPr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黑体" pitchFamily="49" charset="-122"/>
                      <a:ea typeface="黑体" pitchFamily="49" charset="-122"/>
                    </a:defRPr>
                  </a:lvl1pPr>
                </a:lstStyle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zh-CN" altLang="en-US" sz="1800" dirty="0"/>
                    <a:t>因式分解</a:t>
                  </a:r>
                </a:p>
              </p:txBody>
            </p:sp>
            <p:cxnSp>
              <p:nvCxnSpPr>
                <p:cNvPr id="38" name="直接箭头连接符 37">
                  <a:extLst>
                    <a:ext uri="{FF2B5EF4-FFF2-40B4-BE49-F238E27FC236}"/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4981203" y="3804224"/>
                  <a:ext cx="342878" cy="0"/>
                </a:xfrm>
                <a:prstGeom prst="straightConnector1">
                  <a:avLst/>
                </a:prstGeom>
                <a:blipFill dpi="0" rotWithShape="0">
                  <a:blip r:embed="rId4"/>
                  <a:srcRect/>
                  <a:tile tx="0" ty="0" sx="100000" sy="100000" flip="none" algn="tl"/>
                </a:blipFill>
                <a:ln w="38100" cap="flat" cmpd="sng" algn="ctr">
                  <a:solidFill>
                    <a:schemeClr val="tx1"/>
                  </a:solidFill>
                  <a:prstDash val="solid"/>
                  <a:miter lim="0"/>
                  <a:headEnd type="none" w="med" len="med"/>
                  <a:tailEnd type="arrow"/>
                </a:ln>
                <a:effectLst>
                  <a:outerShdw blurRad="38100" dist="25400" dir="5400000" algn="ctr" rotWithShape="0">
                    <a:srgbClr val="000000">
                      <a:alpha val="50000"/>
                    </a:srgbClr>
                  </a:outerShdw>
                </a:effectLst>
              </p:spPr>
            </p:cxnSp>
            <p:sp>
              <p:nvSpPr>
                <p:cNvPr id="39" name="TextBox 17">
                  <a:extLst>
                    <a:ext uri="{FF2B5EF4-FFF2-40B4-BE49-F238E27FC236}"/>
                  </a:extLst>
                </p:cNvPr>
                <p:cNvSpPr txBox="1"/>
                <p:nvPr/>
              </p:nvSpPr>
              <p:spPr bwMode="auto">
                <a:xfrm>
                  <a:off x="3565243" y="1414195"/>
                  <a:ext cx="461934" cy="1199776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 w="25400">
                  <a:solidFill>
                    <a:schemeClr val="accent6">
                      <a:lumMod val="75000"/>
                    </a:schemeClr>
                  </a:solidFill>
                </a:ln>
              </p:spPr>
              <p:txBody>
                <a:bodyPr>
                  <a:spAutoFit/>
                </a:bodyPr>
                <a:lstStyle>
                  <a:defPPr>
                    <a:defRPr lang="zh-CN"/>
                  </a:defPPr>
                  <a:lvl1pPr algn="ctr">
                    <a:defRPr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黑体" pitchFamily="49" charset="-122"/>
                      <a:ea typeface="黑体" pitchFamily="49" charset="-122"/>
                    </a:defRPr>
                  </a:lvl1pPr>
                </a:lstStyle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zh-CN" altLang="en-US" sz="1800" dirty="0"/>
                    <a:t>整式运算</a:t>
                  </a:r>
                </a:p>
              </p:txBody>
            </p:sp>
            <p:sp>
              <p:nvSpPr>
                <p:cNvPr id="40" name="TextBox 17">
                  <a:extLst>
                    <a:ext uri="{FF2B5EF4-FFF2-40B4-BE49-F238E27FC236}"/>
                  </a:extLst>
                </p:cNvPr>
                <p:cNvSpPr txBox="1"/>
                <p:nvPr/>
              </p:nvSpPr>
              <p:spPr bwMode="auto">
                <a:xfrm>
                  <a:off x="5139943" y="155701"/>
                  <a:ext cx="368277" cy="923637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 w="25400">
                  <a:solidFill>
                    <a:schemeClr val="accent6">
                      <a:lumMod val="75000"/>
                    </a:schemeClr>
                  </a:solidFill>
                </a:ln>
              </p:spPr>
              <p:txBody>
                <a:bodyPr>
                  <a:spAutoFit/>
                </a:bodyPr>
                <a:lstStyle>
                  <a:defPPr>
                    <a:defRPr lang="zh-CN"/>
                  </a:defPPr>
                  <a:lvl1pPr algn="ctr">
                    <a:defRPr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黑体" pitchFamily="49" charset="-122"/>
                      <a:ea typeface="黑体" pitchFamily="49" charset="-122"/>
                    </a:defRPr>
                  </a:lvl1pPr>
                </a:lstStyle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zh-CN" altLang="en-US" sz="1800" dirty="0"/>
                    <a:t>幂运算</a:t>
                  </a:r>
                </a:p>
              </p:txBody>
            </p:sp>
            <p:sp>
              <p:nvSpPr>
                <p:cNvPr id="41" name="TextBox 17">
                  <a:extLst>
                    <a:ext uri="{FF2B5EF4-FFF2-40B4-BE49-F238E27FC236}"/>
                  </a:extLst>
                </p:cNvPr>
                <p:cNvSpPr txBox="1"/>
                <p:nvPr/>
              </p:nvSpPr>
              <p:spPr bwMode="auto">
                <a:xfrm>
                  <a:off x="5032000" y="1161862"/>
                  <a:ext cx="766714" cy="923637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 w="25400">
                  <a:solidFill>
                    <a:schemeClr val="accent6">
                      <a:lumMod val="75000"/>
                    </a:schemeClr>
                  </a:solidFill>
                </a:ln>
              </p:spPr>
              <p:txBody>
                <a:bodyPr>
                  <a:spAutoFit/>
                </a:bodyPr>
                <a:lstStyle>
                  <a:defPPr>
                    <a:defRPr lang="zh-CN"/>
                  </a:defPPr>
                  <a:lvl1pPr algn="ctr">
                    <a:defRPr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黑体" pitchFamily="49" charset="-122"/>
                      <a:ea typeface="黑体" pitchFamily="49" charset="-122"/>
                    </a:defRPr>
                  </a:lvl1pPr>
                </a:lstStyle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zh-CN" altLang="en-US" sz="1800" dirty="0"/>
                    <a:t>多项式</a:t>
                  </a:r>
                  <a:endParaRPr lang="en-US" altLang="zh-CN" sz="1800" dirty="0"/>
                </a:p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zh-CN" altLang="en-US" sz="1800" dirty="0"/>
                    <a:t>运算</a:t>
                  </a:r>
                </a:p>
              </p:txBody>
            </p:sp>
            <p:sp>
              <p:nvSpPr>
                <p:cNvPr id="42" name="TextBox 17">
                  <a:extLst>
                    <a:ext uri="{FF2B5EF4-FFF2-40B4-BE49-F238E27FC236}"/>
                  </a:extLst>
                </p:cNvPr>
                <p:cNvSpPr txBox="1"/>
                <p:nvPr/>
              </p:nvSpPr>
              <p:spPr bwMode="auto">
                <a:xfrm>
                  <a:off x="5319319" y="2656820"/>
                  <a:ext cx="661945" cy="368185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 w="25400">
                  <a:solidFill>
                    <a:schemeClr val="accent6">
                      <a:lumMod val="75000"/>
                    </a:schemeClr>
                  </a:solidFill>
                </a:ln>
              </p:spPr>
              <p:txBody>
                <a:bodyPr>
                  <a:spAutoFit/>
                </a:bodyPr>
                <a:lstStyle>
                  <a:defPPr>
                    <a:defRPr lang="zh-CN"/>
                  </a:defPPr>
                  <a:lvl1pPr algn="ctr">
                    <a:defRPr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黑体" pitchFamily="49" charset="-122"/>
                      <a:ea typeface="黑体" pitchFamily="49" charset="-122"/>
                    </a:defRPr>
                  </a:lvl1pPr>
                </a:lstStyle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zh-CN" altLang="en-US" sz="1800" dirty="0"/>
                    <a:t>乘法</a:t>
                  </a:r>
                </a:p>
              </p:txBody>
            </p:sp>
            <p:sp>
              <p:nvSpPr>
                <p:cNvPr id="43" name="TextBox 17">
                  <a:extLst>
                    <a:ext uri="{FF2B5EF4-FFF2-40B4-BE49-F238E27FC236}"/>
                  </a:extLst>
                </p:cNvPr>
                <p:cNvSpPr txBox="1"/>
                <p:nvPr/>
              </p:nvSpPr>
              <p:spPr bwMode="auto">
                <a:xfrm>
                  <a:off x="4533556" y="2471140"/>
                  <a:ext cx="327004" cy="1199776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 w="25400">
                  <a:solidFill>
                    <a:schemeClr val="accent6">
                      <a:lumMod val="75000"/>
                    </a:schemeClr>
                  </a:solidFill>
                </a:ln>
              </p:spPr>
              <p:txBody>
                <a:bodyPr>
                  <a:spAutoFit/>
                </a:bodyPr>
                <a:lstStyle>
                  <a:defPPr>
                    <a:defRPr lang="zh-CN"/>
                  </a:defPPr>
                  <a:lvl1pPr algn="ctr">
                    <a:defRPr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黑体" pitchFamily="49" charset="-122"/>
                      <a:ea typeface="黑体" pitchFamily="49" charset="-122"/>
                    </a:defRPr>
                  </a:lvl1pPr>
                </a:lstStyle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zh-CN" altLang="en-US" sz="1800" dirty="0"/>
                    <a:t>常用公式</a:t>
                  </a:r>
                </a:p>
              </p:txBody>
            </p:sp>
            <p:grpSp>
              <p:nvGrpSpPr>
                <p:cNvPr id="73757" name="组合 51"/>
                <p:cNvGrpSpPr>
                  <a:grpSpLocks/>
                </p:cNvGrpSpPr>
                <p:nvPr/>
              </p:nvGrpSpPr>
              <p:grpSpPr bwMode="auto">
                <a:xfrm>
                  <a:off x="4026434" y="1128713"/>
                  <a:ext cx="130040" cy="1968107"/>
                  <a:chOff x="4026434" y="1128713"/>
                  <a:chExt cx="130040" cy="1968107"/>
                </a:xfrm>
              </p:grpSpPr>
              <p:cxnSp>
                <p:nvCxnSpPr>
                  <p:cNvPr id="26" name="直接连接符 25">
                    <a:extLst>
                      <a:ext uri="{FF2B5EF4-FFF2-40B4-BE49-F238E27FC236}"/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 flipH="1">
                    <a:off x="4155756" y="1128534"/>
                    <a:ext cx="0" cy="1967886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7" name="直接连接符 46">
                    <a:extLst>
                      <a:ext uri="{FF2B5EF4-FFF2-40B4-BE49-F238E27FC236}"/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>
                    <a:off x="4027177" y="2075976"/>
                    <a:ext cx="128579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60" name="TextBox 17">
                  <a:extLst>
                    <a:ext uri="{FF2B5EF4-FFF2-40B4-BE49-F238E27FC236}"/>
                  </a:extLst>
                </p:cNvPr>
                <p:cNvSpPr txBox="1"/>
                <p:nvPr/>
              </p:nvSpPr>
              <p:spPr bwMode="auto">
                <a:xfrm>
                  <a:off x="6852747" y="2415595"/>
                  <a:ext cx="684168" cy="645910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 w="25400">
                  <a:solidFill>
                    <a:schemeClr val="accent6">
                      <a:lumMod val="75000"/>
                    </a:schemeClr>
                  </a:solidFill>
                </a:ln>
              </p:spPr>
              <p:txBody>
                <a:bodyPr>
                  <a:spAutoFit/>
                </a:bodyPr>
                <a:lstStyle>
                  <a:defPPr>
                    <a:defRPr lang="zh-CN"/>
                  </a:defPPr>
                  <a:lvl1pPr algn="ctr">
                    <a:defRPr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黑体" pitchFamily="49" charset="-122"/>
                      <a:ea typeface="黑体" pitchFamily="49" charset="-122"/>
                    </a:defRPr>
                  </a:lvl1pPr>
                </a:lstStyle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zh-CN" altLang="en-US" sz="1800" dirty="0"/>
                    <a:t>余数定理</a:t>
                  </a:r>
                </a:p>
              </p:txBody>
            </p:sp>
            <p:cxnSp>
              <p:nvCxnSpPr>
                <p:cNvPr id="64" name="直接箭头连接符 63">
                  <a:extLst>
                    <a:ext uri="{FF2B5EF4-FFF2-40B4-BE49-F238E27FC236}"/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4138295" y="3071028"/>
                  <a:ext cx="523842" cy="4762"/>
                </a:xfrm>
                <a:prstGeom prst="straightConnector1">
                  <a:avLst/>
                </a:prstGeom>
                <a:blipFill dpi="0" rotWithShape="0">
                  <a:blip r:embed="rId4"/>
                  <a:srcRect/>
                  <a:tile tx="0" ty="0" sx="100000" sy="100000" flip="none" algn="tl"/>
                </a:blipFill>
                <a:ln w="38100" cap="flat" cmpd="sng" algn="ctr">
                  <a:solidFill>
                    <a:schemeClr val="tx1"/>
                  </a:solidFill>
                  <a:prstDash val="solid"/>
                  <a:miter lim="0"/>
                  <a:headEnd type="none" w="med" len="med"/>
                  <a:tailEnd type="arrow"/>
                </a:ln>
                <a:effectLst>
                  <a:outerShdw blurRad="38100" dist="25400" dir="5400000" algn="ctr" rotWithShape="0">
                    <a:srgbClr val="000000">
                      <a:alpha val="50000"/>
                    </a:srgbClr>
                  </a:outerShdw>
                </a:effectLst>
              </p:spPr>
            </p:cxnSp>
            <p:cxnSp>
              <p:nvCxnSpPr>
                <p:cNvPr id="73" name="直接箭头连接符 72">
                  <a:extLst>
                    <a:ext uri="{FF2B5EF4-FFF2-40B4-BE49-F238E27FC236}"/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4990727" y="2875827"/>
                  <a:ext cx="333354" cy="0"/>
                </a:xfrm>
                <a:prstGeom prst="straightConnector1">
                  <a:avLst/>
                </a:prstGeom>
                <a:blipFill dpi="0" rotWithShape="0">
                  <a:blip r:embed="rId4"/>
                  <a:srcRect/>
                  <a:tile tx="0" ty="0" sx="100000" sy="100000" flip="none" algn="tl"/>
                </a:blipFill>
                <a:ln w="38100" cap="flat" cmpd="sng" algn="ctr">
                  <a:solidFill>
                    <a:schemeClr val="tx1"/>
                  </a:solidFill>
                  <a:prstDash val="solid"/>
                  <a:miter lim="0"/>
                  <a:headEnd type="none" w="med" len="med"/>
                  <a:tailEnd type="arrow"/>
                </a:ln>
                <a:effectLst>
                  <a:outerShdw blurRad="38100" dist="25400" dir="5400000" algn="ctr" rotWithShape="0">
                    <a:srgbClr val="000000">
                      <a:alpha val="50000"/>
                    </a:srgbClr>
                  </a:outerShdw>
                </a:effectLst>
              </p:spPr>
            </p:cxnSp>
            <p:grpSp>
              <p:nvGrpSpPr>
                <p:cNvPr id="73761" name="组合 75"/>
                <p:cNvGrpSpPr>
                  <a:grpSpLocks/>
                </p:cNvGrpSpPr>
                <p:nvPr/>
              </p:nvGrpSpPr>
              <p:grpSpPr bwMode="auto">
                <a:xfrm>
                  <a:off x="5500515" y="617326"/>
                  <a:ext cx="1365381" cy="1379781"/>
                  <a:chOff x="3518121" y="1652532"/>
                  <a:chExt cx="1365381" cy="1379781"/>
                </a:xfrm>
              </p:grpSpPr>
              <p:cxnSp>
                <p:nvCxnSpPr>
                  <p:cNvPr id="77" name="直接连接符 76">
                    <a:extLst>
                      <a:ext uri="{FF2B5EF4-FFF2-40B4-BE49-F238E27FC236}"/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 flipV="1">
                    <a:off x="4587796" y="3031832"/>
                    <a:ext cx="295256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8" name="直接连接符 77">
                    <a:extLst>
                      <a:ext uri="{FF2B5EF4-FFF2-40B4-BE49-F238E27FC236}"/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>
                    <a:off x="3517889" y="1652725"/>
                    <a:ext cx="396850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89" name="直接连接符 88">
                  <a:extLst>
                    <a:ext uri="{FF2B5EF4-FFF2-40B4-BE49-F238E27FC236}"/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6528917" y="2613970"/>
                  <a:ext cx="352403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" name="直接连接符 91">
                  <a:extLst>
                    <a:ext uri="{FF2B5EF4-FFF2-40B4-BE49-F238E27FC236}"/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7325792" y="341380"/>
                  <a:ext cx="384151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" name="直接连接符 95">
                  <a:extLst>
                    <a:ext uri="{FF2B5EF4-FFF2-40B4-BE49-F238E27FC236}"/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7325792" y="988878"/>
                  <a:ext cx="360339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" name="直接连接符 99">
                  <a:extLst>
                    <a:ext uri="{FF2B5EF4-FFF2-40B4-BE49-F238E27FC236}"/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7536915" y="2645710"/>
                  <a:ext cx="346053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" name="直接连接符 105">
                  <a:extLst>
                    <a:ext uri="{FF2B5EF4-FFF2-40B4-BE49-F238E27FC236}"/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6570190" y="563560"/>
                  <a:ext cx="311130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54" name="直接连接符 53">
              <a:extLst>
                <a:ext uri="{FF2B5EF4-FFF2-40B4-BE49-F238E27FC236}"/>
              </a:extLst>
            </p:cNvPr>
            <p:cNvCxnSpPr>
              <a:cxnSpLocks/>
            </p:cNvCxnSpPr>
            <p:nvPr/>
          </p:nvCxnSpPr>
          <p:spPr bwMode="auto">
            <a:xfrm>
              <a:off x="5271856" y="2428840"/>
              <a:ext cx="287319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接连接符 65">
              <a:extLst>
                <a:ext uri="{FF2B5EF4-FFF2-40B4-BE49-F238E27FC236}"/>
              </a:extLst>
            </p:cNvPr>
            <p:cNvCxnSpPr>
              <a:cxnSpLocks/>
            </p:cNvCxnSpPr>
            <p:nvPr/>
          </p:nvCxnSpPr>
          <p:spPr bwMode="auto">
            <a:xfrm>
              <a:off x="4292431" y="1062429"/>
              <a:ext cx="344466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直接连接符 66">
              <a:extLst>
                <a:ext uri="{FF2B5EF4-FFF2-40B4-BE49-F238E27FC236}"/>
              </a:extLst>
            </p:cNvPr>
            <p:cNvCxnSpPr>
              <a:cxnSpLocks/>
            </p:cNvCxnSpPr>
            <p:nvPr/>
          </p:nvCxnSpPr>
          <p:spPr bwMode="auto">
            <a:xfrm>
              <a:off x="4309893" y="1857518"/>
              <a:ext cx="20477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TextBox 17">
              <a:extLst>
                <a:ext uri="{FF2B5EF4-FFF2-40B4-BE49-F238E27FC236}"/>
              </a:extLst>
            </p:cNvPr>
            <p:cNvSpPr txBox="1"/>
            <p:nvPr/>
          </p:nvSpPr>
          <p:spPr bwMode="auto">
            <a:xfrm>
              <a:off x="7306902" y="2809721"/>
              <a:ext cx="684168" cy="645911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25400">
              <a:solidFill>
                <a:schemeClr val="accent6">
                  <a:lumMod val="75000"/>
                </a:schemeClr>
              </a:solidFill>
            </a:ln>
          </p:spPr>
          <p:txBody>
            <a:bodyPr>
              <a:spAutoFit/>
            </a:bodyPr>
            <a:lstStyle>
              <a:defPPr>
                <a:defRPr lang="zh-CN"/>
              </a:defPPr>
              <a:lvl1pPr algn="ctr">
                <a:defRPr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黑体" pitchFamily="49" charset="-122"/>
                  <a:ea typeface="黑体" pitchFamily="49" charset="-122"/>
                </a:defRPr>
              </a:lvl1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800" dirty="0"/>
                <a:t>因式定理</a:t>
              </a:r>
            </a:p>
          </p:txBody>
        </p:sp>
        <p:sp>
          <p:nvSpPr>
            <p:cNvPr id="70" name="TextBox 17">
              <a:extLst>
                <a:ext uri="{FF2B5EF4-FFF2-40B4-BE49-F238E27FC236}"/>
              </a:extLst>
            </p:cNvPr>
            <p:cNvSpPr txBox="1"/>
            <p:nvPr/>
          </p:nvSpPr>
          <p:spPr bwMode="auto">
            <a:xfrm>
              <a:off x="7200546" y="546652"/>
              <a:ext cx="684169" cy="36818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25400">
              <a:solidFill>
                <a:schemeClr val="accent6">
                  <a:lumMod val="75000"/>
                </a:schemeClr>
              </a:solidFill>
            </a:ln>
          </p:spPr>
          <p:txBody>
            <a:bodyPr>
              <a:spAutoFit/>
            </a:bodyPr>
            <a:lstStyle>
              <a:defPPr>
                <a:defRPr lang="zh-CN"/>
              </a:defPPr>
              <a:lvl1pPr algn="ctr">
                <a:defRPr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黑体" pitchFamily="49" charset="-122"/>
                  <a:ea typeface="黑体" pitchFamily="49" charset="-122"/>
                </a:defRPr>
              </a:lvl1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800" dirty="0"/>
                <a:t>通项</a:t>
              </a:r>
            </a:p>
          </p:txBody>
        </p:sp>
      </p:grpSp>
    </p:spTree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line01"/>
          <p:cNvCxnSpPr/>
          <p:nvPr/>
        </p:nvCxnSpPr>
        <p:spPr>
          <a:xfrm>
            <a:off x="5651500" y="0"/>
            <a:ext cx="0" cy="5143500"/>
          </a:xfrm>
          <a:prstGeom prst="line">
            <a:avLst/>
          </a:prstGeom>
          <a:ln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line01"/>
          <p:cNvCxnSpPr/>
          <p:nvPr/>
        </p:nvCxnSpPr>
        <p:spPr>
          <a:xfrm>
            <a:off x="0" y="3178175"/>
            <a:ext cx="9144000" cy="0"/>
          </a:xfrm>
          <a:prstGeom prst="line">
            <a:avLst/>
          </a:prstGeom>
          <a:ln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/>
          <p:cNvSpPr/>
          <p:nvPr/>
        </p:nvSpPr>
        <p:spPr>
          <a:xfrm>
            <a:off x="-36513" y="0"/>
            <a:ext cx="9288463" cy="5143500"/>
          </a:xfrm>
          <a:prstGeom prst="rect">
            <a:avLst/>
          </a:prstGeom>
          <a:solidFill>
            <a:srgbClr val="2C3F46"/>
          </a:solidFill>
          <a:ln>
            <a:solidFill>
              <a:srgbClr val="2C3F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/>
          </a:p>
        </p:txBody>
      </p:sp>
      <p:pic>
        <p:nvPicPr>
          <p:cNvPr id="7578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71438" y="-247650"/>
            <a:ext cx="9342438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07950" y="2859088"/>
            <a:ext cx="2378075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82" name="Picture 7" descr="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825" y="123825"/>
            <a:ext cx="85915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D3CD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/>
          </a:p>
        </p:txBody>
      </p:sp>
      <p:sp>
        <p:nvSpPr>
          <p:cNvPr id="12" name="椭圆 11"/>
          <p:cNvSpPr/>
          <p:nvPr/>
        </p:nvSpPr>
        <p:spPr>
          <a:xfrm>
            <a:off x="2555875" y="-307975"/>
            <a:ext cx="5688013" cy="5688013"/>
          </a:xfrm>
          <a:prstGeom prst="ellipse">
            <a:avLst/>
          </a:prstGeom>
          <a:solidFill>
            <a:srgbClr val="2C3F46"/>
          </a:solidFill>
          <a:ln>
            <a:solidFill>
              <a:srgbClr val="2C3F46"/>
            </a:solidFill>
          </a:ln>
          <a:effectLst>
            <a:outerShdw blurRad="50800" dist="63500" dir="2154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/>
          </a:p>
        </p:txBody>
      </p:sp>
      <p:sp>
        <p:nvSpPr>
          <p:cNvPr id="3" name="矩形 2"/>
          <p:cNvSpPr/>
          <p:nvPr/>
        </p:nvSpPr>
        <p:spPr>
          <a:xfrm>
            <a:off x="-900113" y="0"/>
            <a:ext cx="576263" cy="5143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/>
          </a:p>
        </p:txBody>
      </p:sp>
      <p:cxnSp>
        <p:nvCxnSpPr>
          <p:cNvPr id="4" name="line01"/>
          <p:cNvCxnSpPr/>
          <p:nvPr/>
        </p:nvCxnSpPr>
        <p:spPr>
          <a:xfrm>
            <a:off x="-681038" y="0"/>
            <a:ext cx="0" cy="5143500"/>
          </a:xfrm>
          <a:prstGeom prst="line">
            <a:avLst/>
          </a:prstGeom>
          <a:ln>
            <a:solidFill>
              <a:srgbClr val="FFFFF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line01"/>
          <p:cNvCxnSpPr/>
          <p:nvPr/>
        </p:nvCxnSpPr>
        <p:spPr>
          <a:xfrm>
            <a:off x="-900113" y="1965325"/>
            <a:ext cx="576263" cy="0"/>
          </a:xfrm>
          <a:prstGeom prst="line">
            <a:avLst/>
          </a:prstGeom>
          <a:ln>
            <a:solidFill>
              <a:srgbClr val="FFFFF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line01"/>
          <p:cNvCxnSpPr/>
          <p:nvPr/>
        </p:nvCxnSpPr>
        <p:spPr>
          <a:xfrm>
            <a:off x="-544513" y="0"/>
            <a:ext cx="0" cy="5143500"/>
          </a:xfrm>
          <a:prstGeom prst="line">
            <a:avLst/>
          </a:prstGeom>
          <a:ln>
            <a:solidFill>
              <a:srgbClr val="FFFFF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line01"/>
          <p:cNvCxnSpPr/>
          <p:nvPr/>
        </p:nvCxnSpPr>
        <p:spPr>
          <a:xfrm>
            <a:off x="-900113" y="3178175"/>
            <a:ext cx="576263" cy="0"/>
          </a:xfrm>
          <a:prstGeom prst="line">
            <a:avLst/>
          </a:prstGeom>
          <a:ln>
            <a:solidFill>
              <a:srgbClr val="FFFFF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>
            <a:off x="0" y="0"/>
            <a:ext cx="9144000" cy="3178175"/>
          </a:xfrm>
          <a:prstGeom prst="rect">
            <a:avLst/>
          </a:prstGeom>
          <a:solidFill>
            <a:srgbClr val="2C3F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/>
          </a:p>
        </p:txBody>
      </p:sp>
      <p:sp>
        <p:nvSpPr>
          <p:cNvPr id="11" name="椭圆 10"/>
          <p:cNvSpPr/>
          <p:nvPr/>
        </p:nvSpPr>
        <p:spPr>
          <a:xfrm>
            <a:off x="3057525" y="4156075"/>
            <a:ext cx="3213100" cy="1131888"/>
          </a:xfrm>
          <a:prstGeom prst="ellipse">
            <a:avLst/>
          </a:prstGeom>
          <a:solidFill>
            <a:srgbClr val="2C3F46"/>
          </a:solidFill>
          <a:ln>
            <a:solidFill>
              <a:srgbClr val="2C3F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/>
          </a:p>
        </p:txBody>
      </p:sp>
      <p:sp>
        <p:nvSpPr>
          <p:cNvPr id="17" name="矩形 16"/>
          <p:cNvSpPr>
            <a:spLocks noChangeAspect="1"/>
          </p:cNvSpPr>
          <p:nvPr/>
        </p:nvSpPr>
        <p:spPr>
          <a:xfrm>
            <a:off x="2555875" y="0"/>
            <a:ext cx="5688013" cy="3178175"/>
          </a:xfrm>
          <a:custGeom>
            <a:avLst/>
            <a:gdLst/>
            <a:ahLst/>
            <a:cxnLst/>
            <a:rect l="l" t="t" r="r" b="b"/>
            <a:pathLst>
              <a:path w="5688632" h="3178683">
                <a:moveTo>
                  <a:pt x="1560628" y="0"/>
                </a:moveTo>
                <a:lnTo>
                  <a:pt x="4128004" y="0"/>
                </a:lnTo>
                <a:cubicBezTo>
                  <a:pt x="5054522" y="466864"/>
                  <a:pt x="5688632" y="1427253"/>
                  <a:pt x="5688632" y="2535746"/>
                </a:cubicBezTo>
                <a:cubicBezTo>
                  <a:pt x="5688632" y="2757073"/>
                  <a:pt x="5663352" y="2972496"/>
                  <a:pt x="5612922" y="3178683"/>
                </a:cubicBezTo>
                <a:lnTo>
                  <a:pt x="75710" y="3178683"/>
                </a:lnTo>
                <a:cubicBezTo>
                  <a:pt x="25279" y="2972496"/>
                  <a:pt x="0" y="2757073"/>
                  <a:pt x="0" y="2535746"/>
                </a:cubicBezTo>
                <a:cubicBezTo>
                  <a:pt x="0" y="1427253"/>
                  <a:pt x="634109" y="466864"/>
                  <a:pt x="1560628" y="0"/>
                </a:cubicBezTo>
                <a:close/>
              </a:path>
            </a:pathLst>
          </a:custGeom>
          <a:solidFill>
            <a:srgbClr val="D3CDB7"/>
          </a:solidFill>
          <a:ln>
            <a:solidFill>
              <a:srgbClr val="D3CD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/>
          </a:p>
        </p:txBody>
      </p:sp>
      <p:pic>
        <p:nvPicPr>
          <p:cNvPr id="77835" name="图片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27313" y="339725"/>
            <a:ext cx="3995737" cy="532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836" name="TextBox 19"/>
          <p:cNvSpPr txBox="1">
            <a:spLocks noChangeArrowheads="1"/>
          </p:cNvSpPr>
          <p:nvPr/>
        </p:nvSpPr>
        <p:spPr bwMode="auto">
          <a:xfrm>
            <a:off x="4067175" y="0"/>
            <a:ext cx="1190625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r>
              <a:rPr lang="zh-CN" altLang="en-US" sz="6600"/>
              <a:t>贰</a:t>
            </a:r>
          </a:p>
        </p:txBody>
      </p:sp>
      <p:sp>
        <p:nvSpPr>
          <p:cNvPr id="77837" name="TextBox 25" hidden="1"/>
          <p:cNvSpPr txBox="1">
            <a:spLocks noChangeArrowheads="1"/>
          </p:cNvSpPr>
          <p:nvPr/>
        </p:nvSpPr>
        <p:spPr bwMode="auto">
          <a:xfrm>
            <a:off x="3452813" y="1276350"/>
            <a:ext cx="614362" cy="172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r>
              <a:rPr lang="zh-CN" altLang="en-US" sz="1400"/>
              <a:t>接天莲叶无穷碧</a:t>
            </a:r>
            <a:endParaRPr lang="en-US" altLang="zh-CN" sz="1400"/>
          </a:p>
          <a:p>
            <a:r>
              <a:rPr lang="zh-CN" altLang="en-US" sz="1400"/>
              <a:t>映日荷花别样红</a:t>
            </a:r>
          </a:p>
        </p:txBody>
      </p:sp>
      <p:cxnSp>
        <p:nvCxnSpPr>
          <p:cNvPr id="28" name="直接连接符 27" hidden="1"/>
          <p:cNvCxnSpPr/>
          <p:nvPr/>
        </p:nvCxnSpPr>
        <p:spPr>
          <a:xfrm>
            <a:off x="3132138" y="1203325"/>
            <a:ext cx="792162" cy="0"/>
          </a:xfrm>
          <a:prstGeom prst="line">
            <a:avLst/>
          </a:prstGeom>
          <a:ln w="12700">
            <a:solidFill>
              <a:srgbClr val="2C3F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7839" name="图片 2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5963" y="1203325"/>
            <a:ext cx="2857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840" name="Text Box 17"/>
          <p:cNvSpPr txBox="1">
            <a:spLocks noChangeArrowheads="1"/>
          </p:cNvSpPr>
          <p:nvPr/>
        </p:nvSpPr>
        <p:spPr bwMode="auto">
          <a:xfrm>
            <a:off x="107950" y="1347788"/>
            <a:ext cx="60483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6000">
                <a:solidFill>
                  <a:srgbClr val="C28BF9"/>
                </a:solidFill>
                <a:latin typeface="Arial" charset="0"/>
                <a:ea typeface="隶书" pitchFamily="49" charset="-122"/>
              </a:rPr>
              <a:t>教材资源的利用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-20638"/>
            <a:ext cx="9144000" cy="5164138"/>
          </a:xfrm>
          <a:prstGeom prst="rect">
            <a:avLst/>
          </a:prstGeom>
          <a:solidFill>
            <a:srgbClr val="D3CDB7"/>
          </a:solidFill>
          <a:ln>
            <a:solidFill>
              <a:srgbClr val="D3CD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 dirty="0"/>
          </a:p>
        </p:txBody>
      </p:sp>
      <p:sp>
        <p:nvSpPr>
          <p:cNvPr id="6" name="矩形 5"/>
          <p:cNvSpPr/>
          <p:nvPr/>
        </p:nvSpPr>
        <p:spPr>
          <a:xfrm>
            <a:off x="-684213" y="0"/>
            <a:ext cx="360363" cy="5143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/>
          </a:p>
        </p:txBody>
      </p:sp>
      <p:cxnSp>
        <p:nvCxnSpPr>
          <p:cNvPr id="7" name="line01"/>
          <p:cNvCxnSpPr/>
          <p:nvPr/>
        </p:nvCxnSpPr>
        <p:spPr>
          <a:xfrm>
            <a:off x="-461963" y="0"/>
            <a:ext cx="0" cy="5143500"/>
          </a:xfrm>
          <a:prstGeom prst="line">
            <a:avLst/>
          </a:prstGeom>
          <a:ln>
            <a:solidFill>
              <a:srgbClr val="FFFFF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line01"/>
          <p:cNvCxnSpPr/>
          <p:nvPr/>
        </p:nvCxnSpPr>
        <p:spPr>
          <a:xfrm>
            <a:off x="-684213" y="3178175"/>
            <a:ext cx="360363" cy="0"/>
          </a:xfrm>
          <a:prstGeom prst="line">
            <a:avLst/>
          </a:prstGeom>
          <a:ln>
            <a:solidFill>
              <a:srgbClr val="FFFFF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line01"/>
          <p:cNvCxnSpPr/>
          <p:nvPr/>
        </p:nvCxnSpPr>
        <p:spPr>
          <a:xfrm>
            <a:off x="-541338" y="0"/>
            <a:ext cx="0" cy="5143500"/>
          </a:xfrm>
          <a:prstGeom prst="line">
            <a:avLst/>
          </a:prstGeom>
          <a:ln>
            <a:solidFill>
              <a:srgbClr val="FFFFF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line01"/>
          <p:cNvCxnSpPr/>
          <p:nvPr/>
        </p:nvCxnSpPr>
        <p:spPr>
          <a:xfrm>
            <a:off x="-684213" y="1965325"/>
            <a:ext cx="360363" cy="0"/>
          </a:xfrm>
          <a:prstGeom prst="line">
            <a:avLst/>
          </a:prstGeom>
          <a:ln>
            <a:solidFill>
              <a:srgbClr val="FFFFF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9879" name="图片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77788"/>
            <a:ext cx="1555750" cy="3508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64" name="矩形 6163">
            <a:extLst>
              <a:ext uri="{FF2B5EF4-FFF2-40B4-BE49-F238E27FC236}"/>
            </a:extLst>
          </p:cNvPr>
          <p:cNvSpPr/>
          <p:nvPr/>
        </p:nvSpPr>
        <p:spPr>
          <a:xfrm>
            <a:off x="-30163" y="2592590"/>
            <a:ext cx="9144001" cy="7200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hangingPunct="0">
              <a:defRPr/>
            </a:pPr>
            <a:endParaRPr lang="zh-CN" altLang="en-US" sz="2200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grpSp>
        <p:nvGrpSpPr>
          <p:cNvPr id="79888" name="Group 16"/>
          <p:cNvGrpSpPr>
            <a:grpSpLocks/>
          </p:cNvGrpSpPr>
          <p:nvPr/>
        </p:nvGrpSpPr>
        <p:grpSpPr bwMode="auto">
          <a:xfrm>
            <a:off x="1042988" y="2139950"/>
            <a:ext cx="996950" cy="533400"/>
            <a:chOff x="213" y="1373"/>
            <a:chExt cx="628" cy="336"/>
          </a:xfrm>
        </p:grpSpPr>
        <p:sp>
          <p:nvSpPr>
            <p:cNvPr id="6165" name="椭圆 6164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497" y="1619"/>
              <a:ext cx="90" cy="9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hangingPunct="0">
                <a:defRPr/>
              </a:pPr>
              <a:endParaRPr lang="zh-CN" altLang="en-US" sz="22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79907" name="矩形 72"/>
            <p:cNvSpPr>
              <a:spLocks noChangeArrowheads="1"/>
            </p:cNvSpPr>
            <p:nvPr/>
          </p:nvSpPr>
          <p:spPr bwMode="auto">
            <a:xfrm>
              <a:off x="213" y="1373"/>
              <a:ext cx="62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hangingPunct="0"/>
              <a:r>
                <a:rPr lang="zh-CN" altLang="en-US" sz="1600" b="1">
                  <a:solidFill>
                    <a:schemeClr val="tx2"/>
                  </a:solidFill>
                  <a:latin typeface="Agency FB" pitchFamily="34" charset="0"/>
                  <a:ea typeface="微软雅黑" pitchFamily="34" charset="-122"/>
                  <a:cs typeface="BrowalliaUPC"/>
                  <a:sym typeface="Gill Sans"/>
                </a:rPr>
                <a:t>教材分析</a:t>
              </a:r>
              <a:endParaRPr lang="en-US" altLang="zh-CN" sz="1600" b="1">
                <a:solidFill>
                  <a:schemeClr val="tx2"/>
                </a:solidFill>
                <a:latin typeface="Agency FB" pitchFamily="34" charset="0"/>
                <a:ea typeface="微软雅黑" pitchFamily="34" charset="-122"/>
                <a:cs typeface="BrowalliaUPC"/>
                <a:sym typeface="Gill Sans"/>
              </a:endParaRPr>
            </a:p>
          </p:txBody>
        </p:sp>
      </p:grpSp>
      <p:grpSp>
        <p:nvGrpSpPr>
          <p:cNvPr id="79891" name="Group 19"/>
          <p:cNvGrpSpPr>
            <a:grpSpLocks/>
          </p:cNvGrpSpPr>
          <p:nvPr/>
        </p:nvGrpSpPr>
        <p:grpSpPr bwMode="auto">
          <a:xfrm>
            <a:off x="2452688" y="2528888"/>
            <a:ext cx="996950" cy="476250"/>
            <a:chOff x="1120" y="1605"/>
            <a:chExt cx="628" cy="300"/>
          </a:xfrm>
        </p:grpSpPr>
        <p:sp>
          <p:nvSpPr>
            <p:cNvPr id="67" name="椭圆 66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1415" y="1605"/>
              <a:ext cx="89" cy="8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hangingPunct="0">
                <a:defRPr/>
              </a:pPr>
              <a:endParaRPr lang="zh-CN" altLang="en-US" sz="22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79905" name="矩形 73"/>
            <p:cNvSpPr>
              <a:spLocks noChangeArrowheads="1"/>
            </p:cNvSpPr>
            <p:nvPr/>
          </p:nvSpPr>
          <p:spPr bwMode="auto">
            <a:xfrm>
              <a:off x="1120" y="1693"/>
              <a:ext cx="62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hangingPunct="0"/>
              <a:r>
                <a:rPr lang="zh-CN" altLang="en-US" sz="1600" b="1">
                  <a:solidFill>
                    <a:schemeClr val="tx2"/>
                  </a:solidFill>
                  <a:latin typeface="Agency FB" pitchFamily="34" charset="0"/>
                  <a:ea typeface="微软雅黑" pitchFamily="34" charset="-122"/>
                  <a:cs typeface="BrowalliaUPC"/>
                  <a:sym typeface="Gill Sans"/>
                </a:rPr>
                <a:t>考纲要求</a:t>
              </a:r>
              <a:endParaRPr lang="en-US" altLang="zh-CN" sz="1600" b="1">
                <a:solidFill>
                  <a:schemeClr val="tx2"/>
                </a:solidFill>
                <a:latin typeface="Agency FB" pitchFamily="34" charset="0"/>
                <a:ea typeface="微软雅黑" pitchFamily="34" charset="-122"/>
                <a:cs typeface="BrowalliaUPC"/>
                <a:sym typeface="Gill Sans"/>
              </a:endParaRPr>
            </a:p>
          </p:txBody>
        </p:sp>
      </p:grpSp>
      <p:grpSp>
        <p:nvGrpSpPr>
          <p:cNvPr id="79894" name="Group 22"/>
          <p:cNvGrpSpPr>
            <a:grpSpLocks/>
          </p:cNvGrpSpPr>
          <p:nvPr/>
        </p:nvGrpSpPr>
        <p:grpSpPr bwMode="auto">
          <a:xfrm>
            <a:off x="4392613" y="2265363"/>
            <a:ext cx="996950" cy="461962"/>
            <a:chOff x="2072" y="1408"/>
            <a:chExt cx="628" cy="291"/>
          </a:xfrm>
        </p:grpSpPr>
        <p:sp>
          <p:nvSpPr>
            <p:cNvPr id="68" name="椭圆 67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2329" y="1610"/>
              <a:ext cx="89" cy="8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hangingPunct="0">
                <a:defRPr/>
              </a:pPr>
              <a:endParaRPr lang="zh-CN" altLang="en-US" sz="22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79903" name="矩形 74"/>
            <p:cNvSpPr>
              <a:spLocks noChangeArrowheads="1"/>
            </p:cNvSpPr>
            <p:nvPr/>
          </p:nvSpPr>
          <p:spPr bwMode="auto">
            <a:xfrm>
              <a:off x="2072" y="1408"/>
              <a:ext cx="62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defTabSz="309563" hangingPunct="0"/>
              <a:r>
                <a:rPr lang="zh-CN" altLang="en-US" sz="1600" b="1">
                  <a:solidFill>
                    <a:schemeClr val="tx2"/>
                  </a:solidFill>
                  <a:latin typeface="Agency FB" pitchFamily="34" charset="0"/>
                  <a:ea typeface="微软雅黑" pitchFamily="34" charset="-122"/>
                  <a:cs typeface="BrowalliaUPC"/>
                  <a:sym typeface="Gill Sans"/>
                </a:rPr>
                <a:t>教学目标</a:t>
              </a:r>
              <a:endParaRPr lang="en-US" altLang="zh-CN" sz="1600" b="1">
                <a:solidFill>
                  <a:schemeClr val="tx2"/>
                </a:solidFill>
                <a:latin typeface="Agency FB" pitchFamily="34" charset="0"/>
                <a:ea typeface="微软雅黑" pitchFamily="34" charset="-122"/>
                <a:cs typeface="BrowalliaUPC"/>
                <a:sym typeface="Gill Sans"/>
              </a:endParaRPr>
            </a:p>
          </p:txBody>
        </p:sp>
      </p:grpSp>
      <p:grpSp>
        <p:nvGrpSpPr>
          <p:cNvPr id="79897" name="Group 25"/>
          <p:cNvGrpSpPr>
            <a:grpSpLocks/>
          </p:cNvGrpSpPr>
          <p:nvPr/>
        </p:nvGrpSpPr>
        <p:grpSpPr bwMode="auto">
          <a:xfrm>
            <a:off x="6011863" y="2528888"/>
            <a:ext cx="996950" cy="496887"/>
            <a:chOff x="2980" y="1610"/>
            <a:chExt cx="628" cy="313"/>
          </a:xfrm>
        </p:grpSpPr>
        <p:sp>
          <p:nvSpPr>
            <p:cNvPr id="40" name="椭圆 39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3243" y="1610"/>
              <a:ext cx="89" cy="8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hangingPunct="0">
                <a:defRPr/>
              </a:pPr>
              <a:endParaRPr lang="zh-CN" altLang="en-US" sz="22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79901" name="矩形 42"/>
            <p:cNvSpPr>
              <a:spLocks noChangeArrowheads="1"/>
            </p:cNvSpPr>
            <p:nvPr/>
          </p:nvSpPr>
          <p:spPr bwMode="auto">
            <a:xfrm>
              <a:off x="2980" y="1711"/>
              <a:ext cx="62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hangingPunct="0"/>
              <a:r>
                <a:rPr lang="zh-CN" altLang="en-US" sz="1600" b="1">
                  <a:solidFill>
                    <a:schemeClr val="tx2"/>
                  </a:solidFill>
                  <a:latin typeface="Agency FB" pitchFamily="34" charset="0"/>
                  <a:ea typeface="微软雅黑" pitchFamily="34" charset="-122"/>
                  <a:cs typeface="BrowalliaUPC"/>
                  <a:sym typeface="Gill Sans"/>
                </a:rPr>
                <a:t>教学重点</a:t>
              </a:r>
              <a:endParaRPr lang="en-US" altLang="zh-CN" sz="1600" b="1">
                <a:solidFill>
                  <a:schemeClr val="tx2"/>
                </a:solidFill>
                <a:latin typeface="Agency FB" pitchFamily="34" charset="0"/>
                <a:ea typeface="微软雅黑" pitchFamily="34" charset="-122"/>
                <a:cs typeface="BrowalliaUPC"/>
                <a:sym typeface="Gill Sans"/>
              </a:endParaRPr>
            </a:p>
          </p:txBody>
        </p:sp>
      </p:grpSp>
      <p:grpSp>
        <p:nvGrpSpPr>
          <p:cNvPr id="79900" name="Group 28"/>
          <p:cNvGrpSpPr>
            <a:grpSpLocks/>
          </p:cNvGrpSpPr>
          <p:nvPr/>
        </p:nvGrpSpPr>
        <p:grpSpPr bwMode="auto">
          <a:xfrm>
            <a:off x="7596188" y="2139950"/>
            <a:ext cx="996950" cy="565150"/>
            <a:chOff x="3952" y="1348"/>
            <a:chExt cx="628" cy="356"/>
          </a:xfrm>
        </p:grpSpPr>
        <p:sp>
          <p:nvSpPr>
            <p:cNvPr id="41" name="椭圆 40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4193" y="1614"/>
              <a:ext cx="89" cy="9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hangingPunct="0">
                <a:defRPr/>
              </a:pPr>
              <a:endParaRPr lang="zh-CN" altLang="en-US" sz="22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79899" name="矩形 41"/>
            <p:cNvSpPr>
              <a:spLocks noChangeArrowheads="1"/>
            </p:cNvSpPr>
            <p:nvPr/>
          </p:nvSpPr>
          <p:spPr bwMode="auto">
            <a:xfrm>
              <a:off x="3952" y="1348"/>
              <a:ext cx="62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hangingPunct="0"/>
              <a:r>
                <a:rPr lang="zh-CN" altLang="en-US" sz="1600" b="1">
                  <a:solidFill>
                    <a:schemeClr val="tx2"/>
                  </a:solidFill>
                  <a:latin typeface="Agency FB" pitchFamily="34" charset="0"/>
                  <a:ea typeface="微软雅黑" pitchFamily="34" charset="-122"/>
                  <a:cs typeface="BrowalliaUPC"/>
                  <a:sym typeface="Gill Sans"/>
                </a:rPr>
                <a:t>教学难点</a:t>
              </a:r>
              <a:endParaRPr lang="en-US" altLang="zh-CN" sz="1600" b="1">
                <a:solidFill>
                  <a:schemeClr val="tx2"/>
                </a:solidFill>
                <a:latin typeface="Agency FB" pitchFamily="34" charset="0"/>
                <a:ea typeface="微软雅黑" pitchFamily="34" charset="-122"/>
                <a:cs typeface="BrowalliaUPC"/>
                <a:sym typeface="Gill Sans"/>
              </a:endParaRPr>
            </a:p>
          </p:txBody>
        </p:sp>
      </p:grpSp>
      <p:sp>
        <p:nvSpPr>
          <p:cNvPr id="6162" name="任意多边形 6161">
            <a:extLst>
              <a:ext uri="{FF2B5EF4-FFF2-40B4-BE49-F238E27FC236}"/>
            </a:extLst>
          </p:cNvPr>
          <p:cNvSpPr/>
          <p:nvPr/>
        </p:nvSpPr>
        <p:spPr>
          <a:xfrm>
            <a:off x="0" y="2716213"/>
            <a:ext cx="3168650" cy="1924050"/>
          </a:xfrm>
          <a:custGeom>
            <a:avLst/>
            <a:gdLst>
              <a:gd name="connsiteX0" fmla="*/ 3188226 w 5561713"/>
              <a:gd name="connsiteY0" fmla="*/ 342900 h 2769070"/>
              <a:gd name="connsiteX1" fmla="*/ 4166126 w 5561713"/>
              <a:gd name="connsiteY1" fmla="*/ 349250 h 2769070"/>
              <a:gd name="connsiteX2" fmla="*/ 4534426 w 5561713"/>
              <a:gd name="connsiteY2" fmla="*/ 368300 h 2769070"/>
              <a:gd name="connsiteX3" fmla="*/ 4959876 w 5561713"/>
              <a:gd name="connsiteY3" fmla="*/ 514350 h 2769070"/>
              <a:gd name="connsiteX4" fmla="*/ 5347226 w 5561713"/>
              <a:gd name="connsiteY4" fmla="*/ 857250 h 2769070"/>
              <a:gd name="connsiteX5" fmla="*/ 5531376 w 5561713"/>
              <a:gd name="connsiteY5" fmla="*/ 1327150 h 2769070"/>
              <a:gd name="connsiteX6" fmla="*/ 5550426 w 5561713"/>
              <a:gd name="connsiteY6" fmla="*/ 1733550 h 2769070"/>
              <a:gd name="connsiteX7" fmla="*/ 5417076 w 5561713"/>
              <a:gd name="connsiteY7" fmla="*/ 2146300 h 2769070"/>
              <a:gd name="connsiteX8" fmla="*/ 5105926 w 5561713"/>
              <a:gd name="connsiteY8" fmla="*/ 2495550 h 2769070"/>
              <a:gd name="connsiteX9" fmla="*/ 4813826 w 5561713"/>
              <a:gd name="connsiteY9" fmla="*/ 2667000 h 2769070"/>
              <a:gd name="connsiteX10" fmla="*/ 4489976 w 5561713"/>
              <a:gd name="connsiteY10" fmla="*/ 2755900 h 2769070"/>
              <a:gd name="connsiteX11" fmla="*/ 3600976 w 5561713"/>
              <a:gd name="connsiteY11" fmla="*/ 2768600 h 2769070"/>
              <a:gd name="connsiteX12" fmla="*/ 1689626 w 5561713"/>
              <a:gd name="connsiteY12" fmla="*/ 2768600 h 2769070"/>
              <a:gd name="connsiteX13" fmla="*/ 1175276 w 5561713"/>
              <a:gd name="connsiteY13" fmla="*/ 2762250 h 2769070"/>
              <a:gd name="connsiteX14" fmla="*/ 819676 w 5561713"/>
              <a:gd name="connsiteY14" fmla="*/ 2705100 h 2769070"/>
              <a:gd name="connsiteX15" fmla="*/ 413276 w 5561713"/>
              <a:gd name="connsiteY15" fmla="*/ 2476500 h 2769070"/>
              <a:gd name="connsiteX16" fmla="*/ 114826 w 5561713"/>
              <a:gd name="connsiteY16" fmla="*/ 2038350 h 2769070"/>
              <a:gd name="connsiteX17" fmla="*/ 526 w 5561713"/>
              <a:gd name="connsiteY17" fmla="*/ 1485900 h 2769070"/>
              <a:gd name="connsiteX18" fmla="*/ 152926 w 5561713"/>
              <a:gd name="connsiteY18" fmla="*/ 965200 h 2769070"/>
              <a:gd name="connsiteX19" fmla="*/ 432326 w 5561713"/>
              <a:gd name="connsiteY19" fmla="*/ 641350 h 2769070"/>
              <a:gd name="connsiteX20" fmla="*/ 800626 w 5561713"/>
              <a:gd name="connsiteY20" fmla="*/ 406400 h 2769070"/>
              <a:gd name="connsiteX21" fmla="*/ 1410226 w 5561713"/>
              <a:gd name="connsiteY21" fmla="*/ 336550 h 2769070"/>
              <a:gd name="connsiteX22" fmla="*/ 2362726 w 5561713"/>
              <a:gd name="connsiteY22" fmla="*/ 349250 h 2769070"/>
              <a:gd name="connsiteX23" fmla="*/ 2769126 w 5561713"/>
              <a:gd name="connsiteY23" fmla="*/ 0 h 2769070"/>
              <a:gd name="connsiteX24" fmla="*/ 3188226 w 5561713"/>
              <a:gd name="connsiteY24" fmla="*/ 342900 h 2769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5561713" h="2769070">
                <a:moveTo>
                  <a:pt x="3188226" y="342900"/>
                </a:moveTo>
                <a:cubicBezTo>
                  <a:pt x="3421059" y="401108"/>
                  <a:pt x="3941759" y="345017"/>
                  <a:pt x="4166126" y="349250"/>
                </a:cubicBezTo>
                <a:cubicBezTo>
                  <a:pt x="4390493" y="353483"/>
                  <a:pt x="4402134" y="340783"/>
                  <a:pt x="4534426" y="368300"/>
                </a:cubicBezTo>
                <a:cubicBezTo>
                  <a:pt x="4666718" y="395817"/>
                  <a:pt x="4824409" y="432858"/>
                  <a:pt x="4959876" y="514350"/>
                </a:cubicBezTo>
                <a:cubicBezTo>
                  <a:pt x="5095343" y="595842"/>
                  <a:pt x="5251976" y="721783"/>
                  <a:pt x="5347226" y="857250"/>
                </a:cubicBezTo>
                <a:cubicBezTo>
                  <a:pt x="5442476" y="992717"/>
                  <a:pt x="5497509" y="1181100"/>
                  <a:pt x="5531376" y="1327150"/>
                </a:cubicBezTo>
                <a:cubicBezTo>
                  <a:pt x="5565243" y="1473200"/>
                  <a:pt x="5569476" y="1597025"/>
                  <a:pt x="5550426" y="1733550"/>
                </a:cubicBezTo>
                <a:cubicBezTo>
                  <a:pt x="5531376" y="1870075"/>
                  <a:pt x="5491159" y="2019300"/>
                  <a:pt x="5417076" y="2146300"/>
                </a:cubicBezTo>
                <a:cubicBezTo>
                  <a:pt x="5342993" y="2273300"/>
                  <a:pt x="5206468" y="2408767"/>
                  <a:pt x="5105926" y="2495550"/>
                </a:cubicBezTo>
                <a:cubicBezTo>
                  <a:pt x="5005384" y="2582333"/>
                  <a:pt x="4916484" y="2623608"/>
                  <a:pt x="4813826" y="2667000"/>
                </a:cubicBezTo>
                <a:cubicBezTo>
                  <a:pt x="4711168" y="2710392"/>
                  <a:pt x="4692118" y="2738967"/>
                  <a:pt x="4489976" y="2755900"/>
                </a:cubicBezTo>
                <a:cubicBezTo>
                  <a:pt x="4287834" y="2772833"/>
                  <a:pt x="3600976" y="2768600"/>
                  <a:pt x="3600976" y="2768600"/>
                </a:cubicBezTo>
                <a:lnTo>
                  <a:pt x="1689626" y="2768600"/>
                </a:lnTo>
                <a:lnTo>
                  <a:pt x="1175276" y="2762250"/>
                </a:lnTo>
                <a:cubicBezTo>
                  <a:pt x="1030284" y="2751667"/>
                  <a:pt x="946676" y="2752725"/>
                  <a:pt x="819676" y="2705100"/>
                </a:cubicBezTo>
                <a:cubicBezTo>
                  <a:pt x="692676" y="2657475"/>
                  <a:pt x="530751" y="2587625"/>
                  <a:pt x="413276" y="2476500"/>
                </a:cubicBezTo>
                <a:cubicBezTo>
                  <a:pt x="295801" y="2365375"/>
                  <a:pt x="183618" y="2203450"/>
                  <a:pt x="114826" y="2038350"/>
                </a:cubicBezTo>
                <a:cubicBezTo>
                  <a:pt x="46034" y="1873250"/>
                  <a:pt x="-5824" y="1664758"/>
                  <a:pt x="526" y="1485900"/>
                </a:cubicBezTo>
                <a:cubicBezTo>
                  <a:pt x="6876" y="1307042"/>
                  <a:pt x="80959" y="1105958"/>
                  <a:pt x="152926" y="965200"/>
                </a:cubicBezTo>
                <a:cubicBezTo>
                  <a:pt x="224893" y="824442"/>
                  <a:pt x="324376" y="734483"/>
                  <a:pt x="432326" y="641350"/>
                </a:cubicBezTo>
                <a:cubicBezTo>
                  <a:pt x="540276" y="548217"/>
                  <a:pt x="637643" y="457200"/>
                  <a:pt x="800626" y="406400"/>
                </a:cubicBezTo>
                <a:cubicBezTo>
                  <a:pt x="963609" y="355600"/>
                  <a:pt x="1149876" y="346075"/>
                  <a:pt x="1410226" y="336550"/>
                </a:cubicBezTo>
                <a:cubicBezTo>
                  <a:pt x="1670576" y="327025"/>
                  <a:pt x="2136243" y="405342"/>
                  <a:pt x="2362726" y="349250"/>
                </a:cubicBezTo>
                <a:cubicBezTo>
                  <a:pt x="2589209" y="293158"/>
                  <a:pt x="2630484" y="0"/>
                  <a:pt x="2769126" y="0"/>
                </a:cubicBezTo>
                <a:cubicBezTo>
                  <a:pt x="2907768" y="0"/>
                  <a:pt x="2955393" y="284692"/>
                  <a:pt x="3188226" y="342900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1000">
                <a:schemeClr val="bg1"/>
              </a:gs>
              <a:gs pos="92000">
                <a:schemeClr val="bg1">
                  <a:lumMod val="85000"/>
                </a:schemeClr>
              </a:gs>
            </a:gsLst>
            <a:lin ang="16200000" scaled="0"/>
          </a:gradFill>
          <a:ln w="6350">
            <a:solidFill>
              <a:schemeClr val="bg1">
                <a:lumMod val="85000"/>
              </a:schemeClr>
            </a:solidFill>
          </a:ln>
          <a:effectLst>
            <a:outerShdw blurRad="127000" dist="50800" dir="5400000" sx="104000" sy="104000" algn="ctr" rotWithShape="0">
              <a:srgbClr val="000000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09563" hangingPunct="0">
              <a:defRPr/>
            </a:pPr>
            <a:endParaRPr lang="zh-CN" altLang="en-US" sz="2200">
              <a:sym typeface="Gill Sans" charset="0"/>
            </a:endParaRPr>
          </a:p>
        </p:txBody>
      </p:sp>
      <p:sp>
        <p:nvSpPr>
          <p:cNvPr id="79909" name="Text Box 37"/>
          <p:cNvSpPr txBox="1">
            <a:spLocks noChangeArrowheads="1"/>
          </p:cNvSpPr>
          <p:nvPr/>
        </p:nvSpPr>
        <p:spPr bwMode="auto">
          <a:xfrm>
            <a:off x="179388" y="3076575"/>
            <a:ext cx="2881312" cy="177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zh-CN" altLang="zh-CN" sz="1300">
                <a:ea typeface="隶书" pitchFamily="49" charset="-122"/>
              </a:rPr>
              <a:t>研究一个</a:t>
            </a:r>
            <a:r>
              <a:rPr lang="zh-CN" altLang="zh-CN" sz="1300">
                <a:solidFill>
                  <a:srgbClr val="FF0000"/>
                </a:solidFill>
                <a:ea typeface="隶书" pitchFamily="49" charset="-122"/>
              </a:rPr>
              <a:t>随机</a:t>
            </a:r>
            <a:r>
              <a:rPr lang="zh-CN" altLang="zh-CN" sz="1300">
                <a:ea typeface="隶书" pitchFamily="49" charset="-122"/>
              </a:rPr>
              <a:t>现象，就是要了解它所有</a:t>
            </a:r>
            <a:r>
              <a:rPr lang="zh-CN" altLang="zh-CN" sz="1300">
                <a:solidFill>
                  <a:srgbClr val="FF0000"/>
                </a:solidFill>
                <a:ea typeface="隶书" pitchFamily="49" charset="-122"/>
              </a:rPr>
              <a:t>可能</a:t>
            </a:r>
            <a:r>
              <a:rPr lang="zh-CN" altLang="zh-CN" sz="1300">
                <a:ea typeface="隶书" pitchFamily="49" charset="-122"/>
              </a:rPr>
              <a:t>出现的结果和每一个结果出现的</a:t>
            </a:r>
            <a:r>
              <a:rPr lang="zh-CN" altLang="zh-CN" sz="1300">
                <a:solidFill>
                  <a:srgbClr val="FF0000"/>
                </a:solidFill>
                <a:ea typeface="隶书" pitchFamily="49" charset="-122"/>
              </a:rPr>
              <a:t>概率</a:t>
            </a:r>
            <a:r>
              <a:rPr lang="zh-CN" altLang="zh-CN" sz="1300">
                <a:ea typeface="隶书" pitchFamily="49" charset="-122"/>
              </a:rPr>
              <a:t>，分布列正是描述了离散型随机变量取值的概率</a:t>
            </a:r>
            <a:r>
              <a:rPr lang="zh-CN" altLang="zh-CN" sz="1300">
                <a:solidFill>
                  <a:srgbClr val="FF0000"/>
                </a:solidFill>
                <a:ea typeface="隶书" pitchFamily="49" charset="-122"/>
              </a:rPr>
              <a:t>规律</a:t>
            </a:r>
            <a:r>
              <a:rPr lang="zh-CN" altLang="zh-CN" sz="1300">
                <a:ea typeface="隶书" pitchFamily="49" charset="-122"/>
              </a:rPr>
              <a:t>，二项分布和超几何分布是两个应用</a:t>
            </a:r>
            <a:r>
              <a:rPr lang="zh-CN" altLang="zh-CN" sz="1300">
                <a:solidFill>
                  <a:srgbClr val="FF0000"/>
                </a:solidFill>
                <a:ea typeface="隶书" pitchFamily="49" charset="-122"/>
              </a:rPr>
              <a:t>广泛</a:t>
            </a:r>
            <a:r>
              <a:rPr lang="zh-CN" altLang="zh-CN" sz="1300">
                <a:ea typeface="隶书" pitchFamily="49" charset="-122"/>
              </a:rPr>
              <a:t>的概率</a:t>
            </a:r>
            <a:r>
              <a:rPr lang="zh-CN" altLang="zh-CN" sz="1300">
                <a:solidFill>
                  <a:srgbClr val="FF0000"/>
                </a:solidFill>
                <a:ea typeface="隶书" pitchFamily="49" charset="-122"/>
              </a:rPr>
              <a:t>模型</a:t>
            </a:r>
            <a:r>
              <a:rPr lang="zh-CN" altLang="zh-CN" sz="1300">
                <a:ea typeface="隶书" pitchFamily="49" charset="-122"/>
              </a:rPr>
              <a:t>，要求通过</a:t>
            </a:r>
            <a:r>
              <a:rPr lang="zh-CN" altLang="zh-CN" sz="1300">
                <a:solidFill>
                  <a:srgbClr val="FF0000"/>
                </a:solidFill>
                <a:ea typeface="隶书" pitchFamily="49" charset="-122"/>
              </a:rPr>
              <a:t>实例</a:t>
            </a:r>
            <a:r>
              <a:rPr lang="zh-CN" altLang="zh-CN" sz="1300">
                <a:ea typeface="隶书" pitchFamily="49" charset="-122"/>
              </a:rPr>
              <a:t>引入这两个概率模型，不追求形式化的描述</a:t>
            </a:r>
            <a:endParaRPr lang="zh-CN" altLang="en-US" sz="1300">
              <a:ea typeface="隶书" pitchFamily="49" charset="-122"/>
            </a:endParaRPr>
          </a:p>
          <a:p>
            <a:pPr>
              <a:spcBef>
                <a:spcPct val="50000"/>
              </a:spcBef>
            </a:pPr>
            <a:endParaRPr lang="zh-CN" altLang="en-US" sz="1300">
              <a:ea typeface="隶书" pitchFamily="49" charset="-122"/>
            </a:endParaRPr>
          </a:p>
        </p:txBody>
      </p:sp>
      <p:sp>
        <p:nvSpPr>
          <p:cNvPr id="55" name="任意多边形 54">
            <a:extLst>
              <a:ext uri="{FF2B5EF4-FFF2-40B4-BE49-F238E27FC236}"/>
            </a:extLst>
          </p:cNvPr>
          <p:cNvSpPr/>
          <p:nvPr/>
        </p:nvSpPr>
        <p:spPr>
          <a:xfrm rot="10800000">
            <a:off x="1692275" y="1058863"/>
            <a:ext cx="2625725" cy="1374775"/>
          </a:xfrm>
          <a:custGeom>
            <a:avLst/>
            <a:gdLst>
              <a:gd name="connsiteX0" fmla="*/ 3188226 w 5561713"/>
              <a:gd name="connsiteY0" fmla="*/ 342900 h 2769070"/>
              <a:gd name="connsiteX1" fmla="*/ 4166126 w 5561713"/>
              <a:gd name="connsiteY1" fmla="*/ 349250 h 2769070"/>
              <a:gd name="connsiteX2" fmla="*/ 4534426 w 5561713"/>
              <a:gd name="connsiteY2" fmla="*/ 368300 h 2769070"/>
              <a:gd name="connsiteX3" fmla="*/ 4959876 w 5561713"/>
              <a:gd name="connsiteY3" fmla="*/ 514350 h 2769070"/>
              <a:gd name="connsiteX4" fmla="*/ 5347226 w 5561713"/>
              <a:gd name="connsiteY4" fmla="*/ 857250 h 2769070"/>
              <a:gd name="connsiteX5" fmla="*/ 5531376 w 5561713"/>
              <a:gd name="connsiteY5" fmla="*/ 1327150 h 2769070"/>
              <a:gd name="connsiteX6" fmla="*/ 5550426 w 5561713"/>
              <a:gd name="connsiteY6" fmla="*/ 1733550 h 2769070"/>
              <a:gd name="connsiteX7" fmla="*/ 5417076 w 5561713"/>
              <a:gd name="connsiteY7" fmla="*/ 2146300 h 2769070"/>
              <a:gd name="connsiteX8" fmla="*/ 5105926 w 5561713"/>
              <a:gd name="connsiteY8" fmla="*/ 2495550 h 2769070"/>
              <a:gd name="connsiteX9" fmla="*/ 4813826 w 5561713"/>
              <a:gd name="connsiteY9" fmla="*/ 2667000 h 2769070"/>
              <a:gd name="connsiteX10" fmla="*/ 4489976 w 5561713"/>
              <a:gd name="connsiteY10" fmla="*/ 2755900 h 2769070"/>
              <a:gd name="connsiteX11" fmla="*/ 3600976 w 5561713"/>
              <a:gd name="connsiteY11" fmla="*/ 2768600 h 2769070"/>
              <a:gd name="connsiteX12" fmla="*/ 1689626 w 5561713"/>
              <a:gd name="connsiteY12" fmla="*/ 2768600 h 2769070"/>
              <a:gd name="connsiteX13" fmla="*/ 1175276 w 5561713"/>
              <a:gd name="connsiteY13" fmla="*/ 2762250 h 2769070"/>
              <a:gd name="connsiteX14" fmla="*/ 819676 w 5561713"/>
              <a:gd name="connsiteY14" fmla="*/ 2705100 h 2769070"/>
              <a:gd name="connsiteX15" fmla="*/ 413276 w 5561713"/>
              <a:gd name="connsiteY15" fmla="*/ 2476500 h 2769070"/>
              <a:gd name="connsiteX16" fmla="*/ 114826 w 5561713"/>
              <a:gd name="connsiteY16" fmla="*/ 2038350 h 2769070"/>
              <a:gd name="connsiteX17" fmla="*/ 526 w 5561713"/>
              <a:gd name="connsiteY17" fmla="*/ 1485900 h 2769070"/>
              <a:gd name="connsiteX18" fmla="*/ 152926 w 5561713"/>
              <a:gd name="connsiteY18" fmla="*/ 965200 h 2769070"/>
              <a:gd name="connsiteX19" fmla="*/ 432326 w 5561713"/>
              <a:gd name="connsiteY19" fmla="*/ 641350 h 2769070"/>
              <a:gd name="connsiteX20" fmla="*/ 800626 w 5561713"/>
              <a:gd name="connsiteY20" fmla="*/ 406400 h 2769070"/>
              <a:gd name="connsiteX21" fmla="*/ 1410226 w 5561713"/>
              <a:gd name="connsiteY21" fmla="*/ 336550 h 2769070"/>
              <a:gd name="connsiteX22" fmla="*/ 2362726 w 5561713"/>
              <a:gd name="connsiteY22" fmla="*/ 349250 h 2769070"/>
              <a:gd name="connsiteX23" fmla="*/ 2769126 w 5561713"/>
              <a:gd name="connsiteY23" fmla="*/ 0 h 2769070"/>
              <a:gd name="connsiteX24" fmla="*/ 3188226 w 5561713"/>
              <a:gd name="connsiteY24" fmla="*/ 342900 h 2769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5561713" h="2769070">
                <a:moveTo>
                  <a:pt x="3188226" y="342900"/>
                </a:moveTo>
                <a:cubicBezTo>
                  <a:pt x="3421059" y="401108"/>
                  <a:pt x="3941759" y="345017"/>
                  <a:pt x="4166126" y="349250"/>
                </a:cubicBezTo>
                <a:cubicBezTo>
                  <a:pt x="4390493" y="353483"/>
                  <a:pt x="4402134" y="340783"/>
                  <a:pt x="4534426" y="368300"/>
                </a:cubicBezTo>
                <a:cubicBezTo>
                  <a:pt x="4666718" y="395817"/>
                  <a:pt x="4824409" y="432858"/>
                  <a:pt x="4959876" y="514350"/>
                </a:cubicBezTo>
                <a:cubicBezTo>
                  <a:pt x="5095343" y="595842"/>
                  <a:pt x="5251976" y="721783"/>
                  <a:pt x="5347226" y="857250"/>
                </a:cubicBezTo>
                <a:cubicBezTo>
                  <a:pt x="5442476" y="992717"/>
                  <a:pt x="5497509" y="1181100"/>
                  <a:pt x="5531376" y="1327150"/>
                </a:cubicBezTo>
                <a:cubicBezTo>
                  <a:pt x="5565243" y="1473200"/>
                  <a:pt x="5569476" y="1597025"/>
                  <a:pt x="5550426" y="1733550"/>
                </a:cubicBezTo>
                <a:cubicBezTo>
                  <a:pt x="5531376" y="1870075"/>
                  <a:pt x="5491159" y="2019300"/>
                  <a:pt x="5417076" y="2146300"/>
                </a:cubicBezTo>
                <a:cubicBezTo>
                  <a:pt x="5342993" y="2273300"/>
                  <a:pt x="5206468" y="2408767"/>
                  <a:pt x="5105926" y="2495550"/>
                </a:cubicBezTo>
                <a:cubicBezTo>
                  <a:pt x="5005384" y="2582333"/>
                  <a:pt x="4916484" y="2623608"/>
                  <a:pt x="4813826" y="2667000"/>
                </a:cubicBezTo>
                <a:cubicBezTo>
                  <a:pt x="4711168" y="2710392"/>
                  <a:pt x="4692118" y="2738967"/>
                  <a:pt x="4489976" y="2755900"/>
                </a:cubicBezTo>
                <a:cubicBezTo>
                  <a:pt x="4287834" y="2772833"/>
                  <a:pt x="3600976" y="2768600"/>
                  <a:pt x="3600976" y="2768600"/>
                </a:cubicBezTo>
                <a:lnTo>
                  <a:pt x="1689626" y="2768600"/>
                </a:lnTo>
                <a:lnTo>
                  <a:pt x="1175276" y="2762250"/>
                </a:lnTo>
                <a:cubicBezTo>
                  <a:pt x="1030284" y="2751667"/>
                  <a:pt x="946676" y="2752725"/>
                  <a:pt x="819676" y="2705100"/>
                </a:cubicBezTo>
                <a:cubicBezTo>
                  <a:pt x="692676" y="2657475"/>
                  <a:pt x="530751" y="2587625"/>
                  <a:pt x="413276" y="2476500"/>
                </a:cubicBezTo>
                <a:cubicBezTo>
                  <a:pt x="295801" y="2365375"/>
                  <a:pt x="183618" y="2203450"/>
                  <a:pt x="114826" y="2038350"/>
                </a:cubicBezTo>
                <a:cubicBezTo>
                  <a:pt x="46034" y="1873250"/>
                  <a:pt x="-5824" y="1664758"/>
                  <a:pt x="526" y="1485900"/>
                </a:cubicBezTo>
                <a:cubicBezTo>
                  <a:pt x="6876" y="1307042"/>
                  <a:pt x="80959" y="1105958"/>
                  <a:pt x="152926" y="965200"/>
                </a:cubicBezTo>
                <a:cubicBezTo>
                  <a:pt x="224893" y="824442"/>
                  <a:pt x="324376" y="734483"/>
                  <a:pt x="432326" y="641350"/>
                </a:cubicBezTo>
                <a:cubicBezTo>
                  <a:pt x="540276" y="548217"/>
                  <a:pt x="637643" y="457200"/>
                  <a:pt x="800626" y="406400"/>
                </a:cubicBezTo>
                <a:cubicBezTo>
                  <a:pt x="963609" y="355600"/>
                  <a:pt x="1149876" y="346075"/>
                  <a:pt x="1410226" y="336550"/>
                </a:cubicBezTo>
                <a:cubicBezTo>
                  <a:pt x="1670576" y="327025"/>
                  <a:pt x="2136243" y="405342"/>
                  <a:pt x="2362726" y="349250"/>
                </a:cubicBezTo>
                <a:cubicBezTo>
                  <a:pt x="2589209" y="293158"/>
                  <a:pt x="2630484" y="0"/>
                  <a:pt x="2769126" y="0"/>
                </a:cubicBezTo>
                <a:cubicBezTo>
                  <a:pt x="2907768" y="0"/>
                  <a:pt x="2955393" y="284692"/>
                  <a:pt x="3188226" y="342900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1000">
                <a:schemeClr val="bg1"/>
              </a:gs>
              <a:gs pos="92000">
                <a:schemeClr val="bg1">
                  <a:lumMod val="85000"/>
                </a:schemeClr>
              </a:gs>
            </a:gsLst>
            <a:lin ang="16200000" scaled="0"/>
          </a:gradFill>
          <a:ln w="6350">
            <a:solidFill>
              <a:schemeClr val="bg1">
                <a:lumMod val="85000"/>
              </a:schemeClr>
            </a:solidFill>
          </a:ln>
          <a:effectLst>
            <a:outerShdw blurRad="127000" dist="50800" dir="5400000" sx="104000" sy="104000" algn="ctr" rotWithShape="0">
              <a:srgbClr val="000000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09563" hangingPunct="0">
              <a:defRPr/>
            </a:pPr>
            <a:endParaRPr lang="zh-CN" altLang="en-US" sz="2200">
              <a:sym typeface="Gill Sans" charset="0"/>
            </a:endParaRPr>
          </a:p>
        </p:txBody>
      </p:sp>
      <p:sp>
        <p:nvSpPr>
          <p:cNvPr id="79911" name="Rectangle 39"/>
          <p:cNvSpPr>
            <a:spLocks noChangeArrowheads="1"/>
          </p:cNvSpPr>
          <p:nvPr/>
        </p:nvSpPr>
        <p:spPr bwMode="auto">
          <a:xfrm>
            <a:off x="1835150" y="1276350"/>
            <a:ext cx="2447925" cy="68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1300" b="1"/>
              <a:t>理解伯努利试验，</a:t>
            </a:r>
          </a:p>
          <a:p>
            <a:r>
              <a:rPr lang="zh-CN" altLang="en-US" sz="1300" b="1"/>
              <a:t>掌握二项分布</a:t>
            </a:r>
            <a:r>
              <a:rPr lang="zh-CN" altLang="en-US" sz="1300" b="1">
                <a:solidFill>
                  <a:srgbClr val="FF0000"/>
                </a:solidFill>
              </a:rPr>
              <a:t>模型</a:t>
            </a:r>
            <a:r>
              <a:rPr lang="zh-CN" altLang="en-US" sz="1300" b="1"/>
              <a:t>及其</a:t>
            </a:r>
            <a:r>
              <a:rPr lang="zh-CN" altLang="en-US" sz="1300" b="1">
                <a:solidFill>
                  <a:srgbClr val="FF0000"/>
                </a:solidFill>
              </a:rPr>
              <a:t>数字特征</a:t>
            </a:r>
            <a:r>
              <a:rPr lang="zh-CN" altLang="en-US" sz="1300" b="1"/>
              <a:t>，并能解决</a:t>
            </a:r>
            <a:r>
              <a:rPr lang="zh-CN" altLang="en-US" sz="1300" b="1">
                <a:solidFill>
                  <a:srgbClr val="FF0000"/>
                </a:solidFill>
              </a:rPr>
              <a:t>简单</a:t>
            </a:r>
            <a:r>
              <a:rPr lang="zh-CN" altLang="en-US" sz="1300" b="1"/>
              <a:t>的</a:t>
            </a:r>
            <a:r>
              <a:rPr lang="zh-CN" altLang="en-US" sz="1300" b="1">
                <a:solidFill>
                  <a:srgbClr val="FF0000"/>
                </a:solidFill>
              </a:rPr>
              <a:t>实际问题</a:t>
            </a:r>
            <a:r>
              <a:rPr lang="zh-CN" altLang="en-US" sz="1300" b="1"/>
              <a:t>。</a:t>
            </a:r>
          </a:p>
        </p:txBody>
      </p:sp>
      <p:sp>
        <p:nvSpPr>
          <p:cNvPr id="2" name="任意多边形 6161">
            <a:extLst>
              <a:ext uri="{FF2B5EF4-FFF2-40B4-BE49-F238E27FC236}"/>
            </a:extLst>
          </p:cNvPr>
          <p:cNvSpPr/>
          <p:nvPr/>
        </p:nvSpPr>
        <p:spPr>
          <a:xfrm>
            <a:off x="3276600" y="2795588"/>
            <a:ext cx="3167063" cy="2008187"/>
          </a:xfrm>
          <a:custGeom>
            <a:avLst/>
            <a:gdLst>
              <a:gd name="connsiteX0" fmla="*/ 3188226 w 5561713"/>
              <a:gd name="connsiteY0" fmla="*/ 342900 h 2769070"/>
              <a:gd name="connsiteX1" fmla="*/ 4166126 w 5561713"/>
              <a:gd name="connsiteY1" fmla="*/ 349250 h 2769070"/>
              <a:gd name="connsiteX2" fmla="*/ 4534426 w 5561713"/>
              <a:gd name="connsiteY2" fmla="*/ 368300 h 2769070"/>
              <a:gd name="connsiteX3" fmla="*/ 4959876 w 5561713"/>
              <a:gd name="connsiteY3" fmla="*/ 514350 h 2769070"/>
              <a:gd name="connsiteX4" fmla="*/ 5347226 w 5561713"/>
              <a:gd name="connsiteY4" fmla="*/ 857250 h 2769070"/>
              <a:gd name="connsiteX5" fmla="*/ 5531376 w 5561713"/>
              <a:gd name="connsiteY5" fmla="*/ 1327150 h 2769070"/>
              <a:gd name="connsiteX6" fmla="*/ 5550426 w 5561713"/>
              <a:gd name="connsiteY6" fmla="*/ 1733550 h 2769070"/>
              <a:gd name="connsiteX7" fmla="*/ 5417076 w 5561713"/>
              <a:gd name="connsiteY7" fmla="*/ 2146300 h 2769070"/>
              <a:gd name="connsiteX8" fmla="*/ 5105926 w 5561713"/>
              <a:gd name="connsiteY8" fmla="*/ 2495550 h 2769070"/>
              <a:gd name="connsiteX9" fmla="*/ 4813826 w 5561713"/>
              <a:gd name="connsiteY9" fmla="*/ 2667000 h 2769070"/>
              <a:gd name="connsiteX10" fmla="*/ 4489976 w 5561713"/>
              <a:gd name="connsiteY10" fmla="*/ 2755900 h 2769070"/>
              <a:gd name="connsiteX11" fmla="*/ 3600976 w 5561713"/>
              <a:gd name="connsiteY11" fmla="*/ 2768600 h 2769070"/>
              <a:gd name="connsiteX12" fmla="*/ 1689626 w 5561713"/>
              <a:gd name="connsiteY12" fmla="*/ 2768600 h 2769070"/>
              <a:gd name="connsiteX13" fmla="*/ 1175276 w 5561713"/>
              <a:gd name="connsiteY13" fmla="*/ 2762250 h 2769070"/>
              <a:gd name="connsiteX14" fmla="*/ 819676 w 5561713"/>
              <a:gd name="connsiteY14" fmla="*/ 2705100 h 2769070"/>
              <a:gd name="connsiteX15" fmla="*/ 413276 w 5561713"/>
              <a:gd name="connsiteY15" fmla="*/ 2476500 h 2769070"/>
              <a:gd name="connsiteX16" fmla="*/ 114826 w 5561713"/>
              <a:gd name="connsiteY16" fmla="*/ 2038350 h 2769070"/>
              <a:gd name="connsiteX17" fmla="*/ 526 w 5561713"/>
              <a:gd name="connsiteY17" fmla="*/ 1485900 h 2769070"/>
              <a:gd name="connsiteX18" fmla="*/ 152926 w 5561713"/>
              <a:gd name="connsiteY18" fmla="*/ 965200 h 2769070"/>
              <a:gd name="connsiteX19" fmla="*/ 432326 w 5561713"/>
              <a:gd name="connsiteY19" fmla="*/ 641350 h 2769070"/>
              <a:gd name="connsiteX20" fmla="*/ 800626 w 5561713"/>
              <a:gd name="connsiteY20" fmla="*/ 406400 h 2769070"/>
              <a:gd name="connsiteX21" fmla="*/ 1410226 w 5561713"/>
              <a:gd name="connsiteY21" fmla="*/ 336550 h 2769070"/>
              <a:gd name="connsiteX22" fmla="*/ 2362726 w 5561713"/>
              <a:gd name="connsiteY22" fmla="*/ 349250 h 2769070"/>
              <a:gd name="connsiteX23" fmla="*/ 2769126 w 5561713"/>
              <a:gd name="connsiteY23" fmla="*/ 0 h 2769070"/>
              <a:gd name="connsiteX24" fmla="*/ 3188226 w 5561713"/>
              <a:gd name="connsiteY24" fmla="*/ 342900 h 2769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5561713" h="2769070">
                <a:moveTo>
                  <a:pt x="3188226" y="342900"/>
                </a:moveTo>
                <a:cubicBezTo>
                  <a:pt x="3421059" y="401108"/>
                  <a:pt x="3941759" y="345017"/>
                  <a:pt x="4166126" y="349250"/>
                </a:cubicBezTo>
                <a:cubicBezTo>
                  <a:pt x="4390493" y="353483"/>
                  <a:pt x="4402134" y="340783"/>
                  <a:pt x="4534426" y="368300"/>
                </a:cubicBezTo>
                <a:cubicBezTo>
                  <a:pt x="4666718" y="395817"/>
                  <a:pt x="4824409" y="432858"/>
                  <a:pt x="4959876" y="514350"/>
                </a:cubicBezTo>
                <a:cubicBezTo>
                  <a:pt x="5095343" y="595842"/>
                  <a:pt x="5251976" y="721783"/>
                  <a:pt x="5347226" y="857250"/>
                </a:cubicBezTo>
                <a:cubicBezTo>
                  <a:pt x="5442476" y="992717"/>
                  <a:pt x="5497509" y="1181100"/>
                  <a:pt x="5531376" y="1327150"/>
                </a:cubicBezTo>
                <a:cubicBezTo>
                  <a:pt x="5565243" y="1473200"/>
                  <a:pt x="5569476" y="1597025"/>
                  <a:pt x="5550426" y="1733550"/>
                </a:cubicBezTo>
                <a:cubicBezTo>
                  <a:pt x="5531376" y="1870075"/>
                  <a:pt x="5491159" y="2019300"/>
                  <a:pt x="5417076" y="2146300"/>
                </a:cubicBezTo>
                <a:cubicBezTo>
                  <a:pt x="5342993" y="2273300"/>
                  <a:pt x="5206468" y="2408767"/>
                  <a:pt x="5105926" y="2495550"/>
                </a:cubicBezTo>
                <a:cubicBezTo>
                  <a:pt x="5005384" y="2582333"/>
                  <a:pt x="4916484" y="2623608"/>
                  <a:pt x="4813826" y="2667000"/>
                </a:cubicBezTo>
                <a:cubicBezTo>
                  <a:pt x="4711168" y="2710392"/>
                  <a:pt x="4692118" y="2738967"/>
                  <a:pt x="4489976" y="2755900"/>
                </a:cubicBezTo>
                <a:cubicBezTo>
                  <a:pt x="4287834" y="2772833"/>
                  <a:pt x="3600976" y="2768600"/>
                  <a:pt x="3600976" y="2768600"/>
                </a:cubicBezTo>
                <a:lnTo>
                  <a:pt x="1689626" y="2768600"/>
                </a:lnTo>
                <a:lnTo>
                  <a:pt x="1175276" y="2762250"/>
                </a:lnTo>
                <a:cubicBezTo>
                  <a:pt x="1030284" y="2751667"/>
                  <a:pt x="946676" y="2752725"/>
                  <a:pt x="819676" y="2705100"/>
                </a:cubicBezTo>
                <a:cubicBezTo>
                  <a:pt x="692676" y="2657475"/>
                  <a:pt x="530751" y="2587625"/>
                  <a:pt x="413276" y="2476500"/>
                </a:cubicBezTo>
                <a:cubicBezTo>
                  <a:pt x="295801" y="2365375"/>
                  <a:pt x="183618" y="2203450"/>
                  <a:pt x="114826" y="2038350"/>
                </a:cubicBezTo>
                <a:cubicBezTo>
                  <a:pt x="46034" y="1873250"/>
                  <a:pt x="-5824" y="1664758"/>
                  <a:pt x="526" y="1485900"/>
                </a:cubicBezTo>
                <a:cubicBezTo>
                  <a:pt x="6876" y="1307042"/>
                  <a:pt x="80959" y="1105958"/>
                  <a:pt x="152926" y="965200"/>
                </a:cubicBezTo>
                <a:cubicBezTo>
                  <a:pt x="224893" y="824442"/>
                  <a:pt x="324376" y="734483"/>
                  <a:pt x="432326" y="641350"/>
                </a:cubicBezTo>
                <a:cubicBezTo>
                  <a:pt x="540276" y="548217"/>
                  <a:pt x="637643" y="457200"/>
                  <a:pt x="800626" y="406400"/>
                </a:cubicBezTo>
                <a:cubicBezTo>
                  <a:pt x="963609" y="355600"/>
                  <a:pt x="1149876" y="346075"/>
                  <a:pt x="1410226" y="336550"/>
                </a:cubicBezTo>
                <a:cubicBezTo>
                  <a:pt x="1670576" y="327025"/>
                  <a:pt x="2136243" y="405342"/>
                  <a:pt x="2362726" y="349250"/>
                </a:cubicBezTo>
                <a:cubicBezTo>
                  <a:pt x="2589209" y="293158"/>
                  <a:pt x="2630484" y="0"/>
                  <a:pt x="2769126" y="0"/>
                </a:cubicBezTo>
                <a:cubicBezTo>
                  <a:pt x="2907768" y="0"/>
                  <a:pt x="2955393" y="284692"/>
                  <a:pt x="3188226" y="342900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1000">
                <a:schemeClr val="bg1"/>
              </a:gs>
              <a:gs pos="92000">
                <a:schemeClr val="bg1">
                  <a:lumMod val="85000"/>
                </a:schemeClr>
              </a:gs>
            </a:gsLst>
            <a:lin ang="16200000" scaled="0"/>
          </a:gradFill>
          <a:ln w="6350">
            <a:solidFill>
              <a:schemeClr val="bg1">
                <a:lumMod val="85000"/>
              </a:schemeClr>
            </a:solidFill>
          </a:ln>
          <a:effectLst>
            <a:outerShdw blurRad="127000" dist="50800" dir="5400000" sx="104000" sy="104000" algn="ctr" rotWithShape="0">
              <a:srgbClr val="000000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09563" hangingPunct="0">
              <a:defRPr/>
            </a:pPr>
            <a:endParaRPr lang="zh-CN" altLang="en-US" sz="2200">
              <a:sym typeface="Gill Sans" charset="0"/>
            </a:endParaRPr>
          </a:p>
        </p:txBody>
      </p:sp>
      <p:sp>
        <p:nvSpPr>
          <p:cNvPr id="38" name="任意多边形 37">
            <a:extLst>
              <a:ext uri="{FF2B5EF4-FFF2-40B4-BE49-F238E27FC236}"/>
            </a:extLst>
          </p:cNvPr>
          <p:cNvSpPr/>
          <p:nvPr/>
        </p:nvSpPr>
        <p:spPr>
          <a:xfrm rot="10800000">
            <a:off x="5003800" y="1058863"/>
            <a:ext cx="3024188" cy="1409700"/>
          </a:xfrm>
          <a:custGeom>
            <a:avLst/>
            <a:gdLst>
              <a:gd name="connsiteX0" fmla="*/ 3188226 w 5561713"/>
              <a:gd name="connsiteY0" fmla="*/ 342900 h 2769070"/>
              <a:gd name="connsiteX1" fmla="*/ 4166126 w 5561713"/>
              <a:gd name="connsiteY1" fmla="*/ 349250 h 2769070"/>
              <a:gd name="connsiteX2" fmla="*/ 4534426 w 5561713"/>
              <a:gd name="connsiteY2" fmla="*/ 368300 h 2769070"/>
              <a:gd name="connsiteX3" fmla="*/ 4959876 w 5561713"/>
              <a:gd name="connsiteY3" fmla="*/ 514350 h 2769070"/>
              <a:gd name="connsiteX4" fmla="*/ 5347226 w 5561713"/>
              <a:gd name="connsiteY4" fmla="*/ 857250 h 2769070"/>
              <a:gd name="connsiteX5" fmla="*/ 5531376 w 5561713"/>
              <a:gd name="connsiteY5" fmla="*/ 1327150 h 2769070"/>
              <a:gd name="connsiteX6" fmla="*/ 5550426 w 5561713"/>
              <a:gd name="connsiteY6" fmla="*/ 1733550 h 2769070"/>
              <a:gd name="connsiteX7" fmla="*/ 5417076 w 5561713"/>
              <a:gd name="connsiteY7" fmla="*/ 2146300 h 2769070"/>
              <a:gd name="connsiteX8" fmla="*/ 5105926 w 5561713"/>
              <a:gd name="connsiteY8" fmla="*/ 2495550 h 2769070"/>
              <a:gd name="connsiteX9" fmla="*/ 4813826 w 5561713"/>
              <a:gd name="connsiteY9" fmla="*/ 2667000 h 2769070"/>
              <a:gd name="connsiteX10" fmla="*/ 4489976 w 5561713"/>
              <a:gd name="connsiteY10" fmla="*/ 2755900 h 2769070"/>
              <a:gd name="connsiteX11" fmla="*/ 3600976 w 5561713"/>
              <a:gd name="connsiteY11" fmla="*/ 2768600 h 2769070"/>
              <a:gd name="connsiteX12" fmla="*/ 1689626 w 5561713"/>
              <a:gd name="connsiteY12" fmla="*/ 2768600 h 2769070"/>
              <a:gd name="connsiteX13" fmla="*/ 1175276 w 5561713"/>
              <a:gd name="connsiteY13" fmla="*/ 2762250 h 2769070"/>
              <a:gd name="connsiteX14" fmla="*/ 819676 w 5561713"/>
              <a:gd name="connsiteY14" fmla="*/ 2705100 h 2769070"/>
              <a:gd name="connsiteX15" fmla="*/ 413276 w 5561713"/>
              <a:gd name="connsiteY15" fmla="*/ 2476500 h 2769070"/>
              <a:gd name="connsiteX16" fmla="*/ 114826 w 5561713"/>
              <a:gd name="connsiteY16" fmla="*/ 2038350 h 2769070"/>
              <a:gd name="connsiteX17" fmla="*/ 526 w 5561713"/>
              <a:gd name="connsiteY17" fmla="*/ 1485900 h 2769070"/>
              <a:gd name="connsiteX18" fmla="*/ 152926 w 5561713"/>
              <a:gd name="connsiteY18" fmla="*/ 965200 h 2769070"/>
              <a:gd name="connsiteX19" fmla="*/ 432326 w 5561713"/>
              <a:gd name="connsiteY19" fmla="*/ 641350 h 2769070"/>
              <a:gd name="connsiteX20" fmla="*/ 800626 w 5561713"/>
              <a:gd name="connsiteY20" fmla="*/ 406400 h 2769070"/>
              <a:gd name="connsiteX21" fmla="*/ 1410226 w 5561713"/>
              <a:gd name="connsiteY21" fmla="*/ 336550 h 2769070"/>
              <a:gd name="connsiteX22" fmla="*/ 2362726 w 5561713"/>
              <a:gd name="connsiteY22" fmla="*/ 349250 h 2769070"/>
              <a:gd name="connsiteX23" fmla="*/ 2769126 w 5561713"/>
              <a:gd name="connsiteY23" fmla="*/ 0 h 2769070"/>
              <a:gd name="connsiteX24" fmla="*/ 3188226 w 5561713"/>
              <a:gd name="connsiteY24" fmla="*/ 342900 h 2769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5561713" h="2769070">
                <a:moveTo>
                  <a:pt x="3188226" y="342900"/>
                </a:moveTo>
                <a:cubicBezTo>
                  <a:pt x="3421059" y="401108"/>
                  <a:pt x="3941759" y="345017"/>
                  <a:pt x="4166126" y="349250"/>
                </a:cubicBezTo>
                <a:cubicBezTo>
                  <a:pt x="4390493" y="353483"/>
                  <a:pt x="4402134" y="340783"/>
                  <a:pt x="4534426" y="368300"/>
                </a:cubicBezTo>
                <a:cubicBezTo>
                  <a:pt x="4666718" y="395817"/>
                  <a:pt x="4824409" y="432858"/>
                  <a:pt x="4959876" y="514350"/>
                </a:cubicBezTo>
                <a:cubicBezTo>
                  <a:pt x="5095343" y="595842"/>
                  <a:pt x="5251976" y="721783"/>
                  <a:pt x="5347226" y="857250"/>
                </a:cubicBezTo>
                <a:cubicBezTo>
                  <a:pt x="5442476" y="992717"/>
                  <a:pt x="5497509" y="1181100"/>
                  <a:pt x="5531376" y="1327150"/>
                </a:cubicBezTo>
                <a:cubicBezTo>
                  <a:pt x="5565243" y="1473200"/>
                  <a:pt x="5569476" y="1597025"/>
                  <a:pt x="5550426" y="1733550"/>
                </a:cubicBezTo>
                <a:cubicBezTo>
                  <a:pt x="5531376" y="1870075"/>
                  <a:pt x="5491159" y="2019300"/>
                  <a:pt x="5417076" y="2146300"/>
                </a:cubicBezTo>
                <a:cubicBezTo>
                  <a:pt x="5342993" y="2273300"/>
                  <a:pt x="5206468" y="2408767"/>
                  <a:pt x="5105926" y="2495550"/>
                </a:cubicBezTo>
                <a:cubicBezTo>
                  <a:pt x="5005384" y="2582333"/>
                  <a:pt x="4916484" y="2623608"/>
                  <a:pt x="4813826" y="2667000"/>
                </a:cubicBezTo>
                <a:cubicBezTo>
                  <a:pt x="4711168" y="2710392"/>
                  <a:pt x="4692118" y="2738967"/>
                  <a:pt x="4489976" y="2755900"/>
                </a:cubicBezTo>
                <a:cubicBezTo>
                  <a:pt x="4287834" y="2772833"/>
                  <a:pt x="3600976" y="2768600"/>
                  <a:pt x="3600976" y="2768600"/>
                </a:cubicBezTo>
                <a:lnTo>
                  <a:pt x="1689626" y="2768600"/>
                </a:lnTo>
                <a:lnTo>
                  <a:pt x="1175276" y="2762250"/>
                </a:lnTo>
                <a:cubicBezTo>
                  <a:pt x="1030284" y="2751667"/>
                  <a:pt x="946676" y="2752725"/>
                  <a:pt x="819676" y="2705100"/>
                </a:cubicBezTo>
                <a:cubicBezTo>
                  <a:pt x="692676" y="2657475"/>
                  <a:pt x="530751" y="2587625"/>
                  <a:pt x="413276" y="2476500"/>
                </a:cubicBezTo>
                <a:cubicBezTo>
                  <a:pt x="295801" y="2365375"/>
                  <a:pt x="183618" y="2203450"/>
                  <a:pt x="114826" y="2038350"/>
                </a:cubicBezTo>
                <a:cubicBezTo>
                  <a:pt x="46034" y="1873250"/>
                  <a:pt x="-5824" y="1664758"/>
                  <a:pt x="526" y="1485900"/>
                </a:cubicBezTo>
                <a:cubicBezTo>
                  <a:pt x="6876" y="1307042"/>
                  <a:pt x="80959" y="1105958"/>
                  <a:pt x="152926" y="965200"/>
                </a:cubicBezTo>
                <a:cubicBezTo>
                  <a:pt x="224893" y="824442"/>
                  <a:pt x="324376" y="734483"/>
                  <a:pt x="432326" y="641350"/>
                </a:cubicBezTo>
                <a:cubicBezTo>
                  <a:pt x="540276" y="548217"/>
                  <a:pt x="637643" y="457200"/>
                  <a:pt x="800626" y="406400"/>
                </a:cubicBezTo>
                <a:cubicBezTo>
                  <a:pt x="963609" y="355600"/>
                  <a:pt x="1149876" y="346075"/>
                  <a:pt x="1410226" y="336550"/>
                </a:cubicBezTo>
                <a:cubicBezTo>
                  <a:pt x="1670576" y="327025"/>
                  <a:pt x="2136243" y="405342"/>
                  <a:pt x="2362726" y="349250"/>
                </a:cubicBezTo>
                <a:cubicBezTo>
                  <a:pt x="2589209" y="293158"/>
                  <a:pt x="2630484" y="0"/>
                  <a:pt x="2769126" y="0"/>
                </a:cubicBezTo>
                <a:cubicBezTo>
                  <a:pt x="2907768" y="0"/>
                  <a:pt x="2955393" y="284692"/>
                  <a:pt x="3188226" y="342900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1000">
                <a:schemeClr val="bg1"/>
              </a:gs>
              <a:gs pos="92000">
                <a:schemeClr val="bg1">
                  <a:lumMod val="85000"/>
                </a:schemeClr>
              </a:gs>
            </a:gsLst>
            <a:lin ang="16200000" scaled="0"/>
          </a:gradFill>
          <a:ln w="6350">
            <a:solidFill>
              <a:schemeClr val="bg1">
                <a:lumMod val="85000"/>
              </a:schemeClr>
            </a:solidFill>
          </a:ln>
          <a:effectLst>
            <a:outerShdw blurRad="127000" dist="50800" dir="5400000" sx="104000" sy="104000" algn="ctr" rotWithShape="0">
              <a:srgbClr val="000000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09563" hangingPunct="0">
              <a:defRPr/>
            </a:pPr>
            <a:endParaRPr lang="zh-CN" altLang="en-US" sz="2200">
              <a:sym typeface="Gill Sans" charset="0"/>
            </a:endParaRPr>
          </a:p>
        </p:txBody>
      </p:sp>
      <p:sp>
        <p:nvSpPr>
          <p:cNvPr id="79914" name="Rectangle 42"/>
          <p:cNvSpPr>
            <a:spLocks noChangeArrowheads="1"/>
          </p:cNvSpPr>
          <p:nvPr/>
        </p:nvSpPr>
        <p:spPr bwMode="auto">
          <a:xfrm>
            <a:off x="5148263" y="1347788"/>
            <a:ext cx="2879725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1400">
                <a:latin typeface="隶书" pitchFamily="49" charset="-122"/>
                <a:ea typeface="隶书" pitchFamily="49" charset="-122"/>
              </a:rPr>
              <a:t>1</a:t>
            </a:r>
            <a:r>
              <a:rPr lang="zh-CN" altLang="en-US" sz="1400">
                <a:latin typeface="隶书" pitchFamily="49" charset="-122"/>
                <a:ea typeface="隶书" pitchFamily="49" charset="-122"/>
              </a:rPr>
              <a:t>）</a:t>
            </a:r>
            <a:r>
              <a:rPr lang="zh-CN" altLang="en-US" sz="140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理解</a:t>
            </a:r>
            <a:r>
              <a:rPr lang="en-US" altLang="zh-CN" sz="1400">
                <a:latin typeface="隶书" pitchFamily="49" charset="-122"/>
                <a:ea typeface="隶书" pitchFamily="49" charset="-122"/>
              </a:rPr>
              <a:t>n</a:t>
            </a:r>
            <a:r>
              <a:rPr lang="zh-CN" altLang="en-US" sz="1400">
                <a:latin typeface="隶书" pitchFamily="49" charset="-122"/>
                <a:ea typeface="隶书" pitchFamily="49" charset="-122"/>
              </a:rPr>
              <a:t>次独立重复试验的模型，</a:t>
            </a:r>
          </a:p>
          <a:p>
            <a:r>
              <a:rPr lang="en-US" altLang="zh-CN" sz="1400">
                <a:latin typeface="隶书" pitchFamily="49" charset="-122"/>
                <a:ea typeface="隶书" pitchFamily="49" charset="-122"/>
              </a:rPr>
              <a:t>2</a:t>
            </a:r>
            <a:r>
              <a:rPr lang="zh-CN" altLang="en-US" sz="1400">
                <a:latin typeface="隶书" pitchFamily="49" charset="-122"/>
                <a:ea typeface="隶书" pitchFamily="49" charset="-122"/>
              </a:rPr>
              <a:t>）</a:t>
            </a:r>
            <a:r>
              <a:rPr lang="zh-CN" altLang="en-US" sz="140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掌握</a:t>
            </a:r>
            <a:r>
              <a:rPr lang="zh-CN" altLang="en-US" sz="1400">
                <a:latin typeface="隶书" pitchFamily="49" charset="-122"/>
                <a:ea typeface="隶书" pitchFamily="49" charset="-122"/>
              </a:rPr>
              <a:t>二项分布模型，并能用它</a:t>
            </a:r>
          </a:p>
          <a:p>
            <a:r>
              <a:rPr lang="zh-CN" altLang="en-US" sz="1400">
                <a:latin typeface="隶书" pitchFamily="49" charset="-122"/>
                <a:ea typeface="隶书" pitchFamily="49" charset="-122"/>
              </a:rPr>
              <a:t>   </a:t>
            </a:r>
            <a:r>
              <a:rPr lang="zh-CN" altLang="en-US" sz="140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解决</a:t>
            </a:r>
            <a:r>
              <a:rPr lang="zh-CN" altLang="en-US" sz="1400">
                <a:latin typeface="隶书" pitchFamily="49" charset="-122"/>
                <a:ea typeface="隶书" pitchFamily="49" charset="-122"/>
              </a:rPr>
              <a:t>一些</a:t>
            </a:r>
            <a:r>
              <a:rPr lang="zh-CN" altLang="en-US" sz="140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简单</a:t>
            </a:r>
            <a:r>
              <a:rPr lang="zh-CN" altLang="en-US" sz="1400">
                <a:latin typeface="隶书" pitchFamily="49" charset="-122"/>
                <a:ea typeface="隶书" pitchFamily="49" charset="-122"/>
              </a:rPr>
              <a:t>的</a:t>
            </a:r>
            <a:r>
              <a:rPr lang="zh-CN" altLang="en-US" sz="140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实际</a:t>
            </a:r>
            <a:r>
              <a:rPr lang="zh-CN" altLang="en-US" sz="1400">
                <a:latin typeface="隶书" pitchFamily="49" charset="-122"/>
                <a:ea typeface="隶书" pitchFamily="49" charset="-122"/>
              </a:rPr>
              <a:t>问题</a:t>
            </a:r>
          </a:p>
        </p:txBody>
      </p:sp>
      <p:sp>
        <p:nvSpPr>
          <p:cNvPr id="56" name="任意多边形 55">
            <a:extLst>
              <a:ext uri="{FF2B5EF4-FFF2-40B4-BE49-F238E27FC236}"/>
            </a:extLst>
          </p:cNvPr>
          <p:cNvSpPr/>
          <p:nvPr/>
        </p:nvSpPr>
        <p:spPr>
          <a:xfrm>
            <a:off x="6910388" y="2716213"/>
            <a:ext cx="2233612" cy="1655762"/>
          </a:xfrm>
          <a:custGeom>
            <a:avLst/>
            <a:gdLst>
              <a:gd name="connsiteX0" fmla="*/ 3188226 w 5561713"/>
              <a:gd name="connsiteY0" fmla="*/ 342900 h 2769070"/>
              <a:gd name="connsiteX1" fmla="*/ 4166126 w 5561713"/>
              <a:gd name="connsiteY1" fmla="*/ 349250 h 2769070"/>
              <a:gd name="connsiteX2" fmla="*/ 4534426 w 5561713"/>
              <a:gd name="connsiteY2" fmla="*/ 368300 h 2769070"/>
              <a:gd name="connsiteX3" fmla="*/ 4959876 w 5561713"/>
              <a:gd name="connsiteY3" fmla="*/ 514350 h 2769070"/>
              <a:gd name="connsiteX4" fmla="*/ 5347226 w 5561713"/>
              <a:gd name="connsiteY4" fmla="*/ 857250 h 2769070"/>
              <a:gd name="connsiteX5" fmla="*/ 5531376 w 5561713"/>
              <a:gd name="connsiteY5" fmla="*/ 1327150 h 2769070"/>
              <a:gd name="connsiteX6" fmla="*/ 5550426 w 5561713"/>
              <a:gd name="connsiteY6" fmla="*/ 1733550 h 2769070"/>
              <a:gd name="connsiteX7" fmla="*/ 5417076 w 5561713"/>
              <a:gd name="connsiteY7" fmla="*/ 2146300 h 2769070"/>
              <a:gd name="connsiteX8" fmla="*/ 5105926 w 5561713"/>
              <a:gd name="connsiteY8" fmla="*/ 2495550 h 2769070"/>
              <a:gd name="connsiteX9" fmla="*/ 4813826 w 5561713"/>
              <a:gd name="connsiteY9" fmla="*/ 2667000 h 2769070"/>
              <a:gd name="connsiteX10" fmla="*/ 4489976 w 5561713"/>
              <a:gd name="connsiteY10" fmla="*/ 2755900 h 2769070"/>
              <a:gd name="connsiteX11" fmla="*/ 3600976 w 5561713"/>
              <a:gd name="connsiteY11" fmla="*/ 2768600 h 2769070"/>
              <a:gd name="connsiteX12" fmla="*/ 1689626 w 5561713"/>
              <a:gd name="connsiteY12" fmla="*/ 2768600 h 2769070"/>
              <a:gd name="connsiteX13" fmla="*/ 1175276 w 5561713"/>
              <a:gd name="connsiteY13" fmla="*/ 2762250 h 2769070"/>
              <a:gd name="connsiteX14" fmla="*/ 819676 w 5561713"/>
              <a:gd name="connsiteY14" fmla="*/ 2705100 h 2769070"/>
              <a:gd name="connsiteX15" fmla="*/ 413276 w 5561713"/>
              <a:gd name="connsiteY15" fmla="*/ 2476500 h 2769070"/>
              <a:gd name="connsiteX16" fmla="*/ 114826 w 5561713"/>
              <a:gd name="connsiteY16" fmla="*/ 2038350 h 2769070"/>
              <a:gd name="connsiteX17" fmla="*/ 526 w 5561713"/>
              <a:gd name="connsiteY17" fmla="*/ 1485900 h 2769070"/>
              <a:gd name="connsiteX18" fmla="*/ 152926 w 5561713"/>
              <a:gd name="connsiteY18" fmla="*/ 965200 h 2769070"/>
              <a:gd name="connsiteX19" fmla="*/ 432326 w 5561713"/>
              <a:gd name="connsiteY19" fmla="*/ 641350 h 2769070"/>
              <a:gd name="connsiteX20" fmla="*/ 800626 w 5561713"/>
              <a:gd name="connsiteY20" fmla="*/ 406400 h 2769070"/>
              <a:gd name="connsiteX21" fmla="*/ 1410226 w 5561713"/>
              <a:gd name="connsiteY21" fmla="*/ 336550 h 2769070"/>
              <a:gd name="connsiteX22" fmla="*/ 2362726 w 5561713"/>
              <a:gd name="connsiteY22" fmla="*/ 349250 h 2769070"/>
              <a:gd name="connsiteX23" fmla="*/ 2769126 w 5561713"/>
              <a:gd name="connsiteY23" fmla="*/ 0 h 2769070"/>
              <a:gd name="connsiteX24" fmla="*/ 3188226 w 5561713"/>
              <a:gd name="connsiteY24" fmla="*/ 342900 h 2769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5561713" h="2769070">
                <a:moveTo>
                  <a:pt x="3188226" y="342900"/>
                </a:moveTo>
                <a:cubicBezTo>
                  <a:pt x="3421059" y="401108"/>
                  <a:pt x="3941759" y="345017"/>
                  <a:pt x="4166126" y="349250"/>
                </a:cubicBezTo>
                <a:cubicBezTo>
                  <a:pt x="4390493" y="353483"/>
                  <a:pt x="4402134" y="340783"/>
                  <a:pt x="4534426" y="368300"/>
                </a:cubicBezTo>
                <a:cubicBezTo>
                  <a:pt x="4666718" y="395817"/>
                  <a:pt x="4824409" y="432858"/>
                  <a:pt x="4959876" y="514350"/>
                </a:cubicBezTo>
                <a:cubicBezTo>
                  <a:pt x="5095343" y="595842"/>
                  <a:pt x="5251976" y="721783"/>
                  <a:pt x="5347226" y="857250"/>
                </a:cubicBezTo>
                <a:cubicBezTo>
                  <a:pt x="5442476" y="992717"/>
                  <a:pt x="5497509" y="1181100"/>
                  <a:pt x="5531376" y="1327150"/>
                </a:cubicBezTo>
                <a:cubicBezTo>
                  <a:pt x="5565243" y="1473200"/>
                  <a:pt x="5569476" y="1597025"/>
                  <a:pt x="5550426" y="1733550"/>
                </a:cubicBezTo>
                <a:cubicBezTo>
                  <a:pt x="5531376" y="1870075"/>
                  <a:pt x="5491159" y="2019300"/>
                  <a:pt x="5417076" y="2146300"/>
                </a:cubicBezTo>
                <a:cubicBezTo>
                  <a:pt x="5342993" y="2273300"/>
                  <a:pt x="5206468" y="2408767"/>
                  <a:pt x="5105926" y="2495550"/>
                </a:cubicBezTo>
                <a:cubicBezTo>
                  <a:pt x="5005384" y="2582333"/>
                  <a:pt x="4916484" y="2623608"/>
                  <a:pt x="4813826" y="2667000"/>
                </a:cubicBezTo>
                <a:cubicBezTo>
                  <a:pt x="4711168" y="2710392"/>
                  <a:pt x="4692118" y="2738967"/>
                  <a:pt x="4489976" y="2755900"/>
                </a:cubicBezTo>
                <a:cubicBezTo>
                  <a:pt x="4287834" y="2772833"/>
                  <a:pt x="3600976" y="2768600"/>
                  <a:pt x="3600976" y="2768600"/>
                </a:cubicBezTo>
                <a:lnTo>
                  <a:pt x="1689626" y="2768600"/>
                </a:lnTo>
                <a:lnTo>
                  <a:pt x="1175276" y="2762250"/>
                </a:lnTo>
                <a:cubicBezTo>
                  <a:pt x="1030284" y="2751667"/>
                  <a:pt x="946676" y="2752725"/>
                  <a:pt x="819676" y="2705100"/>
                </a:cubicBezTo>
                <a:cubicBezTo>
                  <a:pt x="692676" y="2657475"/>
                  <a:pt x="530751" y="2587625"/>
                  <a:pt x="413276" y="2476500"/>
                </a:cubicBezTo>
                <a:cubicBezTo>
                  <a:pt x="295801" y="2365375"/>
                  <a:pt x="183618" y="2203450"/>
                  <a:pt x="114826" y="2038350"/>
                </a:cubicBezTo>
                <a:cubicBezTo>
                  <a:pt x="46034" y="1873250"/>
                  <a:pt x="-5824" y="1664758"/>
                  <a:pt x="526" y="1485900"/>
                </a:cubicBezTo>
                <a:cubicBezTo>
                  <a:pt x="6876" y="1307042"/>
                  <a:pt x="80959" y="1105958"/>
                  <a:pt x="152926" y="965200"/>
                </a:cubicBezTo>
                <a:cubicBezTo>
                  <a:pt x="224893" y="824442"/>
                  <a:pt x="324376" y="734483"/>
                  <a:pt x="432326" y="641350"/>
                </a:cubicBezTo>
                <a:cubicBezTo>
                  <a:pt x="540276" y="548217"/>
                  <a:pt x="637643" y="457200"/>
                  <a:pt x="800626" y="406400"/>
                </a:cubicBezTo>
                <a:cubicBezTo>
                  <a:pt x="963609" y="355600"/>
                  <a:pt x="1149876" y="346075"/>
                  <a:pt x="1410226" y="336550"/>
                </a:cubicBezTo>
                <a:cubicBezTo>
                  <a:pt x="1670576" y="327025"/>
                  <a:pt x="2136243" y="405342"/>
                  <a:pt x="2362726" y="349250"/>
                </a:cubicBezTo>
                <a:cubicBezTo>
                  <a:pt x="2589209" y="293158"/>
                  <a:pt x="2630484" y="0"/>
                  <a:pt x="2769126" y="0"/>
                </a:cubicBezTo>
                <a:cubicBezTo>
                  <a:pt x="2907768" y="0"/>
                  <a:pt x="2955393" y="284692"/>
                  <a:pt x="3188226" y="342900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1000">
                <a:schemeClr val="bg1"/>
              </a:gs>
              <a:gs pos="92000">
                <a:schemeClr val="bg1">
                  <a:lumMod val="85000"/>
                </a:schemeClr>
              </a:gs>
            </a:gsLst>
            <a:lin ang="16200000" scaled="0"/>
          </a:gradFill>
          <a:ln w="6350">
            <a:solidFill>
              <a:schemeClr val="bg1">
                <a:lumMod val="85000"/>
              </a:schemeClr>
            </a:solidFill>
          </a:ln>
          <a:effectLst>
            <a:outerShdw blurRad="127000" dist="50800" dir="5400000" sx="104000" sy="104000" algn="ctr" rotWithShape="0">
              <a:srgbClr val="000000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09563" hangingPunct="0">
              <a:defRPr/>
            </a:pPr>
            <a:endParaRPr lang="zh-CN" altLang="en-US" sz="2200">
              <a:sym typeface="Gill Sans" charset="0"/>
            </a:endParaRPr>
          </a:p>
        </p:txBody>
      </p:sp>
      <p:sp>
        <p:nvSpPr>
          <p:cNvPr id="79915" name="Rectangle 43"/>
          <p:cNvSpPr>
            <a:spLocks noChangeArrowheads="1"/>
          </p:cNvSpPr>
          <p:nvPr/>
        </p:nvSpPr>
        <p:spPr bwMode="auto">
          <a:xfrm>
            <a:off x="6937375" y="3292475"/>
            <a:ext cx="2206625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1400">
                <a:ea typeface="隶书" pitchFamily="49" charset="-122"/>
              </a:rPr>
              <a:t>利用二项分布模型</a:t>
            </a:r>
            <a:r>
              <a:rPr lang="zh-CN" altLang="en-US" sz="1400">
                <a:solidFill>
                  <a:srgbClr val="FF0000"/>
                </a:solidFill>
                <a:ea typeface="隶书" pitchFamily="49" charset="-122"/>
              </a:rPr>
              <a:t>解决</a:t>
            </a:r>
            <a:r>
              <a:rPr lang="zh-CN" altLang="en-US" sz="1400">
                <a:solidFill>
                  <a:srgbClr val="2A4A70"/>
                </a:solidFill>
                <a:ea typeface="隶书" pitchFamily="49" charset="-122"/>
              </a:rPr>
              <a:t>实际问题</a:t>
            </a:r>
            <a:r>
              <a:rPr lang="zh-CN" altLang="en-US" sz="1400">
                <a:ea typeface="隶书" pitchFamily="49" charset="-122"/>
              </a:rPr>
              <a:t>并进行相关的概率计算。</a:t>
            </a:r>
          </a:p>
        </p:txBody>
      </p:sp>
      <p:sp>
        <p:nvSpPr>
          <p:cNvPr id="79917" name="Rectangle 45"/>
          <p:cNvSpPr>
            <a:spLocks noChangeArrowheads="1"/>
          </p:cNvSpPr>
          <p:nvPr/>
        </p:nvSpPr>
        <p:spPr bwMode="auto">
          <a:xfrm>
            <a:off x="3511550" y="3200400"/>
            <a:ext cx="287972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1200">
                <a:latin typeface="隶书" pitchFamily="49" charset="-122"/>
                <a:ea typeface="隶书" pitchFamily="49" charset="-122"/>
              </a:rPr>
              <a:t>1.</a:t>
            </a:r>
            <a:r>
              <a:rPr lang="zh-CN" altLang="en-US" sz="1200">
                <a:latin typeface="隶书" pitchFamily="49" charset="-122"/>
                <a:ea typeface="隶书" pitchFamily="49" charset="-122"/>
              </a:rPr>
              <a:t>知识与技能：</a:t>
            </a:r>
          </a:p>
          <a:p>
            <a:r>
              <a:rPr lang="zh-CN" altLang="en-US" sz="1200">
                <a:latin typeface="隶书" pitchFamily="49" charset="-122"/>
                <a:ea typeface="隶书" pitchFamily="49" charset="-122"/>
              </a:rPr>
              <a:t>   </a:t>
            </a:r>
            <a:r>
              <a:rPr lang="zh-CN" altLang="en-US" sz="120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理解</a:t>
            </a:r>
            <a:r>
              <a:rPr lang="en-US" altLang="zh-CN" sz="1200">
                <a:latin typeface="隶书" pitchFamily="49" charset="-122"/>
                <a:ea typeface="隶书" pitchFamily="49" charset="-122"/>
              </a:rPr>
              <a:t>n</a:t>
            </a:r>
            <a:r>
              <a:rPr lang="zh-CN" altLang="en-US" sz="1200">
                <a:latin typeface="隶书" pitchFamily="49" charset="-122"/>
                <a:ea typeface="隶书" pitchFamily="49" charset="-122"/>
              </a:rPr>
              <a:t>次独立重复试验及二项分布模型，并能</a:t>
            </a:r>
            <a:r>
              <a:rPr lang="zh-CN" altLang="en-US" sz="120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解决</a:t>
            </a:r>
            <a:r>
              <a:rPr lang="zh-CN" altLang="en-US" sz="1200">
                <a:latin typeface="隶书" pitchFamily="49" charset="-122"/>
                <a:ea typeface="隶书" pitchFamily="49" charset="-122"/>
              </a:rPr>
              <a:t>一些</a:t>
            </a:r>
            <a:r>
              <a:rPr lang="zh-CN" altLang="en-US" sz="120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简单</a:t>
            </a:r>
            <a:r>
              <a:rPr lang="zh-CN" altLang="en-US" sz="1200">
                <a:latin typeface="隶书" pitchFamily="49" charset="-122"/>
                <a:ea typeface="隶书" pitchFamily="49" charset="-122"/>
              </a:rPr>
              <a:t>的</a:t>
            </a:r>
            <a:r>
              <a:rPr lang="zh-CN" altLang="en-US" sz="120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实际问题</a:t>
            </a:r>
            <a:r>
              <a:rPr lang="zh-CN" altLang="en-US" sz="1200">
                <a:latin typeface="隶书" pitchFamily="49" charset="-122"/>
                <a:ea typeface="隶书" pitchFamily="49" charset="-122"/>
              </a:rPr>
              <a:t>。</a:t>
            </a:r>
          </a:p>
          <a:p>
            <a:r>
              <a:rPr lang="en-US" altLang="zh-CN" sz="1200">
                <a:latin typeface="隶书" pitchFamily="49" charset="-122"/>
                <a:ea typeface="隶书" pitchFamily="49" charset="-122"/>
              </a:rPr>
              <a:t>   2.</a:t>
            </a:r>
            <a:r>
              <a:rPr lang="zh-CN" altLang="en-US" sz="1200">
                <a:latin typeface="隶书" pitchFamily="49" charset="-122"/>
                <a:ea typeface="隶书" pitchFamily="49" charset="-122"/>
              </a:rPr>
              <a:t>过程与方法：</a:t>
            </a:r>
          </a:p>
          <a:p>
            <a:r>
              <a:rPr lang="zh-CN" altLang="en-US" sz="1200">
                <a:latin typeface="隶书" pitchFamily="49" charset="-122"/>
                <a:ea typeface="隶书" pitchFamily="49" charset="-122"/>
              </a:rPr>
              <a:t>      根据由</a:t>
            </a:r>
            <a:r>
              <a:rPr lang="zh-CN" altLang="en-US" sz="1200">
                <a:solidFill>
                  <a:schemeClr val="tx2"/>
                </a:solidFill>
                <a:latin typeface="隶书" pitchFamily="49" charset="-122"/>
                <a:ea typeface="隶书" pitchFamily="49" charset="-122"/>
              </a:rPr>
              <a:t>特殊到一般</a:t>
            </a:r>
            <a:r>
              <a:rPr lang="zh-CN" altLang="en-US" sz="1200">
                <a:latin typeface="隶书" pitchFamily="49" charset="-122"/>
                <a:ea typeface="隶书" pitchFamily="49" charset="-122"/>
              </a:rPr>
              <a:t>的思维方式归纳二项分布的概念及其概率的计算，从而提升学生</a:t>
            </a:r>
            <a:r>
              <a:rPr lang="zh-CN" altLang="en-US" sz="1200">
                <a:solidFill>
                  <a:schemeClr val="tx2"/>
                </a:solidFill>
                <a:latin typeface="隶书" pitchFamily="49" charset="-122"/>
                <a:ea typeface="隶书" pitchFamily="49" charset="-122"/>
              </a:rPr>
              <a:t>数学建模</a:t>
            </a:r>
            <a:r>
              <a:rPr lang="zh-CN" altLang="en-US" sz="1200">
                <a:latin typeface="隶书" pitchFamily="49" charset="-122"/>
                <a:ea typeface="隶书" pitchFamily="49" charset="-122"/>
              </a:rPr>
              <a:t>能力和</a:t>
            </a:r>
            <a:r>
              <a:rPr lang="zh-CN" altLang="en-US" sz="1200">
                <a:solidFill>
                  <a:schemeClr val="tx2"/>
                </a:solidFill>
                <a:latin typeface="隶书" pitchFamily="49" charset="-122"/>
                <a:ea typeface="隶书" pitchFamily="49" charset="-122"/>
              </a:rPr>
              <a:t>逻辑推理</a:t>
            </a:r>
            <a:r>
              <a:rPr lang="zh-CN" altLang="en-US" sz="1200">
                <a:latin typeface="隶书" pitchFamily="49" charset="-122"/>
                <a:ea typeface="隶书" pitchFamily="49" charset="-122"/>
              </a:rPr>
              <a:t>能力。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9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79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79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79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79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79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79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79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79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79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909" grpId="0"/>
      <p:bldP spid="79911" grpId="0"/>
      <p:bldP spid="79914" grpId="0"/>
      <p:bldP spid="79915" grpId="0"/>
      <p:bldP spid="799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line01"/>
          <p:cNvCxnSpPr/>
          <p:nvPr/>
        </p:nvCxnSpPr>
        <p:spPr>
          <a:xfrm>
            <a:off x="5651500" y="0"/>
            <a:ext cx="0" cy="5143500"/>
          </a:xfrm>
          <a:prstGeom prst="line">
            <a:avLst/>
          </a:prstGeom>
          <a:ln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line01"/>
          <p:cNvCxnSpPr/>
          <p:nvPr/>
        </p:nvCxnSpPr>
        <p:spPr>
          <a:xfrm>
            <a:off x="0" y="3178175"/>
            <a:ext cx="9144000" cy="0"/>
          </a:xfrm>
          <a:prstGeom prst="line">
            <a:avLst/>
          </a:prstGeom>
          <a:ln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/>
          <p:cNvSpPr/>
          <p:nvPr/>
        </p:nvSpPr>
        <p:spPr>
          <a:xfrm>
            <a:off x="0" y="0"/>
            <a:ext cx="9144000" cy="4011613"/>
          </a:xfrm>
          <a:prstGeom prst="rect">
            <a:avLst/>
          </a:prstGeom>
          <a:solidFill>
            <a:srgbClr val="D3CDB7"/>
          </a:solidFill>
          <a:ln>
            <a:solidFill>
              <a:srgbClr val="D3CD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/>
          </a:p>
        </p:txBody>
      </p:sp>
      <p:grpSp>
        <p:nvGrpSpPr>
          <p:cNvPr id="81924" name="组合 11"/>
          <p:cNvGrpSpPr>
            <a:grpSpLocks/>
          </p:cNvGrpSpPr>
          <p:nvPr/>
        </p:nvGrpSpPr>
        <p:grpSpPr bwMode="auto">
          <a:xfrm>
            <a:off x="5586413" y="-1173163"/>
            <a:ext cx="3557587" cy="4810126"/>
            <a:chOff x="2528718" y="-1790684"/>
            <a:chExt cx="3493294" cy="4722473"/>
          </a:xfrm>
        </p:grpSpPr>
        <p:pic>
          <p:nvPicPr>
            <p:cNvPr id="81929" name="图片 9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-6120000">
              <a:off x="2546535" y="-683190"/>
              <a:ext cx="4413210" cy="22297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图文框 6"/>
            <p:cNvSpPr/>
            <p:nvPr/>
          </p:nvSpPr>
          <p:spPr>
            <a:xfrm>
              <a:off x="3213035" y="-91840"/>
              <a:ext cx="2808977" cy="3023629"/>
            </a:xfrm>
            <a:prstGeom prst="frame">
              <a:avLst>
                <a:gd name="adj1" fmla="val 6242"/>
              </a:avLst>
            </a:prstGeom>
            <a:solidFill>
              <a:srgbClr val="2C3F46"/>
            </a:solidFill>
            <a:ln>
              <a:solidFill>
                <a:srgbClr val="2C3F46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00">
                <a:solidFill>
                  <a:schemeClr val="tx1"/>
                </a:solidFill>
              </a:endParaRPr>
            </a:p>
          </p:txBody>
        </p:sp>
        <p:pic>
          <p:nvPicPr>
            <p:cNvPr id="81931" name="图片 8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-7946936">
              <a:off x="1436989" y="-698955"/>
              <a:ext cx="4413210" cy="22297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" name="矩形 4"/>
          <p:cNvSpPr/>
          <p:nvPr/>
        </p:nvSpPr>
        <p:spPr>
          <a:xfrm>
            <a:off x="0" y="4011613"/>
            <a:ext cx="9144000" cy="1131887"/>
          </a:xfrm>
          <a:prstGeom prst="rect">
            <a:avLst/>
          </a:prstGeom>
          <a:solidFill>
            <a:srgbClr val="2C3F46"/>
          </a:solidFill>
          <a:ln>
            <a:solidFill>
              <a:srgbClr val="2C3F46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/>
          </a:p>
        </p:txBody>
      </p:sp>
      <p:sp>
        <p:nvSpPr>
          <p:cNvPr id="81926" name="TextBox 18"/>
          <p:cNvSpPr txBox="1">
            <a:spLocks noChangeArrowheads="1"/>
          </p:cNvSpPr>
          <p:nvPr/>
        </p:nvSpPr>
        <p:spPr bwMode="auto">
          <a:xfrm>
            <a:off x="3995738" y="4011613"/>
            <a:ext cx="120015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r>
              <a:rPr lang="zh-CN" altLang="en-US" sz="6600">
                <a:solidFill>
                  <a:srgbClr val="D3CDB7"/>
                </a:solidFill>
              </a:rPr>
              <a:t>叁</a:t>
            </a:r>
          </a:p>
        </p:txBody>
      </p:sp>
      <p:sp>
        <p:nvSpPr>
          <p:cNvPr id="24" name="等腰三角形 23"/>
          <p:cNvSpPr/>
          <p:nvPr/>
        </p:nvSpPr>
        <p:spPr>
          <a:xfrm flipV="1">
            <a:off x="4140200" y="5005388"/>
            <a:ext cx="936625" cy="806450"/>
          </a:xfrm>
          <a:prstGeom prst="triangle">
            <a:avLst/>
          </a:prstGeom>
          <a:solidFill>
            <a:srgbClr val="D3CDB7"/>
          </a:solidFill>
          <a:ln>
            <a:solidFill>
              <a:srgbClr val="D3CD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/>
          </a:p>
        </p:txBody>
      </p:sp>
      <p:sp>
        <p:nvSpPr>
          <p:cNvPr id="81928" name="TextBox 28"/>
          <p:cNvSpPr txBox="1">
            <a:spLocks noChangeArrowheads="1"/>
          </p:cNvSpPr>
          <p:nvPr/>
        </p:nvSpPr>
        <p:spPr bwMode="auto">
          <a:xfrm>
            <a:off x="0" y="268288"/>
            <a:ext cx="59055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6000">
                <a:ea typeface="隶书" pitchFamily="49" charset="-122"/>
              </a:rPr>
              <a:t>教学过程呈现</a:t>
            </a:r>
          </a:p>
        </p:txBody>
      </p:sp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0"/>
            <a:ext cx="9144000" cy="5164138"/>
          </a:xfrm>
          <a:prstGeom prst="rect">
            <a:avLst/>
          </a:prstGeom>
          <a:solidFill>
            <a:srgbClr val="D3CDB7"/>
          </a:solidFill>
          <a:ln>
            <a:solidFill>
              <a:srgbClr val="D3CD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 dirty="0"/>
          </a:p>
        </p:txBody>
      </p:sp>
      <p:sp>
        <p:nvSpPr>
          <p:cNvPr id="6" name="矩形 5"/>
          <p:cNvSpPr/>
          <p:nvPr/>
        </p:nvSpPr>
        <p:spPr>
          <a:xfrm>
            <a:off x="-684213" y="0"/>
            <a:ext cx="360363" cy="5143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/>
          </a:p>
        </p:txBody>
      </p:sp>
      <p:cxnSp>
        <p:nvCxnSpPr>
          <p:cNvPr id="7" name="line01"/>
          <p:cNvCxnSpPr/>
          <p:nvPr/>
        </p:nvCxnSpPr>
        <p:spPr>
          <a:xfrm>
            <a:off x="-461963" y="0"/>
            <a:ext cx="0" cy="5143500"/>
          </a:xfrm>
          <a:prstGeom prst="line">
            <a:avLst/>
          </a:prstGeom>
          <a:ln>
            <a:solidFill>
              <a:srgbClr val="FFFFF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line01"/>
          <p:cNvCxnSpPr/>
          <p:nvPr/>
        </p:nvCxnSpPr>
        <p:spPr>
          <a:xfrm>
            <a:off x="-684213" y="3178175"/>
            <a:ext cx="360363" cy="0"/>
          </a:xfrm>
          <a:prstGeom prst="line">
            <a:avLst/>
          </a:prstGeom>
          <a:ln>
            <a:solidFill>
              <a:srgbClr val="FFFFF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line01"/>
          <p:cNvCxnSpPr/>
          <p:nvPr/>
        </p:nvCxnSpPr>
        <p:spPr>
          <a:xfrm>
            <a:off x="-541338" y="0"/>
            <a:ext cx="0" cy="5143500"/>
          </a:xfrm>
          <a:prstGeom prst="line">
            <a:avLst/>
          </a:prstGeom>
          <a:ln>
            <a:solidFill>
              <a:srgbClr val="FFFFF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line01"/>
          <p:cNvCxnSpPr/>
          <p:nvPr/>
        </p:nvCxnSpPr>
        <p:spPr>
          <a:xfrm>
            <a:off x="-684213" y="1965325"/>
            <a:ext cx="360363" cy="0"/>
          </a:xfrm>
          <a:prstGeom prst="line">
            <a:avLst/>
          </a:prstGeom>
          <a:ln>
            <a:solidFill>
              <a:srgbClr val="FFFFF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3975" name="图片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281238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976" name="Text Box 86"/>
          <p:cNvSpPr txBox="1">
            <a:spLocks noChangeArrowheads="1"/>
          </p:cNvSpPr>
          <p:nvPr/>
        </p:nvSpPr>
        <p:spPr bwMode="auto">
          <a:xfrm>
            <a:off x="1979613" y="0"/>
            <a:ext cx="733425" cy="20161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>
                <a:ea typeface="隶书" pitchFamily="49" charset="-122"/>
              </a:rPr>
              <a:t>课堂导入</a:t>
            </a:r>
          </a:p>
        </p:txBody>
      </p:sp>
      <p:sp>
        <p:nvSpPr>
          <p:cNvPr id="32778" name="Text Box 12"/>
          <p:cNvSpPr txBox="1">
            <a:spLocks noChangeArrowheads="1"/>
          </p:cNvSpPr>
          <p:nvPr/>
        </p:nvSpPr>
        <p:spPr bwMode="auto">
          <a:xfrm>
            <a:off x="2916238" y="339725"/>
            <a:ext cx="5616575" cy="186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>
                <a:latin typeface="宋体" charset="-122"/>
              </a:rPr>
              <a:t>    抗战时期，在某次战役中，敌军发出了一串特别复杂的密码电报，我军在截获这个电报后立即通知了</a:t>
            </a:r>
            <a:r>
              <a:rPr lang="en-US" altLang="zh-CN" sz="2000">
                <a:latin typeface="宋体" charset="-122"/>
              </a:rPr>
              <a:t>3</a:t>
            </a:r>
            <a:r>
              <a:rPr lang="zh-CN" altLang="en-US" sz="2000">
                <a:latin typeface="宋体" charset="-122"/>
              </a:rPr>
              <a:t>名破译专家，已知这三个破译专家单独破译这个密码的概率均为</a:t>
            </a:r>
            <a:r>
              <a:rPr lang="en-US" altLang="zh-CN" sz="2000">
                <a:latin typeface="宋体" charset="-122"/>
              </a:rPr>
              <a:t>0.7</a:t>
            </a:r>
            <a:r>
              <a:rPr lang="zh-CN" altLang="en-US" sz="2000">
                <a:latin typeface="宋体" charset="-122"/>
              </a:rPr>
              <a:t>，求这份密码被破译的概率。</a:t>
            </a:r>
            <a:r>
              <a:rPr lang="zh-CN" altLang="en-US"/>
              <a:t> </a:t>
            </a:r>
          </a:p>
        </p:txBody>
      </p:sp>
      <p:sp>
        <p:nvSpPr>
          <p:cNvPr id="32779" name="Text Box 13"/>
          <p:cNvSpPr txBox="1">
            <a:spLocks noChangeArrowheads="1"/>
          </p:cNvSpPr>
          <p:nvPr/>
        </p:nvSpPr>
        <p:spPr bwMode="auto">
          <a:xfrm>
            <a:off x="2916238" y="2211388"/>
            <a:ext cx="58388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85800" indent="-685800"/>
            <a:r>
              <a:rPr lang="en-US" altLang="zh-CN" sz="2000">
                <a:latin typeface="宋体" charset="-122"/>
              </a:rPr>
              <a:t>1</a:t>
            </a:r>
            <a:r>
              <a:rPr lang="zh-CN" altLang="en-US" sz="2000">
                <a:latin typeface="宋体" charset="-122"/>
              </a:rPr>
              <a:t>）投掷一枚图钉，针尖向上概率为</a:t>
            </a:r>
            <a:r>
              <a:rPr lang="en-US" altLang="zh-CN" sz="2000">
                <a:latin typeface="宋体" charset="-122"/>
              </a:rPr>
              <a:t>p</a:t>
            </a:r>
            <a:r>
              <a:rPr lang="zh-CN" altLang="en-US" sz="2000">
                <a:latin typeface="宋体" charset="-122"/>
              </a:rPr>
              <a:t>，连抛</a:t>
            </a:r>
            <a:r>
              <a:rPr lang="en-US" altLang="zh-CN" sz="2000">
                <a:latin typeface="宋体" charset="-122"/>
              </a:rPr>
              <a:t>3</a:t>
            </a:r>
            <a:r>
              <a:rPr lang="zh-CN" altLang="en-US" sz="2000">
                <a:latin typeface="宋体" charset="-122"/>
              </a:rPr>
              <a:t>次，</a:t>
            </a:r>
          </a:p>
          <a:p>
            <a:pPr marL="685800" indent="-685800"/>
            <a:r>
              <a:rPr lang="zh-CN" altLang="en-US" sz="2000">
                <a:latin typeface="宋体" charset="-122"/>
              </a:rPr>
              <a:t>   仅出现</a:t>
            </a:r>
            <a:r>
              <a:rPr lang="en-US" altLang="zh-CN" sz="2000">
                <a:latin typeface="宋体" charset="-122"/>
              </a:rPr>
              <a:t>1</a:t>
            </a:r>
            <a:r>
              <a:rPr lang="zh-CN" altLang="en-US" sz="2000">
                <a:latin typeface="宋体" charset="-122"/>
              </a:rPr>
              <a:t>次针尖向上的概率是多少？</a:t>
            </a:r>
          </a:p>
        </p:txBody>
      </p:sp>
      <p:sp>
        <p:nvSpPr>
          <p:cNvPr id="32781" name="Text Box 13"/>
          <p:cNvSpPr txBox="1">
            <a:spLocks noChangeArrowheads="1"/>
          </p:cNvSpPr>
          <p:nvPr/>
        </p:nvSpPr>
        <p:spPr bwMode="auto">
          <a:xfrm>
            <a:off x="2916238" y="3003550"/>
            <a:ext cx="5689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000">
                <a:latin typeface="宋体" charset="-122"/>
              </a:rPr>
              <a:t>2</a:t>
            </a:r>
            <a:r>
              <a:rPr lang="zh-CN" altLang="en-US" sz="2000">
                <a:latin typeface="宋体" charset="-122"/>
              </a:rPr>
              <a:t>）抛掷一枚质地均匀的筛子</a:t>
            </a:r>
            <a:r>
              <a:rPr lang="en-US" altLang="zh-CN" sz="2000">
                <a:latin typeface="宋体" charset="-122"/>
              </a:rPr>
              <a:t>4</a:t>
            </a:r>
            <a:r>
              <a:rPr lang="zh-CN" altLang="en-US" sz="2000">
                <a:latin typeface="宋体" charset="-122"/>
              </a:rPr>
              <a:t>次，其中向上点数  </a:t>
            </a:r>
          </a:p>
          <a:p>
            <a:r>
              <a:rPr lang="zh-CN" altLang="en-US" sz="2000">
                <a:latin typeface="宋体" charset="-122"/>
              </a:rPr>
              <a:t>   为偶数的概率是多少？</a:t>
            </a:r>
            <a:endParaRPr lang="zh-CN" altLang="en-US"/>
          </a:p>
        </p:txBody>
      </p:sp>
      <p:sp>
        <p:nvSpPr>
          <p:cNvPr id="32782" name="Text Box 14"/>
          <p:cNvSpPr txBox="1">
            <a:spLocks noChangeArrowheads="1"/>
          </p:cNvSpPr>
          <p:nvPr/>
        </p:nvSpPr>
        <p:spPr bwMode="auto">
          <a:xfrm>
            <a:off x="2916238" y="3795713"/>
            <a:ext cx="5616575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>
                <a:latin typeface="宋体" charset="-122"/>
              </a:rPr>
              <a:t>3</a:t>
            </a:r>
            <a:r>
              <a:rPr lang="zh-CN" altLang="en-US" sz="2000">
                <a:latin typeface="宋体" charset="-122"/>
              </a:rPr>
              <a:t>）某运动员射击一次，命中靶心的概率为</a:t>
            </a:r>
            <a:r>
              <a:rPr lang="en-US" altLang="zh-CN" sz="2000">
                <a:latin typeface="宋体" charset="-122"/>
              </a:rPr>
              <a:t>0.5</a:t>
            </a:r>
            <a:r>
              <a:rPr lang="zh-CN" altLang="en-US" sz="2000">
                <a:latin typeface="宋体" charset="-122"/>
              </a:rPr>
              <a:t>，   </a:t>
            </a:r>
          </a:p>
          <a:p>
            <a:pPr>
              <a:spcBef>
                <a:spcPct val="50000"/>
              </a:spcBef>
            </a:pPr>
            <a:r>
              <a:rPr lang="zh-CN" altLang="en-US" sz="2000">
                <a:latin typeface="宋体" charset="-122"/>
              </a:rPr>
              <a:t>   其连续射击</a:t>
            </a:r>
            <a:r>
              <a:rPr lang="en-US" altLang="zh-CN" sz="2000">
                <a:latin typeface="宋体" charset="-122"/>
              </a:rPr>
              <a:t>5</a:t>
            </a:r>
            <a:r>
              <a:rPr lang="zh-CN" altLang="en-US" sz="2000">
                <a:latin typeface="宋体" charset="-122"/>
              </a:rPr>
              <a:t>次，均命中靶心的概率为多少？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7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7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7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32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2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27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327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32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8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0"/>
            <a:ext cx="9144000" cy="5164138"/>
          </a:xfrm>
          <a:prstGeom prst="rect">
            <a:avLst/>
          </a:prstGeom>
          <a:solidFill>
            <a:srgbClr val="D3CDB7"/>
          </a:solidFill>
          <a:ln>
            <a:solidFill>
              <a:srgbClr val="D3CD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 dirty="0"/>
          </a:p>
        </p:txBody>
      </p:sp>
      <p:sp>
        <p:nvSpPr>
          <p:cNvPr id="6" name="矩形 5"/>
          <p:cNvSpPr/>
          <p:nvPr/>
        </p:nvSpPr>
        <p:spPr>
          <a:xfrm>
            <a:off x="-684213" y="0"/>
            <a:ext cx="360363" cy="5143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/>
          </a:p>
        </p:txBody>
      </p:sp>
      <p:cxnSp>
        <p:nvCxnSpPr>
          <p:cNvPr id="7" name="line01"/>
          <p:cNvCxnSpPr/>
          <p:nvPr/>
        </p:nvCxnSpPr>
        <p:spPr>
          <a:xfrm>
            <a:off x="-461963" y="0"/>
            <a:ext cx="0" cy="5143500"/>
          </a:xfrm>
          <a:prstGeom prst="line">
            <a:avLst/>
          </a:prstGeom>
          <a:ln>
            <a:solidFill>
              <a:srgbClr val="FFFFF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line01"/>
          <p:cNvCxnSpPr/>
          <p:nvPr/>
        </p:nvCxnSpPr>
        <p:spPr>
          <a:xfrm>
            <a:off x="-684213" y="3178175"/>
            <a:ext cx="360363" cy="0"/>
          </a:xfrm>
          <a:prstGeom prst="line">
            <a:avLst/>
          </a:prstGeom>
          <a:ln>
            <a:solidFill>
              <a:srgbClr val="FFFFF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line01"/>
          <p:cNvCxnSpPr/>
          <p:nvPr/>
        </p:nvCxnSpPr>
        <p:spPr>
          <a:xfrm>
            <a:off x="-541338" y="0"/>
            <a:ext cx="0" cy="5143500"/>
          </a:xfrm>
          <a:prstGeom prst="line">
            <a:avLst/>
          </a:prstGeom>
          <a:ln>
            <a:solidFill>
              <a:srgbClr val="FFFFF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line01"/>
          <p:cNvCxnSpPr/>
          <p:nvPr/>
        </p:nvCxnSpPr>
        <p:spPr>
          <a:xfrm>
            <a:off x="-684213" y="1965325"/>
            <a:ext cx="360363" cy="0"/>
          </a:xfrm>
          <a:prstGeom prst="line">
            <a:avLst/>
          </a:prstGeom>
          <a:ln>
            <a:solidFill>
              <a:srgbClr val="FFFFF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838" name="图片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2281238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39" name="TextBox 18"/>
          <p:cNvSpPr txBox="1">
            <a:spLocks noChangeArrowheads="1"/>
          </p:cNvSpPr>
          <p:nvPr/>
        </p:nvSpPr>
        <p:spPr bwMode="auto">
          <a:xfrm>
            <a:off x="1187450" y="3508375"/>
            <a:ext cx="1190625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r>
              <a:rPr lang="zh-CN" altLang="en-US" sz="6600">
                <a:solidFill>
                  <a:srgbClr val="D3CDB7"/>
                </a:solidFill>
              </a:rPr>
              <a:t>伍</a:t>
            </a:r>
          </a:p>
        </p:txBody>
      </p:sp>
      <p:sp>
        <p:nvSpPr>
          <p:cNvPr id="34840" name="Text Box 86"/>
          <p:cNvSpPr txBox="1">
            <a:spLocks noChangeArrowheads="1"/>
          </p:cNvSpPr>
          <p:nvPr/>
        </p:nvSpPr>
        <p:spPr bwMode="auto">
          <a:xfrm>
            <a:off x="1979613" y="0"/>
            <a:ext cx="733425" cy="20161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>
                <a:ea typeface="隶书" pitchFamily="49" charset="-122"/>
              </a:rPr>
              <a:t>新课呈现</a:t>
            </a:r>
          </a:p>
        </p:txBody>
      </p:sp>
      <p:sp>
        <p:nvSpPr>
          <p:cNvPr id="34841" name="Text Box 11"/>
          <p:cNvSpPr txBox="1">
            <a:spLocks noChangeArrowheads="1"/>
          </p:cNvSpPr>
          <p:nvPr/>
        </p:nvSpPr>
        <p:spPr bwMode="auto">
          <a:xfrm>
            <a:off x="2843213" y="555625"/>
            <a:ext cx="5832475" cy="262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>
                <a:latin typeface="宋体" charset="-122"/>
              </a:rPr>
              <a:t>二、二项分布：</a:t>
            </a:r>
          </a:p>
          <a:p>
            <a:pPr>
              <a:spcBef>
                <a:spcPct val="50000"/>
              </a:spcBef>
            </a:pPr>
            <a:r>
              <a:rPr lang="zh-CN" altLang="en-US" sz="2000">
                <a:latin typeface="宋体" charset="-122"/>
              </a:rPr>
              <a:t>在</a:t>
            </a:r>
            <a:r>
              <a:rPr lang="en-US" altLang="zh-CN" sz="2000">
                <a:latin typeface="宋体" charset="-122"/>
              </a:rPr>
              <a:t>n</a:t>
            </a:r>
            <a:r>
              <a:rPr lang="zh-CN" altLang="en-US" sz="2000">
                <a:latin typeface="宋体" charset="-122"/>
              </a:rPr>
              <a:t>次独立重复试验中，用</a:t>
            </a:r>
            <a:r>
              <a:rPr lang="en-US" altLang="zh-CN" sz="2000">
                <a:latin typeface="宋体" charset="-122"/>
              </a:rPr>
              <a:t>X</a:t>
            </a:r>
            <a:r>
              <a:rPr lang="zh-CN" altLang="en-US" sz="2000">
                <a:latin typeface="宋体" charset="-122"/>
              </a:rPr>
              <a:t>表示事件</a:t>
            </a:r>
            <a:r>
              <a:rPr lang="en-US" altLang="zh-CN" sz="2000">
                <a:latin typeface="宋体" charset="-122"/>
              </a:rPr>
              <a:t>A</a:t>
            </a:r>
            <a:r>
              <a:rPr lang="zh-CN" altLang="en-US" sz="2000">
                <a:latin typeface="宋体" charset="-122"/>
              </a:rPr>
              <a:t>发生的次数，设</a:t>
            </a:r>
            <a:r>
              <a:rPr lang="zh-CN" altLang="en-US" sz="2000"/>
              <a:t>每次试验中事件</a:t>
            </a:r>
            <a:r>
              <a:rPr lang="en-US" altLang="zh-CN" sz="2000">
                <a:latin typeface="宋体" charset="-122"/>
              </a:rPr>
              <a:t>A</a:t>
            </a:r>
            <a:r>
              <a:rPr lang="zh-CN" altLang="en-US" sz="2000"/>
              <a:t>发生的概率为</a:t>
            </a:r>
            <a:r>
              <a:rPr lang="en-US" altLang="zh-CN" sz="2000"/>
              <a:t>P</a:t>
            </a:r>
            <a:r>
              <a:rPr lang="zh-CN" altLang="en-US" sz="2000"/>
              <a:t>，则  </a:t>
            </a:r>
          </a:p>
          <a:p>
            <a:pPr>
              <a:spcBef>
                <a:spcPct val="50000"/>
              </a:spcBef>
            </a:pPr>
            <a:r>
              <a:rPr lang="zh-CN" altLang="en-US" sz="2000"/>
              <a:t>                                        </a:t>
            </a:r>
          </a:p>
          <a:p>
            <a:pPr>
              <a:spcBef>
                <a:spcPct val="50000"/>
              </a:spcBef>
            </a:pPr>
            <a:r>
              <a:rPr lang="zh-CN" altLang="en-US" sz="2000"/>
              <a:t>此时称随机变量</a:t>
            </a:r>
            <a:r>
              <a:rPr lang="en-US" altLang="zh-CN" sz="2000"/>
              <a:t>X</a:t>
            </a:r>
            <a:r>
              <a:rPr lang="zh-CN" altLang="en-US" sz="2000"/>
              <a:t>服从二项分布，记为</a:t>
            </a:r>
            <a:r>
              <a:rPr lang="en-US" altLang="zh-CN" sz="2000"/>
              <a:t>X</a:t>
            </a:r>
            <a:r>
              <a:rPr lang="zh-CN" altLang="en-US" sz="2000"/>
              <a:t>～</a:t>
            </a:r>
            <a:r>
              <a:rPr lang="en-US" altLang="zh-CN" sz="2000"/>
              <a:t>B(n,p)</a:t>
            </a:r>
            <a:r>
              <a:rPr lang="zh-CN" altLang="en-US" sz="2000"/>
              <a:t>，并称</a:t>
            </a:r>
            <a:r>
              <a:rPr lang="en-US" altLang="zh-CN" sz="2000"/>
              <a:t>p</a:t>
            </a:r>
            <a:r>
              <a:rPr lang="zh-CN" altLang="en-US" sz="2000"/>
              <a:t>为成功概率</a:t>
            </a:r>
            <a:r>
              <a:rPr lang="zh-CN" altLang="en-US"/>
              <a:t>． </a:t>
            </a:r>
          </a:p>
        </p:txBody>
      </p:sp>
      <p:sp>
        <p:nvSpPr>
          <p:cNvPr id="34842" name="Text Box 13"/>
          <p:cNvSpPr txBox="1">
            <a:spLocks noChangeArrowheads="1"/>
          </p:cNvSpPr>
          <p:nvPr/>
        </p:nvSpPr>
        <p:spPr bwMode="auto">
          <a:xfrm>
            <a:off x="2484438" y="3076575"/>
            <a:ext cx="6985000" cy="186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000">
                <a:latin typeface="宋体" charset="-122"/>
              </a:rPr>
              <a:t>   服从二项分布满足的条件：</a:t>
            </a:r>
          </a:p>
          <a:p>
            <a:r>
              <a:rPr lang="zh-CN" altLang="en-US" sz="2000">
                <a:latin typeface="宋体" charset="-122"/>
              </a:rPr>
              <a:t>① 每次试验中，事件发生的概率是相同的；</a:t>
            </a:r>
          </a:p>
          <a:p>
            <a:r>
              <a:rPr lang="zh-CN" altLang="en-US" sz="2000">
                <a:latin typeface="宋体" charset="-122"/>
              </a:rPr>
              <a:t>② 各次试验中的事件是相互独立的；</a:t>
            </a:r>
          </a:p>
          <a:p>
            <a:r>
              <a:rPr lang="zh-CN" altLang="en-US" sz="2000">
                <a:latin typeface="宋体" charset="-122"/>
              </a:rPr>
              <a:t>③ 每次试验只有两种结果，事件要么发生，要么不发生；</a:t>
            </a:r>
          </a:p>
          <a:p>
            <a:r>
              <a:rPr lang="zh-CN" altLang="en-US" sz="2000">
                <a:latin typeface="宋体" charset="-122"/>
              </a:rPr>
              <a:t>④ 随机变量</a:t>
            </a:r>
            <a:r>
              <a:rPr lang="en-US" altLang="zh-CN" sz="2000">
                <a:latin typeface="宋体" charset="-122"/>
              </a:rPr>
              <a:t>X</a:t>
            </a:r>
            <a:r>
              <a:rPr lang="zh-CN" altLang="en-US" sz="2000">
                <a:latin typeface="宋体" charset="-122"/>
              </a:rPr>
              <a:t>是</a:t>
            </a:r>
            <a:r>
              <a:rPr lang="en-US" altLang="zh-CN" sz="2000">
                <a:latin typeface="宋体" charset="-122"/>
              </a:rPr>
              <a:t>n</a:t>
            </a:r>
            <a:r>
              <a:rPr lang="zh-CN" altLang="en-US" sz="2000">
                <a:latin typeface="宋体" charset="-122"/>
              </a:rPr>
              <a:t>次独立重复试验中事件发生的次数．</a:t>
            </a:r>
            <a:r>
              <a:rPr lang="zh-CN" altLang="en-US"/>
              <a:t> </a:t>
            </a:r>
          </a:p>
        </p:txBody>
      </p:sp>
      <p:graphicFrame>
        <p:nvGraphicFramePr>
          <p:cNvPr id="34831" name="Object 15"/>
          <p:cNvGraphicFramePr>
            <a:graphicFrameLocks noChangeAspect="1"/>
          </p:cNvGraphicFramePr>
          <p:nvPr/>
        </p:nvGraphicFramePr>
        <p:xfrm>
          <a:off x="2916238" y="1779588"/>
          <a:ext cx="2520950" cy="385762"/>
        </p:xfrm>
        <a:graphic>
          <a:graphicData uri="http://schemas.openxmlformats.org/presentationml/2006/ole">
            <p:oleObj spid="_x0000_s34831" r:id="rId5" imgW="1548728" imgH="241195" progId="">
              <p:embed/>
            </p:oleObj>
          </a:graphicData>
        </a:graphic>
      </p:graphicFrame>
      <p:graphicFrame>
        <p:nvGraphicFramePr>
          <p:cNvPr id="34830" name="Object 14"/>
          <p:cNvGraphicFramePr>
            <a:graphicFrameLocks noChangeAspect="1"/>
          </p:cNvGraphicFramePr>
          <p:nvPr/>
        </p:nvGraphicFramePr>
        <p:xfrm>
          <a:off x="5651500" y="1851025"/>
          <a:ext cx="1593850" cy="309563"/>
        </p:xfrm>
        <a:graphic>
          <a:graphicData uri="http://schemas.openxmlformats.org/presentationml/2006/ole">
            <p:oleObj spid="_x0000_s34830" r:id="rId6" imgW="1028254" imgH="203112" progId="">
              <p:embed/>
            </p:oleObj>
          </a:graphicData>
        </a:graphic>
      </p:graphicFrame>
      <p:sp>
        <p:nvSpPr>
          <p:cNvPr id="34843" name="Rectangle 16"/>
          <p:cNvSpPr>
            <a:spLocks noChangeArrowheads="1"/>
          </p:cNvSpPr>
          <p:nvPr/>
        </p:nvSpPr>
        <p:spPr bwMode="auto">
          <a:xfrm>
            <a:off x="-1044575" y="24272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34844" name="Rectangle 17"/>
          <p:cNvSpPr>
            <a:spLocks noChangeArrowheads="1"/>
          </p:cNvSpPr>
          <p:nvPr/>
        </p:nvSpPr>
        <p:spPr bwMode="auto">
          <a:xfrm>
            <a:off x="2484438" y="1314450"/>
            <a:ext cx="18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34846" name="Text Box 30"/>
          <p:cNvSpPr txBox="1">
            <a:spLocks noChangeArrowheads="1"/>
          </p:cNvSpPr>
          <p:nvPr/>
        </p:nvSpPr>
        <p:spPr bwMode="auto">
          <a:xfrm>
            <a:off x="2843213" y="123825"/>
            <a:ext cx="52562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>
                <a:latin typeface="宋体" charset="-122"/>
              </a:rPr>
              <a:t>一、</a:t>
            </a:r>
            <a:r>
              <a:rPr lang="en-US" altLang="zh-CN" sz="2000">
                <a:latin typeface="宋体" charset="-122"/>
              </a:rPr>
              <a:t>n</a:t>
            </a:r>
            <a:r>
              <a:rPr lang="zh-CN" altLang="en-US" sz="2000">
                <a:latin typeface="宋体" charset="-122"/>
              </a:rPr>
              <a:t>次独立重复试验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8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8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8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34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4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4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4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41" grpId="0"/>
      <p:bldP spid="3484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0"/>
            <a:ext cx="9144000" cy="5164138"/>
          </a:xfrm>
          <a:prstGeom prst="rect">
            <a:avLst/>
          </a:prstGeom>
          <a:solidFill>
            <a:srgbClr val="D3CDB7"/>
          </a:solidFill>
          <a:ln>
            <a:solidFill>
              <a:srgbClr val="D3CD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 dirty="0"/>
          </a:p>
        </p:txBody>
      </p:sp>
      <p:sp>
        <p:nvSpPr>
          <p:cNvPr id="6" name="矩形 5"/>
          <p:cNvSpPr/>
          <p:nvPr/>
        </p:nvSpPr>
        <p:spPr>
          <a:xfrm>
            <a:off x="-684213" y="0"/>
            <a:ext cx="360363" cy="5143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/>
          </a:p>
        </p:txBody>
      </p:sp>
      <p:cxnSp>
        <p:nvCxnSpPr>
          <p:cNvPr id="7" name="line01"/>
          <p:cNvCxnSpPr/>
          <p:nvPr/>
        </p:nvCxnSpPr>
        <p:spPr>
          <a:xfrm>
            <a:off x="-461963" y="0"/>
            <a:ext cx="0" cy="5143500"/>
          </a:xfrm>
          <a:prstGeom prst="line">
            <a:avLst/>
          </a:prstGeom>
          <a:ln>
            <a:solidFill>
              <a:srgbClr val="FFFFF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line01"/>
          <p:cNvCxnSpPr/>
          <p:nvPr/>
        </p:nvCxnSpPr>
        <p:spPr>
          <a:xfrm>
            <a:off x="-684213" y="3178175"/>
            <a:ext cx="360363" cy="0"/>
          </a:xfrm>
          <a:prstGeom prst="line">
            <a:avLst/>
          </a:prstGeom>
          <a:ln>
            <a:solidFill>
              <a:srgbClr val="FFFFF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line01"/>
          <p:cNvCxnSpPr/>
          <p:nvPr/>
        </p:nvCxnSpPr>
        <p:spPr>
          <a:xfrm>
            <a:off x="-541338" y="0"/>
            <a:ext cx="0" cy="5143500"/>
          </a:xfrm>
          <a:prstGeom prst="line">
            <a:avLst/>
          </a:prstGeom>
          <a:ln>
            <a:solidFill>
              <a:srgbClr val="FFFFF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line01"/>
          <p:cNvCxnSpPr/>
          <p:nvPr/>
        </p:nvCxnSpPr>
        <p:spPr>
          <a:xfrm>
            <a:off x="-684213" y="1965325"/>
            <a:ext cx="360363" cy="0"/>
          </a:xfrm>
          <a:prstGeom prst="line">
            <a:avLst/>
          </a:prstGeom>
          <a:ln>
            <a:solidFill>
              <a:srgbClr val="FFFFF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8071" name="图片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281238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8072" name="TextBox 18"/>
          <p:cNvSpPr txBox="1">
            <a:spLocks noChangeArrowheads="1"/>
          </p:cNvSpPr>
          <p:nvPr/>
        </p:nvSpPr>
        <p:spPr bwMode="auto">
          <a:xfrm>
            <a:off x="1187450" y="3508375"/>
            <a:ext cx="1190625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r>
              <a:rPr lang="zh-CN" altLang="en-US" sz="6600">
                <a:solidFill>
                  <a:srgbClr val="D3CDB7"/>
                </a:solidFill>
              </a:rPr>
              <a:t>伍</a:t>
            </a:r>
          </a:p>
        </p:txBody>
      </p:sp>
      <p:sp>
        <p:nvSpPr>
          <p:cNvPr id="88073" name="Text Box 86"/>
          <p:cNvSpPr txBox="1">
            <a:spLocks noChangeArrowheads="1"/>
          </p:cNvSpPr>
          <p:nvPr/>
        </p:nvSpPr>
        <p:spPr bwMode="auto">
          <a:xfrm>
            <a:off x="1979613" y="0"/>
            <a:ext cx="733425" cy="20161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>
                <a:ea typeface="隶书" pitchFamily="49" charset="-122"/>
              </a:rPr>
              <a:t>磨剑亮鞘</a:t>
            </a:r>
          </a:p>
        </p:txBody>
      </p:sp>
      <p:sp>
        <p:nvSpPr>
          <p:cNvPr id="88074" name="Text Box 11"/>
          <p:cNvSpPr txBox="1">
            <a:spLocks noChangeArrowheads="1"/>
          </p:cNvSpPr>
          <p:nvPr/>
        </p:nvSpPr>
        <p:spPr bwMode="auto">
          <a:xfrm>
            <a:off x="2843213" y="842963"/>
            <a:ext cx="5616575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>
                <a:latin typeface="宋体" charset="-122"/>
              </a:rPr>
              <a:t>例</a:t>
            </a:r>
            <a:r>
              <a:rPr lang="en-US" altLang="zh-CN" sz="2000">
                <a:latin typeface="宋体" charset="-122"/>
              </a:rPr>
              <a:t>4</a:t>
            </a:r>
            <a:r>
              <a:rPr lang="zh-CN" altLang="en-US" sz="2000">
                <a:latin typeface="宋体" charset="-122"/>
              </a:rPr>
              <a:t>：某射手每次射击击中目标的概率是</a:t>
            </a:r>
            <a:r>
              <a:rPr lang="en-US" altLang="zh-CN" sz="2000">
                <a:latin typeface="宋体" charset="-122"/>
              </a:rPr>
              <a:t>0.8</a:t>
            </a:r>
            <a:r>
              <a:rPr lang="zh-CN" altLang="en-US" sz="2000">
                <a:latin typeface="宋体" charset="-122"/>
              </a:rPr>
              <a:t>，求  </a:t>
            </a:r>
          </a:p>
          <a:p>
            <a:pPr>
              <a:spcBef>
                <a:spcPct val="50000"/>
              </a:spcBef>
            </a:pPr>
            <a:r>
              <a:rPr lang="zh-CN" altLang="en-US" sz="2000">
                <a:latin typeface="宋体" charset="-122"/>
              </a:rPr>
              <a:t>     这名射手在</a:t>
            </a:r>
            <a:r>
              <a:rPr lang="en-US" altLang="zh-CN" sz="2000">
                <a:latin typeface="宋体" charset="-122"/>
              </a:rPr>
              <a:t>10</a:t>
            </a:r>
            <a:r>
              <a:rPr lang="zh-CN" altLang="en-US" sz="2000">
                <a:latin typeface="宋体" charset="-122"/>
              </a:rPr>
              <a:t>次射击中，</a:t>
            </a:r>
          </a:p>
          <a:p>
            <a:pPr>
              <a:spcBef>
                <a:spcPct val="50000"/>
              </a:spcBef>
            </a:pPr>
            <a:endParaRPr lang="zh-CN" altLang="en-US" sz="2000">
              <a:latin typeface="宋体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2000">
                <a:latin typeface="宋体" charset="-122"/>
              </a:rPr>
              <a:t>（</a:t>
            </a:r>
            <a:r>
              <a:rPr lang="en-US" altLang="zh-CN" sz="2000">
                <a:latin typeface="宋体" charset="-122"/>
              </a:rPr>
              <a:t>1</a:t>
            </a:r>
            <a:r>
              <a:rPr lang="zh-CN" altLang="en-US" sz="2000">
                <a:latin typeface="宋体" charset="-122"/>
              </a:rPr>
              <a:t>）恰有</a:t>
            </a:r>
            <a:r>
              <a:rPr lang="en-US" altLang="zh-CN" sz="2000">
                <a:latin typeface="宋体" charset="-122"/>
              </a:rPr>
              <a:t>8</a:t>
            </a:r>
            <a:r>
              <a:rPr lang="zh-CN" altLang="en-US" sz="2000">
                <a:latin typeface="宋体" charset="-122"/>
              </a:rPr>
              <a:t>次击中目标的概率；</a:t>
            </a:r>
          </a:p>
          <a:p>
            <a:pPr>
              <a:spcBef>
                <a:spcPct val="50000"/>
              </a:spcBef>
            </a:pPr>
            <a:r>
              <a:rPr lang="zh-CN" altLang="en-US" sz="2000">
                <a:latin typeface="宋体" charset="-122"/>
              </a:rPr>
              <a:t>（</a:t>
            </a:r>
            <a:r>
              <a:rPr lang="en-US" altLang="zh-CN" sz="2000">
                <a:latin typeface="宋体" charset="-122"/>
              </a:rPr>
              <a:t>2</a:t>
            </a:r>
            <a:r>
              <a:rPr lang="zh-CN" altLang="en-US" sz="2000">
                <a:latin typeface="宋体" charset="-122"/>
              </a:rPr>
              <a:t>）至少有</a:t>
            </a:r>
            <a:r>
              <a:rPr lang="en-US" altLang="zh-CN" sz="2000">
                <a:latin typeface="宋体" charset="-122"/>
              </a:rPr>
              <a:t>8</a:t>
            </a:r>
            <a:r>
              <a:rPr lang="zh-CN" altLang="en-US" sz="2000">
                <a:latin typeface="宋体" charset="-122"/>
              </a:rPr>
              <a:t>次击中目标的概率。</a:t>
            </a:r>
            <a:r>
              <a:rPr lang="zh-CN" altLang="en-US"/>
              <a:t>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0"/>
            <a:ext cx="9144000" cy="5164138"/>
          </a:xfrm>
          <a:prstGeom prst="rect">
            <a:avLst/>
          </a:prstGeom>
          <a:solidFill>
            <a:srgbClr val="D3CDB7"/>
          </a:solidFill>
          <a:ln>
            <a:solidFill>
              <a:srgbClr val="D3CD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 dirty="0"/>
          </a:p>
        </p:txBody>
      </p:sp>
      <p:sp>
        <p:nvSpPr>
          <p:cNvPr id="6" name="矩形 5"/>
          <p:cNvSpPr/>
          <p:nvPr/>
        </p:nvSpPr>
        <p:spPr>
          <a:xfrm>
            <a:off x="-684213" y="0"/>
            <a:ext cx="360363" cy="5143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/>
          </a:p>
        </p:txBody>
      </p:sp>
      <p:cxnSp>
        <p:nvCxnSpPr>
          <p:cNvPr id="7" name="line01"/>
          <p:cNvCxnSpPr/>
          <p:nvPr/>
        </p:nvCxnSpPr>
        <p:spPr>
          <a:xfrm>
            <a:off x="-461963" y="0"/>
            <a:ext cx="0" cy="5143500"/>
          </a:xfrm>
          <a:prstGeom prst="line">
            <a:avLst/>
          </a:prstGeom>
          <a:ln>
            <a:solidFill>
              <a:srgbClr val="FFFFF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line01"/>
          <p:cNvCxnSpPr/>
          <p:nvPr/>
        </p:nvCxnSpPr>
        <p:spPr>
          <a:xfrm>
            <a:off x="-684213" y="3178175"/>
            <a:ext cx="360363" cy="0"/>
          </a:xfrm>
          <a:prstGeom prst="line">
            <a:avLst/>
          </a:prstGeom>
          <a:ln>
            <a:solidFill>
              <a:srgbClr val="FFFFF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line01"/>
          <p:cNvCxnSpPr/>
          <p:nvPr/>
        </p:nvCxnSpPr>
        <p:spPr>
          <a:xfrm>
            <a:off x="-541338" y="0"/>
            <a:ext cx="0" cy="5143500"/>
          </a:xfrm>
          <a:prstGeom prst="line">
            <a:avLst/>
          </a:prstGeom>
          <a:ln>
            <a:solidFill>
              <a:srgbClr val="FFFFF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line01"/>
          <p:cNvCxnSpPr/>
          <p:nvPr/>
        </p:nvCxnSpPr>
        <p:spPr>
          <a:xfrm>
            <a:off x="-684213" y="1965325"/>
            <a:ext cx="360363" cy="0"/>
          </a:xfrm>
          <a:prstGeom prst="line">
            <a:avLst/>
          </a:prstGeom>
          <a:ln>
            <a:solidFill>
              <a:srgbClr val="FFFFF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0119" name="图片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281238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0120" name="TextBox 18"/>
          <p:cNvSpPr txBox="1">
            <a:spLocks noChangeArrowheads="1"/>
          </p:cNvSpPr>
          <p:nvPr/>
        </p:nvSpPr>
        <p:spPr bwMode="auto">
          <a:xfrm>
            <a:off x="1187450" y="3508375"/>
            <a:ext cx="1190625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r>
              <a:rPr lang="zh-CN" altLang="en-US" sz="6600">
                <a:solidFill>
                  <a:srgbClr val="D3CDB7"/>
                </a:solidFill>
              </a:rPr>
              <a:t>伍</a:t>
            </a:r>
          </a:p>
        </p:txBody>
      </p:sp>
      <p:sp>
        <p:nvSpPr>
          <p:cNvPr id="90121" name="Text Box 86"/>
          <p:cNvSpPr txBox="1">
            <a:spLocks noChangeArrowheads="1"/>
          </p:cNvSpPr>
          <p:nvPr/>
        </p:nvSpPr>
        <p:spPr bwMode="auto">
          <a:xfrm>
            <a:off x="1979613" y="0"/>
            <a:ext cx="733425" cy="20161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>
                <a:ea typeface="隶书" pitchFamily="49" charset="-122"/>
              </a:rPr>
              <a:t>学以致用</a:t>
            </a:r>
          </a:p>
        </p:txBody>
      </p:sp>
      <p:pic>
        <p:nvPicPr>
          <p:cNvPr id="90122" name="Picture 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54350" y="484188"/>
            <a:ext cx="5472113" cy="2260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90123" name="Picture 1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65463" y="2994025"/>
            <a:ext cx="5481637" cy="12620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323850" y="-307975"/>
            <a:ext cx="10080625" cy="5759450"/>
          </a:xfrm>
          <a:prstGeom prst="rect">
            <a:avLst/>
          </a:prstGeom>
          <a:solidFill>
            <a:srgbClr val="2C3F4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/>
          </a:p>
        </p:txBody>
      </p:sp>
      <p:sp>
        <p:nvSpPr>
          <p:cNvPr id="3" name="矩形 2"/>
          <p:cNvSpPr/>
          <p:nvPr/>
        </p:nvSpPr>
        <p:spPr>
          <a:xfrm>
            <a:off x="503238" y="115888"/>
            <a:ext cx="8424862" cy="4537075"/>
          </a:xfrm>
          <a:prstGeom prst="rect">
            <a:avLst/>
          </a:prstGeom>
          <a:solidFill>
            <a:srgbClr val="D3CD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800" dirty="0">
                <a:solidFill>
                  <a:srgbClr val="D3CDB7"/>
                </a:solidFill>
              </a:rPr>
              <a:t> </a:t>
            </a:r>
            <a:endParaRPr lang="zh-CN" altLang="en-US" sz="1800" dirty="0">
              <a:solidFill>
                <a:srgbClr val="D3CDB7"/>
              </a:solidFill>
            </a:endParaRPr>
          </a:p>
        </p:txBody>
      </p:sp>
      <p:sp>
        <p:nvSpPr>
          <p:cNvPr id="16387" name="TextBox 3"/>
          <p:cNvSpPr txBox="1">
            <a:spLocks noChangeArrowheads="1"/>
          </p:cNvSpPr>
          <p:nvPr/>
        </p:nvSpPr>
        <p:spPr bwMode="auto">
          <a:xfrm>
            <a:off x="7023100" y="1203325"/>
            <a:ext cx="862013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r>
              <a:rPr lang="zh-CN" altLang="en-US" sz="4400"/>
              <a:t>目</a:t>
            </a:r>
          </a:p>
        </p:txBody>
      </p:sp>
      <p:grpSp>
        <p:nvGrpSpPr>
          <p:cNvPr id="5" name="组合 4"/>
          <p:cNvGrpSpPr>
            <a:grpSpLocks/>
          </p:cNvGrpSpPr>
          <p:nvPr/>
        </p:nvGrpSpPr>
        <p:grpSpPr bwMode="auto">
          <a:xfrm>
            <a:off x="1403350" y="484188"/>
            <a:ext cx="431800" cy="4283075"/>
            <a:chOff x="1619672" y="483518"/>
            <a:chExt cx="432048" cy="4284476"/>
          </a:xfrm>
        </p:grpSpPr>
        <p:cxnSp>
          <p:nvCxnSpPr>
            <p:cNvPr id="10" name="直接连接符 9"/>
            <p:cNvCxnSpPr/>
            <p:nvPr/>
          </p:nvCxnSpPr>
          <p:spPr>
            <a:xfrm>
              <a:off x="1619672" y="1418861"/>
              <a:ext cx="0" cy="3349133"/>
            </a:xfrm>
            <a:prstGeom prst="line">
              <a:avLst/>
            </a:prstGeom>
            <a:ln>
              <a:solidFill>
                <a:srgbClr val="2C3F4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矩形 13"/>
            <p:cNvSpPr/>
            <p:nvPr/>
          </p:nvSpPr>
          <p:spPr>
            <a:xfrm>
              <a:off x="1619672" y="483518"/>
              <a:ext cx="432048" cy="2232755"/>
            </a:xfrm>
            <a:prstGeom prst="rect">
              <a:avLst/>
            </a:prstGeom>
            <a:solidFill>
              <a:srgbClr val="2C3F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00" dirty="0"/>
            </a:p>
          </p:txBody>
        </p:sp>
      </p:grpSp>
      <p:grpSp>
        <p:nvGrpSpPr>
          <p:cNvPr id="8" name="组合 7"/>
          <p:cNvGrpSpPr>
            <a:grpSpLocks/>
          </p:cNvGrpSpPr>
          <p:nvPr/>
        </p:nvGrpSpPr>
        <p:grpSpPr bwMode="auto">
          <a:xfrm>
            <a:off x="2700338" y="484188"/>
            <a:ext cx="431800" cy="4283075"/>
            <a:chOff x="1619672" y="483518"/>
            <a:chExt cx="432048" cy="4284476"/>
          </a:xfrm>
        </p:grpSpPr>
        <p:cxnSp>
          <p:nvCxnSpPr>
            <p:cNvPr id="9" name="直接连接符 8"/>
            <p:cNvCxnSpPr/>
            <p:nvPr/>
          </p:nvCxnSpPr>
          <p:spPr>
            <a:xfrm>
              <a:off x="1619672" y="1418861"/>
              <a:ext cx="0" cy="3349133"/>
            </a:xfrm>
            <a:prstGeom prst="line">
              <a:avLst/>
            </a:prstGeom>
            <a:ln>
              <a:solidFill>
                <a:srgbClr val="2C3F4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矩形 10"/>
            <p:cNvSpPr/>
            <p:nvPr/>
          </p:nvSpPr>
          <p:spPr>
            <a:xfrm>
              <a:off x="1619672" y="483518"/>
              <a:ext cx="432048" cy="2232755"/>
            </a:xfrm>
            <a:prstGeom prst="rect">
              <a:avLst/>
            </a:prstGeom>
            <a:solidFill>
              <a:srgbClr val="2C3F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00" dirty="0"/>
            </a:p>
          </p:txBody>
        </p:sp>
      </p:grpSp>
      <p:grpSp>
        <p:nvGrpSpPr>
          <p:cNvPr id="12" name="组合 11"/>
          <p:cNvGrpSpPr>
            <a:grpSpLocks/>
          </p:cNvGrpSpPr>
          <p:nvPr/>
        </p:nvGrpSpPr>
        <p:grpSpPr bwMode="auto">
          <a:xfrm>
            <a:off x="5148263" y="484188"/>
            <a:ext cx="431800" cy="4283075"/>
            <a:chOff x="1619672" y="483518"/>
            <a:chExt cx="432048" cy="4284476"/>
          </a:xfrm>
        </p:grpSpPr>
        <p:cxnSp>
          <p:nvCxnSpPr>
            <p:cNvPr id="13" name="直接连接符 12"/>
            <p:cNvCxnSpPr/>
            <p:nvPr/>
          </p:nvCxnSpPr>
          <p:spPr>
            <a:xfrm>
              <a:off x="1619672" y="1418861"/>
              <a:ext cx="0" cy="3349133"/>
            </a:xfrm>
            <a:prstGeom prst="line">
              <a:avLst/>
            </a:prstGeom>
            <a:ln>
              <a:solidFill>
                <a:srgbClr val="2C3F4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矩形 14"/>
            <p:cNvSpPr/>
            <p:nvPr/>
          </p:nvSpPr>
          <p:spPr>
            <a:xfrm>
              <a:off x="1619672" y="483518"/>
              <a:ext cx="432048" cy="2232755"/>
            </a:xfrm>
            <a:prstGeom prst="rect">
              <a:avLst/>
            </a:prstGeom>
            <a:solidFill>
              <a:srgbClr val="2C3F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00"/>
            </a:p>
          </p:txBody>
        </p:sp>
      </p:grpSp>
      <p:grpSp>
        <p:nvGrpSpPr>
          <p:cNvPr id="16" name="组合 15"/>
          <p:cNvGrpSpPr>
            <a:grpSpLocks/>
          </p:cNvGrpSpPr>
          <p:nvPr/>
        </p:nvGrpSpPr>
        <p:grpSpPr bwMode="auto">
          <a:xfrm>
            <a:off x="3924300" y="484188"/>
            <a:ext cx="431800" cy="4283075"/>
            <a:chOff x="1619672" y="483518"/>
            <a:chExt cx="432048" cy="4284476"/>
          </a:xfrm>
        </p:grpSpPr>
        <p:cxnSp>
          <p:nvCxnSpPr>
            <p:cNvPr id="17" name="直接连接符 16"/>
            <p:cNvCxnSpPr/>
            <p:nvPr/>
          </p:nvCxnSpPr>
          <p:spPr>
            <a:xfrm>
              <a:off x="1619672" y="1418861"/>
              <a:ext cx="0" cy="3349133"/>
            </a:xfrm>
            <a:prstGeom prst="line">
              <a:avLst/>
            </a:prstGeom>
            <a:ln>
              <a:solidFill>
                <a:srgbClr val="2C3F4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矩形 17"/>
            <p:cNvSpPr/>
            <p:nvPr/>
          </p:nvSpPr>
          <p:spPr>
            <a:xfrm>
              <a:off x="1619672" y="483518"/>
              <a:ext cx="432048" cy="2232755"/>
            </a:xfrm>
            <a:prstGeom prst="rect">
              <a:avLst/>
            </a:prstGeom>
            <a:solidFill>
              <a:srgbClr val="2C3F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00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5118100" y="627063"/>
            <a:ext cx="461963" cy="2089150"/>
          </a:xfrm>
          <a:prstGeom prst="rect">
            <a:avLst/>
          </a:prstGeom>
          <a:noFill/>
        </p:spPr>
        <p:txBody>
          <a:bodyPr vert="eaVert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800" spc="400" dirty="0">
                <a:solidFill>
                  <a:srgbClr val="D3CDB7"/>
                </a:solidFill>
                <a:latin typeface="+mn-lt"/>
                <a:ea typeface="+mn-ea"/>
              </a:rPr>
              <a:t>单元的整体把握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374775" y="627063"/>
            <a:ext cx="460375" cy="2513012"/>
          </a:xfrm>
          <a:prstGeom prst="rect">
            <a:avLst/>
          </a:prstGeom>
          <a:noFill/>
        </p:spPr>
        <p:txBody>
          <a:bodyPr vert="eaVert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800" spc="400" dirty="0">
                <a:solidFill>
                  <a:srgbClr val="D3CDB7"/>
                </a:solidFill>
                <a:latin typeface="+mn-lt"/>
                <a:ea typeface="+mn-ea"/>
              </a:rPr>
              <a:t>反思</a:t>
            </a:r>
          </a:p>
        </p:txBody>
      </p:sp>
      <p:sp>
        <p:nvSpPr>
          <p:cNvPr id="16394" name="TextBox 19"/>
          <p:cNvSpPr txBox="1">
            <a:spLocks noChangeArrowheads="1"/>
          </p:cNvSpPr>
          <p:nvPr/>
        </p:nvSpPr>
        <p:spPr bwMode="auto">
          <a:xfrm>
            <a:off x="2700338" y="627063"/>
            <a:ext cx="460375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r>
              <a:rPr lang="zh-CN" altLang="en-US" sz="1800">
                <a:solidFill>
                  <a:srgbClr val="D3CDB7"/>
                </a:solidFill>
              </a:rPr>
              <a:t>教学过程呈现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925888" y="627063"/>
            <a:ext cx="461962" cy="2089150"/>
          </a:xfrm>
          <a:prstGeom prst="rect">
            <a:avLst/>
          </a:prstGeom>
          <a:noFill/>
        </p:spPr>
        <p:txBody>
          <a:bodyPr vert="eaVert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800" spc="400" dirty="0">
                <a:solidFill>
                  <a:srgbClr val="D3CDB7"/>
                </a:solidFill>
                <a:latin typeface="+mn-lt"/>
                <a:ea typeface="+mn-ea"/>
              </a:rPr>
              <a:t>教材资源的利用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4668838" y="1419225"/>
            <a:ext cx="354012" cy="334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r>
              <a:rPr lang="zh-CN" altLang="en-US" sz="1100">
                <a:solidFill>
                  <a:srgbClr val="2C3F46"/>
                </a:solidFill>
              </a:rPr>
              <a:t>追究数学的本质。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755650" y="1419225"/>
            <a:ext cx="523875" cy="334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r>
              <a:rPr lang="zh-CN" altLang="en-US" sz="1100">
                <a:solidFill>
                  <a:srgbClr val="2C3F46"/>
                </a:solidFill>
              </a:rPr>
              <a:t>学生与老师的数学信息交流。</a:t>
            </a:r>
            <a:endParaRPr lang="en-US" altLang="zh-CN" sz="1100">
              <a:solidFill>
                <a:srgbClr val="2C3F46"/>
              </a:solidFill>
            </a:endParaRPr>
          </a:p>
          <a:p>
            <a:r>
              <a:rPr lang="zh-CN" altLang="en-US" sz="1100">
                <a:solidFill>
                  <a:srgbClr val="2C3F46"/>
                </a:solidFill>
              </a:rPr>
              <a:t>教学设计理念，预想突显的数学思想与方法。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1809750" y="1419225"/>
            <a:ext cx="693738" cy="334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r>
              <a:rPr lang="zh-CN" altLang="en-US" sz="1100">
                <a:solidFill>
                  <a:srgbClr val="2C3F46"/>
                </a:solidFill>
              </a:rPr>
              <a:t>依据教学目标、重难点，有效实施教学思想、方法</a:t>
            </a:r>
            <a:endParaRPr lang="en-US" altLang="zh-CN" sz="1100">
              <a:solidFill>
                <a:srgbClr val="2C3F46"/>
              </a:solidFill>
            </a:endParaRPr>
          </a:p>
          <a:p>
            <a:r>
              <a:rPr lang="zh-CN" altLang="en-US" sz="1100">
                <a:solidFill>
                  <a:srgbClr val="2C3F46"/>
                </a:solidFill>
              </a:rPr>
              <a:t>培养学生的数学核心素养。</a:t>
            </a:r>
          </a:p>
          <a:p>
            <a:endParaRPr lang="zh-CN" altLang="en-US" sz="1100">
              <a:solidFill>
                <a:srgbClr val="2C3F46"/>
              </a:solidFill>
            </a:endParaRP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3373438" y="1419225"/>
            <a:ext cx="354012" cy="334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r>
              <a:rPr lang="zh-CN" altLang="en-US" sz="1100">
                <a:solidFill>
                  <a:srgbClr val="2C3F46"/>
                </a:solidFill>
              </a:rPr>
              <a:t>整合教材资源、把握教学方向。</a:t>
            </a:r>
          </a:p>
        </p:txBody>
      </p:sp>
      <p:sp>
        <p:nvSpPr>
          <p:cNvPr id="16400" name="TextBox 25"/>
          <p:cNvSpPr txBox="1">
            <a:spLocks noChangeArrowheads="1"/>
          </p:cNvSpPr>
          <p:nvPr/>
        </p:nvSpPr>
        <p:spPr bwMode="auto">
          <a:xfrm>
            <a:off x="7023100" y="2859088"/>
            <a:ext cx="862013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r>
              <a:rPr lang="zh-CN" altLang="en-US" sz="4400"/>
              <a:t>录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659563" y="2201863"/>
            <a:ext cx="1728787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800" spc="400" dirty="0">
                <a:solidFill>
                  <a:srgbClr val="2C3F46"/>
                </a:solidFill>
                <a:latin typeface="DotumChe" panose="020B0609000101010101" pitchFamily="49" charset="-127"/>
                <a:ea typeface="DotumChe" panose="020B0609000101010101" pitchFamily="49" charset="-127"/>
              </a:rPr>
              <a:t>CONTENTS</a:t>
            </a:r>
            <a:endParaRPr lang="zh-CN" altLang="en-US" sz="1800" spc="400" dirty="0">
              <a:solidFill>
                <a:srgbClr val="2C3F46"/>
              </a:solidFill>
              <a:latin typeface="DotumChe" panose="020B0609000101010101" pitchFamily="49" charset="-127"/>
              <a:ea typeface="DotumChe" panose="020B0609000101010101" pitchFamily="49" charset="-127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1113" y="19050"/>
            <a:ext cx="9144000" cy="5164138"/>
          </a:xfrm>
          <a:prstGeom prst="rect">
            <a:avLst/>
          </a:prstGeom>
          <a:solidFill>
            <a:srgbClr val="D3CDB7"/>
          </a:solidFill>
          <a:ln>
            <a:solidFill>
              <a:srgbClr val="D3CD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 dirty="0"/>
          </a:p>
        </p:txBody>
      </p:sp>
      <p:sp>
        <p:nvSpPr>
          <p:cNvPr id="6" name="矩形 5"/>
          <p:cNvSpPr/>
          <p:nvPr/>
        </p:nvSpPr>
        <p:spPr>
          <a:xfrm>
            <a:off x="-684213" y="0"/>
            <a:ext cx="360363" cy="5143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/>
          </a:p>
        </p:txBody>
      </p:sp>
      <p:cxnSp>
        <p:nvCxnSpPr>
          <p:cNvPr id="7" name="line01"/>
          <p:cNvCxnSpPr/>
          <p:nvPr/>
        </p:nvCxnSpPr>
        <p:spPr>
          <a:xfrm>
            <a:off x="-461963" y="0"/>
            <a:ext cx="0" cy="5143500"/>
          </a:xfrm>
          <a:prstGeom prst="line">
            <a:avLst/>
          </a:prstGeom>
          <a:ln>
            <a:solidFill>
              <a:srgbClr val="FFFFF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line01"/>
          <p:cNvCxnSpPr/>
          <p:nvPr/>
        </p:nvCxnSpPr>
        <p:spPr>
          <a:xfrm>
            <a:off x="-684213" y="3178175"/>
            <a:ext cx="360363" cy="0"/>
          </a:xfrm>
          <a:prstGeom prst="line">
            <a:avLst/>
          </a:prstGeom>
          <a:ln>
            <a:solidFill>
              <a:srgbClr val="FFFFF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line01"/>
          <p:cNvCxnSpPr/>
          <p:nvPr/>
        </p:nvCxnSpPr>
        <p:spPr>
          <a:xfrm>
            <a:off x="-541338" y="0"/>
            <a:ext cx="0" cy="5143500"/>
          </a:xfrm>
          <a:prstGeom prst="line">
            <a:avLst/>
          </a:prstGeom>
          <a:ln>
            <a:solidFill>
              <a:srgbClr val="FFFFF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line01"/>
          <p:cNvCxnSpPr/>
          <p:nvPr/>
        </p:nvCxnSpPr>
        <p:spPr>
          <a:xfrm>
            <a:off x="-684213" y="1965325"/>
            <a:ext cx="360363" cy="0"/>
          </a:xfrm>
          <a:prstGeom prst="line">
            <a:avLst/>
          </a:prstGeom>
          <a:ln>
            <a:solidFill>
              <a:srgbClr val="FFFFF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167" name="图片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281238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68" name="TextBox 18"/>
          <p:cNvSpPr txBox="1">
            <a:spLocks noChangeArrowheads="1"/>
          </p:cNvSpPr>
          <p:nvPr/>
        </p:nvSpPr>
        <p:spPr bwMode="auto">
          <a:xfrm>
            <a:off x="1187450" y="3508375"/>
            <a:ext cx="1190625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r>
              <a:rPr lang="zh-CN" altLang="en-US" sz="6600">
                <a:solidFill>
                  <a:srgbClr val="D3CDB7"/>
                </a:solidFill>
              </a:rPr>
              <a:t>伍</a:t>
            </a:r>
          </a:p>
        </p:txBody>
      </p:sp>
      <p:sp>
        <p:nvSpPr>
          <p:cNvPr id="92169" name="Text Box 86"/>
          <p:cNvSpPr txBox="1">
            <a:spLocks noChangeArrowheads="1"/>
          </p:cNvSpPr>
          <p:nvPr/>
        </p:nvSpPr>
        <p:spPr bwMode="auto">
          <a:xfrm>
            <a:off x="1979613" y="0"/>
            <a:ext cx="733425" cy="20161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>
                <a:ea typeface="隶书" pitchFamily="49" charset="-122"/>
              </a:rPr>
              <a:t>磨剑亮鞘</a:t>
            </a:r>
          </a:p>
        </p:txBody>
      </p:sp>
      <p:pic>
        <p:nvPicPr>
          <p:cNvPr id="92170" name="Picture 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22588" y="241300"/>
            <a:ext cx="5684837" cy="464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0"/>
            <a:ext cx="9144000" cy="5164138"/>
          </a:xfrm>
          <a:prstGeom prst="rect">
            <a:avLst/>
          </a:prstGeom>
          <a:solidFill>
            <a:srgbClr val="D3CDB7"/>
          </a:solidFill>
          <a:ln>
            <a:solidFill>
              <a:srgbClr val="D3CD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 dirty="0"/>
          </a:p>
        </p:txBody>
      </p:sp>
      <p:sp>
        <p:nvSpPr>
          <p:cNvPr id="6" name="矩形 5"/>
          <p:cNvSpPr/>
          <p:nvPr/>
        </p:nvSpPr>
        <p:spPr>
          <a:xfrm>
            <a:off x="-684213" y="0"/>
            <a:ext cx="360363" cy="5143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/>
          </a:p>
        </p:txBody>
      </p:sp>
      <p:cxnSp>
        <p:nvCxnSpPr>
          <p:cNvPr id="7" name="line01"/>
          <p:cNvCxnSpPr/>
          <p:nvPr/>
        </p:nvCxnSpPr>
        <p:spPr>
          <a:xfrm>
            <a:off x="-461963" y="0"/>
            <a:ext cx="0" cy="5143500"/>
          </a:xfrm>
          <a:prstGeom prst="line">
            <a:avLst/>
          </a:prstGeom>
          <a:ln>
            <a:solidFill>
              <a:srgbClr val="FFFFF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line01"/>
          <p:cNvCxnSpPr/>
          <p:nvPr/>
        </p:nvCxnSpPr>
        <p:spPr>
          <a:xfrm>
            <a:off x="-684213" y="3178175"/>
            <a:ext cx="360363" cy="0"/>
          </a:xfrm>
          <a:prstGeom prst="line">
            <a:avLst/>
          </a:prstGeom>
          <a:ln>
            <a:solidFill>
              <a:srgbClr val="FFFFF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line01"/>
          <p:cNvCxnSpPr/>
          <p:nvPr/>
        </p:nvCxnSpPr>
        <p:spPr>
          <a:xfrm>
            <a:off x="-541338" y="0"/>
            <a:ext cx="0" cy="5143500"/>
          </a:xfrm>
          <a:prstGeom prst="line">
            <a:avLst/>
          </a:prstGeom>
          <a:ln>
            <a:solidFill>
              <a:srgbClr val="FFFFF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line01"/>
          <p:cNvCxnSpPr/>
          <p:nvPr/>
        </p:nvCxnSpPr>
        <p:spPr>
          <a:xfrm>
            <a:off x="-684213" y="1965325"/>
            <a:ext cx="360363" cy="0"/>
          </a:xfrm>
          <a:prstGeom prst="line">
            <a:avLst/>
          </a:prstGeom>
          <a:ln>
            <a:solidFill>
              <a:srgbClr val="FFFFF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4215" name="图片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281238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4216" name="TextBox 18"/>
          <p:cNvSpPr txBox="1">
            <a:spLocks noChangeArrowheads="1"/>
          </p:cNvSpPr>
          <p:nvPr/>
        </p:nvSpPr>
        <p:spPr bwMode="auto">
          <a:xfrm>
            <a:off x="1187450" y="3508375"/>
            <a:ext cx="1190625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r>
              <a:rPr lang="zh-CN" altLang="en-US" sz="6600">
                <a:solidFill>
                  <a:srgbClr val="D3CDB7"/>
                </a:solidFill>
              </a:rPr>
              <a:t>伍</a:t>
            </a:r>
          </a:p>
        </p:txBody>
      </p:sp>
      <p:sp>
        <p:nvSpPr>
          <p:cNvPr id="94217" name="Text Box 86"/>
          <p:cNvSpPr txBox="1">
            <a:spLocks noChangeArrowheads="1"/>
          </p:cNvSpPr>
          <p:nvPr/>
        </p:nvSpPr>
        <p:spPr bwMode="auto">
          <a:xfrm>
            <a:off x="1979613" y="0"/>
            <a:ext cx="733425" cy="20161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>
                <a:ea typeface="隶书" pitchFamily="49" charset="-122"/>
              </a:rPr>
              <a:t>集思巧问</a:t>
            </a:r>
          </a:p>
        </p:txBody>
      </p:sp>
      <p:sp>
        <p:nvSpPr>
          <p:cNvPr id="38925" name="Text Box 13"/>
          <p:cNvSpPr txBox="1">
            <a:spLocks noChangeArrowheads="1"/>
          </p:cNvSpPr>
          <p:nvPr/>
        </p:nvSpPr>
        <p:spPr bwMode="auto">
          <a:xfrm>
            <a:off x="2268538" y="2139950"/>
            <a:ext cx="50403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>
                <a:latin typeface="宋体" charset="-122"/>
              </a:rPr>
              <a:t>问题一：二项分布与两点分布有何关系？ </a:t>
            </a:r>
          </a:p>
        </p:txBody>
      </p:sp>
      <p:sp>
        <p:nvSpPr>
          <p:cNvPr id="38926" name="Text Box 14"/>
          <p:cNvSpPr txBox="1">
            <a:spLocks noChangeArrowheads="1"/>
          </p:cNvSpPr>
          <p:nvPr/>
        </p:nvSpPr>
        <p:spPr bwMode="auto">
          <a:xfrm>
            <a:off x="2268538" y="2859088"/>
            <a:ext cx="619125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000"/>
              <a:t>问题二：对比上述二项分布概率模型，发现其概率公   </a:t>
            </a:r>
          </a:p>
          <a:p>
            <a:r>
              <a:rPr lang="zh-CN" altLang="en-US" sz="2000"/>
              <a:t>                式形式与二项式定理通项公式间有什么关系？</a:t>
            </a:r>
            <a:r>
              <a:rPr lang="zh-CN" altLang="en-US"/>
              <a:t>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9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9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9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89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89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89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89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89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89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2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0"/>
            <a:ext cx="9144000" cy="5164138"/>
          </a:xfrm>
          <a:prstGeom prst="rect">
            <a:avLst/>
          </a:prstGeom>
          <a:solidFill>
            <a:srgbClr val="D3CDB7"/>
          </a:solidFill>
          <a:ln>
            <a:solidFill>
              <a:srgbClr val="D3CD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 dirty="0"/>
          </a:p>
        </p:txBody>
      </p:sp>
      <p:sp>
        <p:nvSpPr>
          <p:cNvPr id="6" name="矩形 5"/>
          <p:cNvSpPr/>
          <p:nvPr/>
        </p:nvSpPr>
        <p:spPr>
          <a:xfrm>
            <a:off x="-684213" y="0"/>
            <a:ext cx="360363" cy="5143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/>
          </a:p>
        </p:txBody>
      </p:sp>
      <p:cxnSp>
        <p:nvCxnSpPr>
          <p:cNvPr id="7" name="line01"/>
          <p:cNvCxnSpPr/>
          <p:nvPr/>
        </p:nvCxnSpPr>
        <p:spPr>
          <a:xfrm>
            <a:off x="-461963" y="0"/>
            <a:ext cx="0" cy="5143500"/>
          </a:xfrm>
          <a:prstGeom prst="line">
            <a:avLst/>
          </a:prstGeom>
          <a:ln>
            <a:solidFill>
              <a:srgbClr val="FFFFF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line01"/>
          <p:cNvCxnSpPr/>
          <p:nvPr/>
        </p:nvCxnSpPr>
        <p:spPr>
          <a:xfrm>
            <a:off x="-684213" y="3178175"/>
            <a:ext cx="360363" cy="0"/>
          </a:xfrm>
          <a:prstGeom prst="line">
            <a:avLst/>
          </a:prstGeom>
          <a:ln>
            <a:solidFill>
              <a:srgbClr val="FFFFF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line01"/>
          <p:cNvCxnSpPr/>
          <p:nvPr/>
        </p:nvCxnSpPr>
        <p:spPr>
          <a:xfrm>
            <a:off x="-541338" y="0"/>
            <a:ext cx="0" cy="5143500"/>
          </a:xfrm>
          <a:prstGeom prst="line">
            <a:avLst/>
          </a:prstGeom>
          <a:ln>
            <a:solidFill>
              <a:srgbClr val="FFFFF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line01"/>
          <p:cNvCxnSpPr/>
          <p:nvPr/>
        </p:nvCxnSpPr>
        <p:spPr>
          <a:xfrm>
            <a:off x="-684213" y="1965325"/>
            <a:ext cx="360363" cy="0"/>
          </a:xfrm>
          <a:prstGeom prst="line">
            <a:avLst/>
          </a:prstGeom>
          <a:ln>
            <a:solidFill>
              <a:srgbClr val="FFFFF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6263" name="图片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281238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6264" name="TextBox 18"/>
          <p:cNvSpPr txBox="1">
            <a:spLocks noChangeArrowheads="1"/>
          </p:cNvSpPr>
          <p:nvPr/>
        </p:nvSpPr>
        <p:spPr bwMode="auto">
          <a:xfrm>
            <a:off x="1187450" y="3508375"/>
            <a:ext cx="1190625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r>
              <a:rPr lang="zh-CN" altLang="en-US" sz="6600">
                <a:solidFill>
                  <a:srgbClr val="D3CDB7"/>
                </a:solidFill>
              </a:rPr>
              <a:t>伍</a:t>
            </a:r>
          </a:p>
        </p:txBody>
      </p:sp>
      <p:sp>
        <p:nvSpPr>
          <p:cNvPr id="96265" name="Text Box 86"/>
          <p:cNvSpPr txBox="1">
            <a:spLocks noChangeArrowheads="1"/>
          </p:cNvSpPr>
          <p:nvPr/>
        </p:nvSpPr>
        <p:spPr bwMode="auto">
          <a:xfrm>
            <a:off x="1979613" y="0"/>
            <a:ext cx="733425" cy="20161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>
                <a:ea typeface="隶书" pitchFamily="49" charset="-122"/>
              </a:rPr>
              <a:t>总结反思</a:t>
            </a:r>
          </a:p>
        </p:txBody>
      </p:sp>
      <p:sp>
        <p:nvSpPr>
          <p:cNvPr id="36878" name="Text Box 14"/>
          <p:cNvSpPr txBox="1">
            <a:spLocks noChangeArrowheads="1"/>
          </p:cNvSpPr>
          <p:nvPr/>
        </p:nvSpPr>
        <p:spPr bwMode="auto">
          <a:xfrm>
            <a:off x="3203575" y="1131888"/>
            <a:ext cx="34559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>
                <a:latin typeface="宋体" charset="-122"/>
              </a:rPr>
              <a:t>（</a:t>
            </a:r>
            <a:r>
              <a:rPr lang="en-US" altLang="zh-CN" sz="2000">
                <a:latin typeface="宋体" charset="-122"/>
              </a:rPr>
              <a:t>1</a:t>
            </a:r>
            <a:r>
              <a:rPr lang="zh-CN" altLang="en-US" sz="2000">
                <a:latin typeface="宋体" charset="-122"/>
              </a:rPr>
              <a:t>）二项分布模型特点</a:t>
            </a:r>
          </a:p>
        </p:txBody>
      </p:sp>
      <p:sp>
        <p:nvSpPr>
          <p:cNvPr id="36879" name="Text Box 15"/>
          <p:cNvSpPr txBox="1">
            <a:spLocks noChangeArrowheads="1"/>
          </p:cNvSpPr>
          <p:nvPr/>
        </p:nvSpPr>
        <p:spPr bwMode="auto">
          <a:xfrm>
            <a:off x="3203575" y="1995488"/>
            <a:ext cx="36004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>
                <a:latin typeface="宋体" charset="-122"/>
              </a:rPr>
              <a:t>（</a:t>
            </a:r>
            <a:r>
              <a:rPr lang="en-US" altLang="zh-CN" sz="2000">
                <a:latin typeface="宋体" charset="-122"/>
              </a:rPr>
              <a:t>2</a:t>
            </a:r>
            <a:r>
              <a:rPr lang="zh-CN" altLang="en-US" sz="2000">
                <a:latin typeface="宋体" charset="-122"/>
              </a:rPr>
              <a:t>）二项分布概率计算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6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68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line01"/>
          <p:cNvCxnSpPr/>
          <p:nvPr/>
        </p:nvCxnSpPr>
        <p:spPr>
          <a:xfrm>
            <a:off x="5651500" y="0"/>
            <a:ext cx="0" cy="5143500"/>
          </a:xfrm>
          <a:prstGeom prst="line">
            <a:avLst/>
          </a:prstGeom>
          <a:ln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line01"/>
          <p:cNvCxnSpPr/>
          <p:nvPr/>
        </p:nvCxnSpPr>
        <p:spPr>
          <a:xfrm>
            <a:off x="0" y="3178175"/>
            <a:ext cx="9144000" cy="0"/>
          </a:xfrm>
          <a:prstGeom prst="line">
            <a:avLst/>
          </a:prstGeom>
          <a:ln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/>
          <p:cNvSpPr/>
          <p:nvPr/>
        </p:nvSpPr>
        <p:spPr>
          <a:xfrm>
            <a:off x="0" y="0"/>
            <a:ext cx="9144000" cy="4011613"/>
          </a:xfrm>
          <a:prstGeom prst="rect">
            <a:avLst/>
          </a:prstGeom>
          <a:solidFill>
            <a:srgbClr val="D3CDB7"/>
          </a:solidFill>
          <a:ln>
            <a:solidFill>
              <a:srgbClr val="D3CD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/>
          </a:p>
        </p:txBody>
      </p:sp>
      <p:sp>
        <p:nvSpPr>
          <p:cNvPr id="7" name="图文框 6"/>
          <p:cNvSpPr/>
          <p:nvPr/>
        </p:nvSpPr>
        <p:spPr>
          <a:xfrm>
            <a:off x="3181350" y="715963"/>
            <a:ext cx="2860675" cy="3079750"/>
          </a:xfrm>
          <a:prstGeom prst="frame">
            <a:avLst>
              <a:gd name="adj1" fmla="val 6242"/>
            </a:avLst>
          </a:prstGeom>
          <a:solidFill>
            <a:srgbClr val="2C3F46"/>
          </a:solidFill>
          <a:ln>
            <a:solidFill>
              <a:srgbClr val="2C3F4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4011613"/>
            <a:ext cx="9144000" cy="1131887"/>
          </a:xfrm>
          <a:prstGeom prst="rect">
            <a:avLst/>
          </a:prstGeom>
          <a:solidFill>
            <a:srgbClr val="2C3F46"/>
          </a:solidFill>
          <a:ln>
            <a:solidFill>
              <a:srgbClr val="2C3F46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/>
          </a:p>
        </p:txBody>
      </p:sp>
      <p:grpSp>
        <p:nvGrpSpPr>
          <p:cNvPr id="98310" name="组合 12"/>
          <p:cNvGrpSpPr>
            <a:grpSpLocks/>
          </p:cNvGrpSpPr>
          <p:nvPr/>
        </p:nvGrpSpPr>
        <p:grpSpPr bwMode="auto">
          <a:xfrm>
            <a:off x="1258888" y="715963"/>
            <a:ext cx="6838950" cy="3079750"/>
            <a:chOff x="1326857" y="-92547"/>
            <a:chExt cx="6713276" cy="3024336"/>
          </a:xfrm>
        </p:grpSpPr>
        <p:sp>
          <p:nvSpPr>
            <p:cNvPr id="15" name="图文框 14"/>
            <p:cNvSpPr/>
            <p:nvPr/>
          </p:nvSpPr>
          <p:spPr>
            <a:xfrm>
              <a:off x="3213991" y="-92547"/>
              <a:ext cx="2808107" cy="3024336"/>
            </a:xfrm>
            <a:prstGeom prst="frame">
              <a:avLst>
                <a:gd name="adj1" fmla="val 6242"/>
              </a:avLst>
            </a:prstGeom>
            <a:solidFill>
              <a:srgbClr val="2C3F46"/>
            </a:solidFill>
            <a:ln>
              <a:solidFill>
                <a:srgbClr val="2C3F46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18" name="图文框 17"/>
            <p:cNvSpPr/>
            <p:nvPr/>
          </p:nvSpPr>
          <p:spPr>
            <a:xfrm>
              <a:off x="6488039" y="-37985"/>
              <a:ext cx="1552094" cy="1413956"/>
            </a:xfrm>
            <a:prstGeom prst="frame">
              <a:avLst>
                <a:gd name="adj1" fmla="val 6242"/>
              </a:avLst>
            </a:prstGeom>
            <a:solidFill>
              <a:srgbClr val="2C3F46"/>
            </a:solidFill>
            <a:ln>
              <a:solidFill>
                <a:srgbClr val="2C3F46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21" name="图文框 20"/>
            <p:cNvSpPr/>
            <p:nvPr/>
          </p:nvSpPr>
          <p:spPr>
            <a:xfrm>
              <a:off x="1326857" y="1729849"/>
              <a:ext cx="1552094" cy="848061"/>
            </a:xfrm>
            <a:prstGeom prst="frame">
              <a:avLst>
                <a:gd name="adj1" fmla="val 6242"/>
              </a:avLst>
            </a:prstGeom>
            <a:solidFill>
              <a:srgbClr val="2C3F46"/>
            </a:solidFill>
            <a:ln>
              <a:solidFill>
                <a:srgbClr val="2C3F46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00">
                <a:solidFill>
                  <a:schemeClr val="tx1"/>
                </a:solidFill>
              </a:endParaRPr>
            </a:p>
          </p:txBody>
        </p:sp>
      </p:grpSp>
      <p:pic>
        <p:nvPicPr>
          <p:cNvPr id="98311" name="图片 1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76375" y="179388"/>
            <a:ext cx="5280025" cy="361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等腰三角形 23"/>
          <p:cNvSpPr/>
          <p:nvPr/>
        </p:nvSpPr>
        <p:spPr>
          <a:xfrm flipV="1">
            <a:off x="4140200" y="5005388"/>
            <a:ext cx="936625" cy="806450"/>
          </a:xfrm>
          <a:prstGeom prst="triangle">
            <a:avLst/>
          </a:prstGeom>
          <a:solidFill>
            <a:srgbClr val="D3CDB7"/>
          </a:solidFill>
          <a:ln>
            <a:solidFill>
              <a:srgbClr val="D3CD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/>
          </a:p>
        </p:txBody>
      </p:sp>
      <p:sp>
        <p:nvSpPr>
          <p:cNvPr id="6" name="矩形 5"/>
          <p:cNvSpPr/>
          <p:nvPr/>
        </p:nvSpPr>
        <p:spPr>
          <a:xfrm>
            <a:off x="4932363" y="715963"/>
            <a:ext cx="1089025" cy="3079750"/>
          </a:xfrm>
          <a:custGeom>
            <a:avLst/>
            <a:gdLst/>
            <a:ahLst/>
            <a:cxnLst/>
            <a:rect l="l" t="t" r="r" b="b"/>
            <a:pathLst>
              <a:path w="1161402" h="3080387">
                <a:moveTo>
                  <a:pt x="0" y="0"/>
                </a:moveTo>
                <a:lnTo>
                  <a:pt x="1161402" y="0"/>
                </a:lnTo>
                <a:lnTo>
                  <a:pt x="1161402" y="3080387"/>
                </a:lnTo>
                <a:lnTo>
                  <a:pt x="0" y="3080387"/>
                </a:lnTo>
                <a:lnTo>
                  <a:pt x="0" y="2901843"/>
                </a:lnTo>
                <a:lnTo>
                  <a:pt x="982858" y="2901843"/>
                </a:lnTo>
                <a:lnTo>
                  <a:pt x="982858" y="178544"/>
                </a:lnTo>
                <a:lnTo>
                  <a:pt x="0" y="178544"/>
                </a:lnTo>
                <a:close/>
              </a:path>
            </a:pathLst>
          </a:custGeom>
          <a:solidFill>
            <a:srgbClr val="2C3F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/>
          </a:p>
        </p:txBody>
      </p:sp>
      <p:sp>
        <p:nvSpPr>
          <p:cNvPr id="98314" name="TextBox 106"/>
          <p:cNvSpPr txBox="1">
            <a:spLocks noChangeArrowheads="1"/>
          </p:cNvSpPr>
          <p:nvPr/>
        </p:nvSpPr>
        <p:spPr bwMode="auto">
          <a:xfrm>
            <a:off x="0" y="0"/>
            <a:ext cx="733425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r>
              <a:rPr lang="zh-CN" altLang="en-US">
                <a:ea typeface="隶书" pitchFamily="49" charset="-122"/>
              </a:rPr>
              <a:t>          反思</a:t>
            </a:r>
          </a:p>
        </p:txBody>
      </p:sp>
      <p:sp>
        <p:nvSpPr>
          <p:cNvPr id="98315" name="TextBox 18"/>
          <p:cNvSpPr txBox="1">
            <a:spLocks noChangeArrowheads="1"/>
          </p:cNvSpPr>
          <p:nvPr/>
        </p:nvSpPr>
        <p:spPr bwMode="auto">
          <a:xfrm>
            <a:off x="3995738" y="4011613"/>
            <a:ext cx="1190625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r>
              <a:rPr lang="zh-CN" altLang="en-US" sz="6600">
                <a:solidFill>
                  <a:srgbClr val="D3CDB7"/>
                </a:solidFill>
              </a:rPr>
              <a:t>肆</a:t>
            </a:r>
          </a:p>
        </p:txBody>
      </p:sp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矩形 47"/>
          <p:cNvSpPr/>
          <p:nvPr/>
        </p:nvSpPr>
        <p:spPr>
          <a:xfrm>
            <a:off x="1963738" y="746125"/>
            <a:ext cx="228600" cy="1747838"/>
          </a:xfrm>
          <a:prstGeom prst="rect">
            <a:avLst/>
          </a:prstGeom>
          <a:solidFill>
            <a:srgbClr val="FFFFFF">
              <a:alpha val="0"/>
            </a:srgbClr>
          </a:solidFill>
          <a:ln w="25400" cap="flat" cmpd="sng" algn="ctr">
            <a:noFill/>
            <a:prstDash val="solid"/>
          </a:ln>
          <a:effectLst/>
          <a:extLst>
            <a:ext uri="{91240B29-F687-4F45-9708-019B960494DF}"/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/>
          </a:p>
        </p:txBody>
      </p:sp>
      <p:sp>
        <p:nvSpPr>
          <p:cNvPr id="47" name="矩形 46"/>
          <p:cNvSpPr/>
          <p:nvPr/>
        </p:nvSpPr>
        <p:spPr>
          <a:xfrm>
            <a:off x="2871788" y="277813"/>
            <a:ext cx="228600" cy="3621087"/>
          </a:xfrm>
          <a:prstGeom prst="rect">
            <a:avLst/>
          </a:prstGeom>
          <a:solidFill>
            <a:srgbClr val="FFFFFF">
              <a:alpha val="0"/>
            </a:srgbClr>
          </a:solidFill>
          <a:ln w="25400" cap="flat" cmpd="sng" algn="ctr">
            <a:noFill/>
            <a:prstDash val="solid"/>
          </a:ln>
          <a:effectLst/>
          <a:extLst>
            <a:ext uri="{91240B29-F687-4F45-9708-019B960494DF}"/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/>
          </a:p>
        </p:txBody>
      </p:sp>
      <p:sp>
        <p:nvSpPr>
          <p:cNvPr id="46" name="矩形 45"/>
          <p:cNvSpPr/>
          <p:nvPr/>
        </p:nvSpPr>
        <p:spPr>
          <a:xfrm>
            <a:off x="3808413" y="601663"/>
            <a:ext cx="227012" cy="2325687"/>
          </a:xfrm>
          <a:prstGeom prst="rect">
            <a:avLst/>
          </a:prstGeom>
          <a:solidFill>
            <a:srgbClr val="FFFFFF">
              <a:alpha val="0"/>
            </a:srgbClr>
          </a:solidFill>
          <a:ln w="25400" cap="flat" cmpd="sng" algn="ctr">
            <a:noFill/>
            <a:prstDash val="solid"/>
          </a:ln>
          <a:effectLst/>
          <a:extLst>
            <a:ext uri="{91240B29-F687-4F45-9708-019B960494DF}"/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/>
          </a:p>
        </p:txBody>
      </p:sp>
      <p:sp>
        <p:nvSpPr>
          <p:cNvPr id="45" name="矩形 44"/>
          <p:cNvSpPr/>
          <p:nvPr/>
        </p:nvSpPr>
        <p:spPr>
          <a:xfrm>
            <a:off x="4672013" y="61913"/>
            <a:ext cx="228600" cy="4484687"/>
          </a:xfrm>
          <a:prstGeom prst="rect">
            <a:avLst/>
          </a:prstGeom>
          <a:solidFill>
            <a:srgbClr val="FFFFFF">
              <a:alpha val="0"/>
            </a:srgbClr>
          </a:solidFill>
          <a:ln w="25400" cap="flat" cmpd="sng" algn="ctr">
            <a:noFill/>
            <a:prstDash val="solid"/>
          </a:ln>
          <a:effectLst/>
          <a:extLst>
            <a:ext uri="{91240B29-F687-4F45-9708-019B960494DF}"/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/>
          </a:p>
        </p:txBody>
      </p:sp>
      <p:sp>
        <p:nvSpPr>
          <p:cNvPr id="44" name="矩形 43"/>
          <p:cNvSpPr/>
          <p:nvPr/>
        </p:nvSpPr>
        <p:spPr>
          <a:xfrm>
            <a:off x="5580063" y="746125"/>
            <a:ext cx="228600" cy="1747838"/>
          </a:xfrm>
          <a:prstGeom prst="rect">
            <a:avLst/>
          </a:prstGeom>
          <a:solidFill>
            <a:srgbClr val="FFFFFF">
              <a:alpha val="0"/>
            </a:srgbClr>
          </a:solidFill>
          <a:ln w="25400" cap="flat" cmpd="sng" algn="ctr">
            <a:noFill/>
            <a:prstDash val="solid"/>
          </a:ln>
          <a:effectLst/>
          <a:extLst>
            <a:ext uri="{91240B29-F687-4F45-9708-019B960494DF}"/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/>
          </a:p>
        </p:txBody>
      </p:sp>
      <p:sp>
        <p:nvSpPr>
          <p:cNvPr id="43" name="矩形 42"/>
          <p:cNvSpPr/>
          <p:nvPr/>
        </p:nvSpPr>
        <p:spPr>
          <a:xfrm>
            <a:off x="6516688" y="422275"/>
            <a:ext cx="227012" cy="3044825"/>
          </a:xfrm>
          <a:prstGeom prst="rect">
            <a:avLst/>
          </a:prstGeom>
          <a:solidFill>
            <a:srgbClr val="FFFFFF">
              <a:alpha val="0"/>
            </a:srgbClr>
          </a:solidFill>
          <a:ln w="25400" cap="flat" cmpd="sng" algn="ctr">
            <a:noFill/>
            <a:prstDash val="solid"/>
          </a:ln>
          <a:effectLst/>
          <a:extLst>
            <a:ext uri="{91240B29-F687-4F45-9708-019B960494DF}"/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/>
          </a:p>
        </p:txBody>
      </p:sp>
      <p:sp>
        <p:nvSpPr>
          <p:cNvPr id="2" name="矩形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D3CDB7"/>
          </a:solidFill>
          <a:ln>
            <a:solidFill>
              <a:srgbClr val="D3CD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/>
          </a:p>
        </p:txBody>
      </p:sp>
      <p:pic>
        <p:nvPicPr>
          <p:cNvPr id="100360" name="图片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74825" y="-20638"/>
            <a:ext cx="692150" cy="1285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61" name="图片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19500" y="-20638"/>
            <a:ext cx="692150" cy="1285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62" name="图片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82875" y="-20638"/>
            <a:ext cx="692150" cy="1285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line01" hidden="1"/>
          <p:cNvCxnSpPr/>
          <p:nvPr/>
        </p:nvCxnSpPr>
        <p:spPr>
          <a:xfrm>
            <a:off x="3492500" y="0"/>
            <a:ext cx="0" cy="5143500"/>
          </a:xfrm>
          <a:prstGeom prst="line">
            <a:avLst/>
          </a:prstGeom>
          <a:ln>
            <a:solidFill>
              <a:srgbClr val="FFFFF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line01" hidden="1"/>
          <p:cNvCxnSpPr/>
          <p:nvPr/>
        </p:nvCxnSpPr>
        <p:spPr>
          <a:xfrm>
            <a:off x="0" y="1965325"/>
            <a:ext cx="9144000" cy="0"/>
          </a:xfrm>
          <a:prstGeom prst="line">
            <a:avLst/>
          </a:prstGeom>
          <a:ln>
            <a:solidFill>
              <a:srgbClr val="FFFFF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0365" name="图片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83100" y="-20638"/>
            <a:ext cx="692150" cy="1285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66" name="图片 1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7775" y="-20638"/>
            <a:ext cx="692150" cy="1285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67" name="图片 1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2738" y="-20638"/>
            <a:ext cx="692150" cy="1285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" name="图文框 102"/>
          <p:cNvSpPr/>
          <p:nvPr/>
        </p:nvSpPr>
        <p:spPr>
          <a:xfrm>
            <a:off x="0" y="3949700"/>
            <a:ext cx="908050" cy="1193800"/>
          </a:xfrm>
          <a:custGeom>
            <a:avLst/>
            <a:gdLst/>
            <a:ahLst/>
            <a:cxnLst/>
            <a:rect l="l" t="t" r="r" b="b"/>
            <a:pathLst>
              <a:path w="908499" h="1193268">
                <a:moveTo>
                  <a:pt x="0" y="0"/>
                </a:moveTo>
                <a:lnTo>
                  <a:pt x="908499" y="0"/>
                </a:lnTo>
                <a:lnTo>
                  <a:pt x="908499" y="1193268"/>
                </a:lnTo>
                <a:lnTo>
                  <a:pt x="746970" y="1193268"/>
                </a:lnTo>
                <a:lnTo>
                  <a:pt x="746970" y="161529"/>
                </a:lnTo>
                <a:lnTo>
                  <a:pt x="0" y="161529"/>
                </a:lnTo>
                <a:close/>
              </a:path>
            </a:pathLst>
          </a:custGeom>
          <a:solidFill>
            <a:srgbClr val="2C3F46"/>
          </a:solidFill>
          <a:ln>
            <a:solidFill>
              <a:srgbClr val="2C3F4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>
              <a:solidFill>
                <a:schemeClr val="tx1"/>
              </a:solidFill>
            </a:endParaRPr>
          </a:p>
        </p:txBody>
      </p:sp>
      <p:pic>
        <p:nvPicPr>
          <p:cNvPr id="100369" name="图片 5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151266">
            <a:off x="-87313" y="3067050"/>
            <a:ext cx="1362076" cy="222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" name="矩形 61"/>
          <p:cNvSpPr/>
          <p:nvPr/>
        </p:nvSpPr>
        <p:spPr>
          <a:xfrm>
            <a:off x="8353425" y="4779963"/>
            <a:ext cx="827088" cy="384175"/>
          </a:xfrm>
          <a:custGeom>
            <a:avLst/>
            <a:gdLst/>
            <a:ahLst/>
            <a:cxnLst/>
            <a:rect l="l" t="t" r="r" b="b"/>
            <a:pathLst>
              <a:path w="827584" h="383624">
                <a:moveTo>
                  <a:pt x="0" y="0"/>
                </a:moveTo>
                <a:lnTo>
                  <a:pt x="827584" y="0"/>
                </a:lnTo>
                <a:lnTo>
                  <a:pt x="827584" y="161529"/>
                </a:lnTo>
                <a:lnTo>
                  <a:pt x="161529" y="161529"/>
                </a:lnTo>
                <a:lnTo>
                  <a:pt x="161529" y="383624"/>
                </a:lnTo>
                <a:lnTo>
                  <a:pt x="0" y="383624"/>
                </a:lnTo>
                <a:close/>
              </a:path>
            </a:pathLst>
          </a:custGeom>
          <a:solidFill>
            <a:srgbClr val="2C3F46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/>
          </a:p>
        </p:txBody>
      </p:sp>
      <p:sp>
        <p:nvSpPr>
          <p:cNvPr id="8" name="矩形 7"/>
          <p:cNvSpPr/>
          <p:nvPr/>
        </p:nvSpPr>
        <p:spPr>
          <a:xfrm>
            <a:off x="2795171" y="1297608"/>
            <a:ext cx="377657" cy="1833803"/>
          </a:xfrm>
          <a:prstGeom prst="rect">
            <a:avLst/>
          </a:prstGeom>
          <a:solidFill>
            <a:srgbClr val="2C3F46"/>
          </a:solidFill>
          <a:ln>
            <a:noFill/>
          </a:ln>
          <a:scene3d>
            <a:camera prst="perspectiveFront" fov="2700000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/>
          </a:p>
        </p:txBody>
      </p:sp>
      <p:sp>
        <p:nvSpPr>
          <p:cNvPr id="4" name="矩形 7"/>
          <p:cNvSpPr/>
          <p:nvPr/>
        </p:nvSpPr>
        <p:spPr>
          <a:xfrm>
            <a:off x="1928397" y="1297608"/>
            <a:ext cx="377655" cy="1833803"/>
          </a:xfrm>
          <a:prstGeom prst="rect">
            <a:avLst/>
          </a:prstGeom>
          <a:solidFill>
            <a:srgbClr val="2C3F46"/>
          </a:solidFill>
          <a:ln>
            <a:noFill/>
          </a:ln>
          <a:scene3d>
            <a:camera prst="perspectiveFront" fov="2700000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/>
          </a:p>
        </p:txBody>
      </p:sp>
      <p:sp>
        <p:nvSpPr>
          <p:cNvPr id="6" name="矩形 7"/>
          <p:cNvSpPr/>
          <p:nvPr/>
        </p:nvSpPr>
        <p:spPr>
          <a:xfrm>
            <a:off x="3733384" y="1297608"/>
            <a:ext cx="377656" cy="1833803"/>
          </a:xfrm>
          <a:prstGeom prst="rect">
            <a:avLst/>
          </a:prstGeom>
          <a:solidFill>
            <a:srgbClr val="2C3F46"/>
          </a:solidFill>
          <a:ln>
            <a:noFill/>
          </a:ln>
          <a:scene3d>
            <a:camera prst="perspectiveFront" fov="2700000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/>
          </a:p>
        </p:txBody>
      </p:sp>
      <p:sp>
        <p:nvSpPr>
          <p:cNvPr id="12" name="矩形 7"/>
          <p:cNvSpPr/>
          <p:nvPr/>
        </p:nvSpPr>
        <p:spPr>
          <a:xfrm>
            <a:off x="4592222" y="1297608"/>
            <a:ext cx="377655" cy="1833803"/>
          </a:xfrm>
          <a:prstGeom prst="rect">
            <a:avLst/>
          </a:prstGeom>
          <a:solidFill>
            <a:srgbClr val="2C3F46"/>
          </a:solidFill>
          <a:ln>
            <a:noFill/>
          </a:ln>
          <a:scene3d>
            <a:camera prst="perspectiveFront" fov="2700000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/>
          </a:p>
        </p:txBody>
      </p:sp>
      <p:sp>
        <p:nvSpPr>
          <p:cNvPr id="14" name="矩形 7"/>
          <p:cNvSpPr/>
          <p:nvPr/>
        </p:nvSpPr>
        <p:spPr>
          <a:xfrm>
            <a:off x="5530434" y="1300783"/>
            <a:ext cx="377656" cy="1833803"/>
          </a:xfrm>
          <a:prstGeom prst="rect">
            <a:avLst/>
          </a:prstGeom>
          <a:solidFill>
            <a:srgbClr val="2C3F46"/>
          </a:solidFill>
          <a:ln>
            <a:noFill/>
          </a:ln>
          <a:scene3d>
            <a:camera prst="perspectiveFront" fov="2700000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/>
          </a:p>
        </p:txBody>
      </p:sp>
      <p:sp>
        <p:nvSpPr>
          <p:cNvPr id="16" name="矩形 7"/>
          <p:cNvSpPr/>
          <p:nvPr/>
        </p:nvSpPr>
        <p:spPr>
          <a:xfrm>
            <a:off x="6462297" y="1297608"/>
            <a:ext cx="377655" cy="1833803"/>
          </a:xfrm>
          <a:prstGeom prst="rect">
            <a:avLst/>
          </a:prstGeom>
          <a:solidFill>
            <a:srgbClr val="2C3F46"/>
          </a:solidFill>
          <a:ln>
            <a:noFill/>
          </a:ln>
          <a:scene3d>
            <a:camera prst="perspectiveFront" fov="2700000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/>
          </a:p>
        </p:txBody>
      </p:sp>
      <p:sp>
        <p:nvSpPr>
          <p:cNvPr id="93" name="TextBox 92"/>
          <p:cNvSpPr txBox="1">
            <a:spLocks noChangeArrowheads="1"/>
          </p:cNvSpPr>
          <p:nvPr/>
        </p:nvSpPr>
        <p:spPr bwMode="auto">
          <a:xfrm>
            <a:off x="6443663" y="1492250"/>
            <a:ext cx="488950" cy="209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r>
              <a:rPr lang="zh-CN" altLang="en-US" sz="2000">
                <a:solidFill>
                  <a:schemeClr val="bg1"/>
                </a:solidFill>
                <a:ea typeface="隶书" pitchFamily="49" charset="-122"/>
              </a:rPr>
              <a:t>直观想象</a:t>
            </a:r>
          </a:p>
        </p:txBody>
      </p:sp>
      <p:sp>
        <p:nvSpPr>
          <p:cNvPr id="96" name="TextBox 95"/>
          <p:cNvSpPr txBox="1">
            <a:spLocks noChangeArrowheads="1"/>
          </p:cNvSpPr>
          <p:nvPr/>
        </p:nvSpPr>
        <p:spPr bwMode="auto">
          <a:xfrm>
            <a:off x="5508625" y="1492250"/>
            <a:ext cx="488950" cy="209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r>
              <a:rPr lang="zh-CN" altLang="en-US" sz="2000">
                <a:solidFill>
                  <a:schemeClr val="bg1"/>
                </a:solidFill>
                <a:ea typeface="隶书" pitchFamily="49" charset="-122"/>
              </a:rPr>
              <a:t>数学抽象</a:t>
            </a:r>
          </a:p>
        </p:txBody>
      </p:sp>
      <p:sp>
        <p:nvSpPr>
          <p:cNvPr id="53" name="TextBox 52"/>
          <p:cNvSpPr txBox="1">
            <a:spLocks noChangeArrowheads="1"/>
          </p:cNvSpPr>
          <p:nvPr/>
        </p:nvSpPr>
        <p:spPr bwMode="auto">
          <a:xfrm>
            <a:off x="4592638" y="1519238"/>
            <a:ext cx="488950" cy="209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r>
              <a:rPr lang="zh-CN" altLang="en-US" sz="2000">
                <a:solidFill>
                  <a:schemeClr val="bg1"/>
                </a:solidFill>
                <a:ea typeface="隶书" pitchFamily="49" charset="-122"/>
              </a:rPr>
              <a:t>数据分析</a:t>
            </a:r>
          </a:p>
        </p:txBody>
      </p:sp>
      <p:sp>
        <p:nvSpPr>
          <p:cNvPr id="94" name="TextBox 93"/>
          <p:cNvSpPr txBox="1">
            <a:spLocks noChangeArrowheads="1"/>
          </p:cNvSpPr>
          <p:nvPr/>
        </p:nvSpPr>
        <p:spPr bwMode="auto">
          <a:xfrm>
            <a:off x="3730625" y="1541463"/>
            <a:ext cx="488950" cy="209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r>
              <a:rPr lang="zh-CN" altLang="en-US" sz="2000">
                <a:solidFill>
                  <a:schemeClr val="bg1"/>
                </a:solidFill>
                <a:ea typeface="隶书" pitchFamily="49" charset="-122"/>
              </a:rPr>
              <a:t>数学建模</a:t>
            </a:r>
          </a:p>
        </p:txBody>
      </p:sp>
      <p:sp>
        <p:nvSpPr>
          <p:cNvPr id="95" name="TextBox 94"/>
          <p:cNvSpPr txBox="1">
            <a:spLocks noChangeArrowheads="1"/>
          </p:cNvSpPr>
          <p:nvPr/>
        </p:nvSpPr>
        <p:spPr bwMode="auto">
          <a:xfrm>
            <a:off x="2771775" y="1563688"/>
            <a:ext cx="488950" cy="209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r>
              <a:rPr lang="zh-CN" altLang="en-US" sz="2000">
                <a:solidFill>
                  <a:schemeClr val="bg1"/>
                </a:solidFill>
                <a:ea typeface="隶书" pitchFamily="49" charset="-122"/>
              </a:rPr>
              <a:t>逻辑推理</a:t>
            </a:r>
          </a:p>
        </p:txBody>
      </p:sp>
      <p:sp>
        <p:nvSpPr>
          <p:cNvPr id="92" name="TextBox 91"/>
          <p:cNvSpPr txBox="1">
            <a:spLocks noChangeArrowheads="1"/>
          </p:cNvSpPr>
          <p:nvPr/>
        </p:nvSpPr>
        <p:spPr bwMode="auto">
          <a:xfrm>
            <a:off x="1884363" y="1544638"/>
            <a:ext cx="488950" cy="209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r>
              <a:rPr lang="zh-CN" altLang="en-US" sz="2000">
                <a:solidFill>
                  <a:schemeClr val="bg1"/>
                </a:solidFill>
                <a:ea typeface="隶书" pitchFamily="49" charset="-122"/>
              </a:rPr>
              <a:t>数学运算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1588"/>
            <a:ext cx="3529013" cy="5164137"/>
          </a:xfrm>
          <a:prstGeom prst="rect">
            <a:avLst/>
          </a:prstGeom>
          <a:solidFill>
            <a:srgbClr val="D3CD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矩形 2"/>
          <p:cNvSpPr/>
          <p:nvPr/>
        </p:nvSpPr>
        <p:spPr>
          <a:xfrm>
            <a:off x="3529013" y="0"/>
            <a:ext cx="5651500" cy="5143500"/>
          </a:xfrm>
          <a:prstGeom prst="rect">
            <a:avLst/>
          </a:prstGeom>
          <a:solidFill>
            <a:srgbClr val="2C3F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D3CDB7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02403" name="图片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65338" y="523875"/>
            <a:ext cx="2794000" cy="399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04" name="TextBox 15"/>
          <p:cNvSpPr txBox="1">
            <a:spLocks noChangeArrowheads="1"/>
          </p:cNvSpPr>
          <p:nvPr/>
        </p:nvSpPr>
        <p:spPr bwMode="auto">
          <a:xfrm>
            <a:off x="2159000" y="1587500"/>
            <a:ext cx="554038" cy="213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r>
              <a:rPr lang="zh-CN" altLang="en-US" sz="2400">
                <a:solidFill>
                  <a:srgbClr val="2C3F46"/>
                </a:solidFill>
              </a:rPr>
              <a:t>感谢倾听</a:t>
            </a:r>
          </a:p>
        </p:txBody>
      </p:sp>
      <p:sp>
        <p:nvSpPr>
          <p:cNvPr id="19" name="矩形 18"/>
          <p:cNvSpPr/>
          <p:nvPr/>
        </p:nvSpPr>
        <p:spPr>
          <a:xfrm>
            <a:off x="2217738" y="1563688"/>
            <a:ext cx="409575" cy="1408112"/>
          </a:xfrm>
          <a:prstGeom prst="rect">
            <a:avLst/>
          </a:prstGeom>
          <a:noFill/>
          <a:ln w="3175">
            <a:solidFill>
              <a:srgbClr val="2C3F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>
              <a:solidFill>
                <a:srgbClr val="2C3F46"/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1716088" y="1566863"/>
            <a:ext cx="411162" cy="357187"/>
          </a:xfrm>
          <a:prstGeom prst="rect">
            <a:avLst/>
          </a:prstGeom>
          <a:noFill/>
          <a:ln w="3175">
            <a:solidFill>
              <a:srgbClr val="2C3F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>
              <a:solidFill>
                <a:srgbClr val="2C3F46"/>
              </a:solidFill>
            </a:endParaRPr>
          </a:p>
        </p:txBody>
      </p:sp>
      <p:cxnSp>
        <p:nvCxnSpPr>
          <p:cNvPr id="8" name="line01" hidden="1"/>
          <p:cNvCxnSpPr/>
          <p:nvPr/>
        </p:nvCxnSpPr>
        <p:spPr>
          <a:xfrm>
            <a:off x="3492500" y="-20638"/>
            <a:ext cx="0" cy="5164138"/>
          </a:xfrm>
          <a:prstGeom prst="line">
            <a:avLst/>
          </a:prstGeom>
          <a:ln>
            <a:solidFill>
              <a:srgbClr val="FFFFF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line01" hidden="1"/>
          <p:cNvCxnSpPr/>
          <p:nvPr/>
        </p:nvCxnSpPr>
        <p:spPr>
          <a:xfrm>
            <a:off x="-757238" y="1952625"/>
            <a:ext cx="9144001" cy="0"/>
          </a:xfrm>
          <a:prstGeom prst="line">
            <a:avLst/>
          </a:prstGeom>
          <a:ln>
            <a:solidFill>
              <a:srgbClr val="FFFFF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409" name="TextBox 4"/>
          <p:cNvSpPr txBox="1">
            <a:spLocks noChangeArrowheads="1"/>
          </p:cNvSpPr>
          <p:nvPr/>
        </p:nvSpPr>
        <p:spPr bwMode="auto">
          <a:xfrm>
            <a:off x="1641475" y="1563688"/>
            <a:ext cx="554038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r>
              <a:rPr lang="zh-CN" altLang="en-US" sz="2400">
                <a:solidFill>
                  <a:srgbClr val="2C3F46"/>
                </a:solidFill>
              </a:rPr>
              <a:t>终</a:t>
            </a:r>
          </a:p>
        </p:txBody>
      </p:sp>
      <p:sp>
        <p:nvSpPr>
          <p:cNvPr id="102410" name="TextBox 17"/>
          <p:cNvSpPr txBox="1">
            <a:spLocks noChangeArrowheads="1"/>
          </p:cNvSpPr>
          <p:nvPr/>
        </p:nvSpPr>
        <p:spPr bwMode="auto">
          <a:xfrm>
            <a:off x="7308850" y="3271838"/>
            <a:ext cx="1282700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r>
              <a:rPr lang="zh-CN" altLang="en-US" sz="1800">
                <a:solidFill>
                  <a:srgbClr val="D3CDB7"/>
                </a:solidFill>
              </a:rPr>
              <a:t>数学之美不在于教会学生什么，而在于给学生留下什么。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9144000" cy="3724275"/>
          </a:xfrm>
          <a:prstGeom prst="rect">
            <a:avLst/>
          </a:prstGeom>
          <a:solidFill>
            <a:srgbClr val="D3CD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/>
          </a:p>
        </p:txBody>
      </p:sp>
      <p:sp>
        <p:nvSpPr>
          <p:cNvPr id="17" name="矩形 16"/>
          <p:cNvSpPr/>
          <p:nvPr/>
        </p:nvSpPr>
        <p:spPr>
          <a:xfrm>
            <a:off x="-1116013" y="0"/>
            <a:ext cx="935038" cy="5143500"/>
          </a:xfrm>
          <a:prstGeom prst="rect">
            <a:avLst/>
          </a:prstGeom>
          <a:solidFill>
            <a:srgbClr val="2C3F46"/>
          </a:solidFill>
          <a:ln>
            <a:solidFill>
              <a:srgbClr val="2C3F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/>
          </a:p>
        </p:txBody>
      </p:sp>
      <p:cxnSp>
        <p:nvCxnSpPr>
          <p:cNvPr id="18" name="line01"/>
          <p:cNvCxnSpPr/>
          <p:nvPr/>
        </p:nvCxnSpPr>
        <p:spPr>
          <a:xfrm>
            <a:off x="-538163" y="0"/>
            <a:ext cx="0" cy="5143500"/>
          </a:xfrm>
          <a:prstGeom prst="line">
            <a:avLst/>
          </a:prstGeom>
          <a:ln>
            <a:solidFill>
              <a:srgbClr val="FFFFF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line01"/>
          <p:cNvCxnSpPr/>
          <p:nvPr/>
        </p:nvCxnSpPr>
        <p:spPr>
          <a:xfrm>
            <a:off x="-1116013" y="3178175"/>
            <a:ext cx="935038" cy="0"/>
          </a:xfrm>
          <a:prstGeom prst="line">
            <a:avLst/>
          </a:prstGeom>
          <a:ln>
            <a:solidFill>
              <a:srgbClr val="FFFFF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图文框 26"/>
          <p:cNvSpPr/>
          <p:nvPr/>
        </p:nvSpPr>
        <p:spPr>
          <a:xfrm>
            <a:off x="2565301" y="-8111"/>
            <a:ext cx="4295700" cy="3383260"/>
          </a:xfrm>
          <a:prstGeom prst="frame">
            <a:avLst>
              <a:gd name="adj1" fmla="val 5223"/>
            </a:avLst>
          </a:prstGeom>
          <a:solidFill>
            <a:srgbClr val="2C3F46">
              <a:alpha val="91000"/>
            </a:srgbClr>
          </a:solidFill>
          <a:ln>
            <a:noFill/>
          </a:ln>
          <a:effectLst>
            <a:outerShdw blurRad="101600" dist="12700" dir="4920000" sx="104000" sy="104000" algn="tl" rotWithShape="0">
              <a:prstClr val="black">
                <a:alpha val="40000"/>
              </a:prstClr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3178175"/>
            <a:ext cx="9144000" cy="1965325"/>
          </a:xfrm>
          <a:prstGeom prst="rect">
            <a:avLst/>
          </a:prstGeom>
          <a:solidFill>
            <a:srgbClr val="2C3F4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/>
          </a:p>
        </p:txBody>
      </p:sp>
      <p:pic>
        <p:nvPicPr>
          <p:cNvPr id="18439" name="图片 2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98738" y="-673100"/>
            <a:ext cx="4051300" cy="317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0" name="TextBox 30"/>
          <p:cNvSpPr txBox="1">
            <a:spLocks noChangeArrowheads="1"/>
          </p:cNvSpPr>
          <p:nvPr/>
        </p:nvSpPr>
        <p:spPr bwMode="auto">
          <a:xfrm>
            <a:off x="3959225" y="3711575"/>
            <a:ext cx="1201738" cy="102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r>
              <a:rPr lang="zh-CN" altLang="en-US" sz="6600">
                <a:solidFill>
                  <a:srgbClr val="D3CDB7"/>
                </a:solidFill>
                <a:latin typeface="宋体" charset="-122"/>
              </a:rPr>
              <a:t>壹</a:t>
            </a:r>
          </a:p>
        </p:txBody>
      </p:sp>
      <p:sp>
        <p:nvSpPr>
          <p:cNvPr id="18441" name="TextBox 32" hidden="1"/>
          <p:cNvSpPr txBox="1">
            <a:spLocks noChangeArrowheads="1"/>
          </p:cNvSpPr>
          <p:nvPr/>
        </p:nvSpPr>
        <p:spPr bwMode="auto">
          <a:xfrm>
            <a:off x="7286625" y="1624013"/>
            <a:ext cx="615950" cy="188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r>
              <a:rPr lang="zh-CN" altLang="en-US" sz="1400">
                <a:solidFill>
                  <a:srgbClr val="2C3F46"/>
                </a:solidFill>
              </a:rPr>
              <a:t>春路雨添花</a:t>
            </a:r>
          </a:p>
          <a:p>
            <a:r>
              <a:rPr lang="zh-CN" altLang="en-US" sz="1400">
                <a:solidFill>
                  <a:srgbClr val="2C3F46"/>
                </a:solidFill>
              </a:rPr>
              <a:t>花动一山春色</a:t>
            </a:r>
          </a:p>
        </p:txBody>
      </p:sp>
      <p:sp>
        <p:nvSpPr>
          <p:cNvPr id="39" name="等腰三角形 38"/>
          <p:cNvSpPr/>
          <p:nvPr/>
        </p:nvSpPr>
        <p:spPr>
          <a:xfrm flipV="1">
            <a:off x="3959225" y="4797425"/>
            <a:ext cx="1225550" cy="1054100"/>
          </a:xfrm>
          <a:prstGeom prst="triangle">
            <a:avLst/>
          </a:prstGeom>
          <a:solidFill>
            <a:srgbClr val="D3CD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/>
          </a:p>
        </p:txBody>
      </p:sp>
      <p:sp>
        <p:nvSpPr>
          <p:cNvPr id="12" name="TextBox 5">
            <a:extLst>
              <a:ext uri="{FF2B5EF4-FFF2-40B4-BE49-F238E27FC236}"/>
            </a:extLst>
          </p:cNvPr>
          <p:cNvSpPr txBox="1"/>
          <p:nvPr/>
        </p:nvSpPr>
        <p:spPr>
          <a:xfrm>
            <a:off x="2709863" y="1392238"/>
            <a:ext cx="4051300" cy="1920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60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pitchFamily="49" charset="-122"/>
                <a:ea typeface="隶书" pitchFamily="49" charset="-122"/>
              </a:rPr>
              <a:t>单元的整体把握</a:t>
            </a:r>
            <a:endParaRPr lang="en-US" altLang="zh-CN" sz="60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隶书" panose="02010509060101010101" pitchFamily="49" charset="-122"/>
              <a:ea typeface="隶书" pitchFamily="49" charset="-122"/>
            </a:endParaRPr>
          </a:p>
        </p:txBody>
      </p:sp>
    </p:spTree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34925" y="20638"/>
            <a:ext cx="9144000" cy="5143500"/>
          </a:xfrm>
          <a:prstGeom prst="rect">
            <a:avLst/>
          </a:prstGeom>
          <a:solidFill>
            <a:srgbClr val="D3CDB7"/>
          </a:solidFill>
          <a:ln>
            <a:solidFill>
              <a:srgbClr val="D3CD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 dirty="0"/>
          </a:p>
        </p:txBody>
      </p:sp>
      <p:sp>
        <p:nvSpPr>
          <p:cNvPr id="4" name="图文框 3"/>
          <p:cNvSpPr/>
          <p:nvPr/>
        </p:nvSpPr>
        <p:spPr>
          <a:xfrm>
            <a:off x="827088" y="339725"/>
            <a:ext cx="3097212" cy="3960813"/>
          </a:xfrm>
          <a:prstGeom prst="frame">
            <a:avLst>
              <a:gd name="adj1" fmla="val 3482"/>
            </a:avLst>
          </a:prstGeom>
          <a:solidFill>
            <a:srgbClr val="2C3F46"/>
          </a:solidFill>
          <a:ln>
            <a:noFill/>
          </a:ln>
          <a:effectLst>
            <a:outerShdw blurRad="63500" dist="50800" dir="2052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>
              <a:solidFill>
                <a:schemeClr val="tx1"/>
              </a:solidFill>
            </a:endParaRPr>
          </a:p>
        </p:txBody>
      </p:sp>
      <p:pic>
        <p:nvPicPr>
          <p:cNvPr id="20483" name="图片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84238" y="-411163"/>
            <a:ext cx="3687762" cy="5143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矩形 8"/>
          <p:cNvSpPr/>
          <p:nvPr/>
        </p:nvSpPr>
        <p:spPr>
          <a:xfrm>
            <a:off x="827088" y="1671638"/>
            <a:ext cx="2197100" cy="2628900"/>
          </a:xfrm>
          <a:custGeom>
            <a:avLst/>
            <a:gdLst/>
            <a:ahLst/>
            <a:cxnLst/>
            <a:rect l="l" t="t" r="r" b="b"/>
            <a:pathLst>
              <a:path w="2232248" h="2704331">
                <a:moveTo>
                  <a:pt x="0" y="0"/>
                </a:moveTo>
                <a:lnTo>
                  <a:pt x="107815" y="0"/>
                </a:lnTo>
                <a:lnTo>
                  <a:pt x="107815" y="2596516"/>
                </a:lnTo>
                <a:lnTo>
                  <a:pt x="2232248" y="2596516"/>
                </a:lnTo>
                <a:lnTo>
                  <a:pt x="2232248" y="2704331"/>
                </a:lnTo>
                <a:lnTo>
                  <a:pt x="0" y="2704331"/>
                </a:lnTo>
                <a:close/>
              </a:path>
            </a:pathLst>
          </a:custGeom>
          <a:solidFill>
            <a:srgbClr val="2C3F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/>
          </a:p>
        </p:txBody>
      </p:sp>
      <p:sp>
        <p:nvSpPr>
          <p:cNvPr id="10" name="TextBox 9"/>
          <p:cNvSpPr txBox="1"/>
          <p:nvPr/>
        </p:nvSpPr>
        <p:spPr>
          <a:xfrm>
            <a:off x="1092200" y="450850"/>
            <a:ext cx="1358900" cy="2801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400" b="1" kern="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数学知识理论</a:t>
            </a:r>
            <a:endParaRPr lang="en-US" altLang="zh-CN" sz="4400" b="1" kern="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400" b="1" kern="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基础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4779963" y="627063"/>
            <a:ext cx="28114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4000">
                <a:latin typeface="幼圆" pitchFamily="49" charset="-122"/>
                <a:ea typeface="幼圆" pitchFamily="49" charset="-122"/>
              </a:rPr>
              <a:t>1.</a:t>
            </a:r>
            <a:r>
              <a:rPr lang="zh-CN" altLang="en-US" sz="4000">
                <a:latin typeface="幼圆" pitchFamily="49" charset="-122"/>
                <a:ea typeface="幼圆" pitchFamily="49" charset="-122"/>
              </a:rPr>
              <a:t>知识基础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4824413" y="1746250"/>
            <a:ext cx="6553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4000">
                <a:latin typeface="幼圆" pitchFamily="49" charset="-122"/>
                <a:ea typeface="幼圆" pitchFamily="49" charset="-122"/>
              </a:rPr>
              <a:t>2.</a:t>
            </a:r>
            <a:r>
              <a:rPr lang="zh-CN" altLang="en-US" sz="4000">
                <a:latin typeface="幼圆" pitchFamily="49" charset="-122"/>
                <a:ea typeface="幼圆" pitchFamily="49" charset="-122"/>
              </a:rPr>
              <a:t>现实意义</a:t>
            </a:r>
          </a:p>
        </p:txBody>
      </p:sp>
      <p:sp>
        <p:nvSpPr>
          <p:cNvPr id="20" name="矩形 19"/>
          <p:cNvSpPr/>
          <p:nvPr/>
        </p:nvSpPr>
        <p:spPr>
          <a:xfrm>
            <a:off x="8316913" y="4511675"/>
            <a:ext cx="179387" cy="147638"/>
          </a:xfrm>
          <a:prstGeom prst="rect">
            <a:avLst/>
          </a:prstGeom>
          <a:solidFill>
            <a:srgbClr val="2C3F46"/>
          </a:solidFill>
          <a:ln>
            <a:solidFill>
              <a:srgbClr val="2C3F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/>
          </a:p>
        </p:txBody>
      </p:sp>
      <p:sp>
        <p:nvSpPr>
          <p:cNvPr id="14" name="TextBox 17"/>
          <p:cNvSpPr txBox="1">
            <a:spLocks noChangeArrowheads="1"/>
          </p:cNvSpPr>
          <p:nvPr/>
        </p:nvSpPr>
        <p:spPr bwMode="auto">
          <a:xfrm>
            <a:off x="4864100" y="2774950"/>
            <a:ext cx="6553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4000">
                <a:latin typeface="幼圆" pitchFamily="49" charset="-122"/>
                <a:ea typeface="幼圆" pitchFamily="49" charset="-122"/>
              </a:rPr>
              <a:t>3.</a:t>
            </a:r>
            <a:r>
              <a:rPr lang="zh-CN" altLang="en-US" sz="4000">
                <a:latin typeface="幼圆" pitchFamily="49" charset="-122"/>
                <a:ea typeface="幼圆" pitchFamily="49" charset="-122"/>
              </a:rPr>
              <a:t>整合知识体系</a:t>
            </a:r>
          </a:p>
        </p:txBody>
      </p:sp>
    </p:spTree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8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50" name="组合 13"/>
          <p:cNvGrpSpPr>
            <a:grpSpLocks/>
          </p:cNvGrpSpPr>
          <p:nvPr/>
        </p:nvGrpSpPr>
        <p:grpSpPr bwMode="auto">
          <a:xfrm>
            <a:off x="-25400" y="-165100"/>
            <a:ext cx="9342438" cy="5329238"/>
            <a:chOff x="-36512" y="-164554"/>
            <a:chExt cx="9342648" cy="5328592"/>
          </a:xfrm>
        </p:grpSpPr>
        <p:sp>
          <p:nvSpPr>
            <p:cNvPr id="2" name="矩形 1"/>
            <p:cNvSpPr/>
            <p:nvPr/>
          </p:nvSpPr>
          <p:spPr>
            <a:xfrm>
              <a:off x="2" y="-164554"/>
              <a:ext cx="9144206" cy="530795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00"/>
            </a:p>
          </p:txBody>
        </p:sp>
        <p:pic>
          <p:nvPicPr>
            <p:cNvPr id="61463" name="Picture 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-36512" y="-164554"/>
              <a:ext cx="9342648" cy="5328592"/>
            </a:xfrm>
            <a:prstGeom prst="rect">
              <a:avLst/>
            </a:prstGeom>
            <a:solidFill>
              <a:srgbClr val="2C3F46"/>
            </a:solidFill>
            <a:ln w="9525">
              <a:noFill/>
              <a:miter lim="800000"/>
              <a:headEnd/>
              <a:tailEnd/>
            </a:ln>
          </p:spPr>
        </p:pic>
      </p:grpSp>
      <p:sp>
        <p:nvSpPr>
          <p:cNvPr id="3" name="椭圆 2"/>
          <p:cNvSpPr/>
          <p:nvPr/>
        </p:nvSpPr>
        <p:spPr>
          <a:xfrm>
            <a:off x="755650" y="957263"/>
            <a:ext cx="2014538" cy="2014537"/>
          </a:xfrm>
          <a:prstGeom prst="ellipse">
            <a:avLst/>
          </a:prstGeom>
          <a:noFill/>
          <a:ln>
            <a:solidFill>
              <a:srgbClr val="2C3F46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/>
          </a:p>
        </p:txBody>
      </p:sp>
      <p:sp>
        <p:nvSpPr>
          <p:cNvPr id="6" name="TextBox 5"/>
          <p:cNvSpPr txBox="1"/>
          <p:nvPr/>
        </p:nvSpPr>
        <p:spPr>
          <a:xfrm>
            <a:off x="1258888" y="1350963"/>
            <a:ext cx="1008062" cy="1076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知识基础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417638" y="3097213"/>
            <a:ext cx="135255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1100" b="1"/>
              <a:t>单元整体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68538" y="155575"/>
            <a:ext cx="363537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教师的高等数学基础：</a:t>
            </a:r>
            <a:endParaRPr lang="en-US" altLang="zh-C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61449" name="Object 9"/>
          <p:cNvGraphicFramePr>
            <a:graphicFrameLocks noChangeAspect="1"/>
          </p:cNvGraphicFramePr>
          <p:nvPr/>
        </p:nvGraphicFramePr>
        <p:xfrm>
          <a:off x="2987675" y="627063"/>
          <a:ext cx="5256213" cy="1319212"/>
        </p:xfrm>
        <a:graphic>
          <a:graphicData uri="http://schemas.openxmlformats.org/presentationml/2006/ole">
            <p:oleObj spid="_x0000_s61449" name="Document" r:id="rId5" imgW="3511871" imgH="791110" progId="">
              <p:embed/>
            </p:oleObj>
          </a:graphicData>
        </a:graphic>
      </p:graphicFrame>
      <p:grpSp>
        <p:nvGrpSpPr>
          <p:cNvPr id="4" name="组合 3"/>
          <p:cNvGrpSpPr>
            <a:grpSpLocks/>
          </p:cNvGrpSpPr>
          <p:nvPr/>
        </p:nvGrpSpPr>
        <p:grpSpPr bwMode="auto">
          <a:xfrm>
            <a:off x="2886075" y="1625600"/>
            <a:ext cx="6223000" cy="2817813"/>
            <a:chOff x="2886607" y="1095142"/>
            <a:chExt cx="6221897" cy="2817571"/>
          </a:xfrm>
        </p:grpSpPr>
        <p:sp>
          <p:nvSpPr>
            <p:cNvPr id="19" name="矩形 18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2908828" y="1728501"/>
              <a:ext cx="6188566" cy="2184212"/>
            </a:xfrm>
            <a:prstGeom prst="rect">
              <a:avLst/>
            </a:prstGeom>
            <a:solidFill>
              <a:schemeClr val="bg1"/>
            </a:solidFill>
            <a:ln w="635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00"/>
            </a:p>
          </p:txBody>
        </p:sp>
        <p:pic>
          <p:nvPicPr>
            <p:cNvPr id="61457" name="图片 17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913008" y="1727798"/>
              <a:ext cx="3191593" cy="1650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458" name="图片 20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6104601" y="1178923"/>
              <a:ext cx="2992864" cy="22481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459" name="图片 21"/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2886607" y="3339163"/>
              <a:ext cx="3217994" cy="565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460" name="图片 22"/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5472066" y="1095142"/>
              <a:ext cx="3636438" cy="64562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24" name="矩形 23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2915177" y="1707864"/>
              <a:ext cx="6188566" cy="2184212"/>
            </a:xfrm>
            <a:prstGeom prst="rect">
              <a:avLst/>
            </a:prstGeom>
            <a:noFill/>
            <a:ln w="635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00"/>
            </a:p>
          </p:txBody>
        </p:sp>
      </p:grpSp>
    </p:spTree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489" name="组合 13"/>
          <p:cNvGrpSpPr>
            <a:grpSpLocks/>
          </p:cNvGrpSpPr>
          <p:nvPr/>
        </p:nvGrpSpPr>
        <p:grpSpPr bwMode="auto">
          <a:xfrm>
            <a:off x="-25400" y="-165100"/>
            <a:ext cx="9342438" cy="5329238"/>
            <a:chOff x="-36512" y="-164554"/>
            <a:chExt cx="9342648" cy="5328592"/>
          </a:xfrm>
        </p:grpSpPr>
        <p:sp>
          <p:nvSpPr>
            <p:cNvPr id="2" name="矩形 1"/>
            <p:cNvSpPr/>
            <p:nvPr/>
          </p:nvSpPr>
          <p:spPr>
            <a:xfrm>
              <a:off x="2" y="-164554"/>
              <a:ext cx="9144206" cy="530795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00"/>
            </a:p>
          </p:txBody>
        </p:sp>
        <p:pic>
          <p:nvPicPr>
            <p:cNvPr id="63498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-36512" y="-164554"/>
              <a:ext cx="9342648" cy="5328592"/>
            </a:xfrm>
            <a:prstGeom prst="rect">
              <a:avLst/>
            </a:prstGeom>
            <a:solidFill>
              <a:srgbClr val="2C3F46"/>
            </a:solidFill>
            <a:ln w="9525">
              <a:noFill/>
              <a:miter lim="800000"/>
              <a:headEnd/>
              <a:tailEnd/>
            </a:ln>
          </p:spPr>
        </p:pic>
      </p:grpSp>
      <p:sp>
        <p:nvSpPr>
          <p:cNvPr id="3" name="椭圆 2"/>
          <p:cNvSpPr/>
          <p:nvPr/>
        </p:nvSpPr>
        <p:spPr>
          <a:xfrm>
            <a:off x="755650" y="957263"/>
            <a:ext cx="2014538" cy="2014537"/>
          </a:xfrm>
          <a:prstGeom prst="ellipse">
            <a:avLst/>
          </a:prstGeom>
          <a:noFill/>
          <a:ln>
            <a:solidFill>
              <a:srgbClr val="2C3F46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/>
          </a:p>
        </p:txBody>
      </p:sp>
      <p:sp>
        <p:nvSpPr>
          <p:cNvPr id="6" name="TextBox 5"/>
          <p:cNvSpPr txBox="1"/>
          <p:nvPr/>
        </p:nvSpPr>
        <p:spPr>
          <a:xfrm>
            <a:off x="1258888" y="1350963"/>
            <a:ext cx="1008062" cy="1076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知识基础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417638" y="3097213"/>
            <a:ext cx="135255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1100" b="1"/>
              <a:t>单元整体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55875" y="442913"/>
            <a:ext cx="307975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中学数学的知识基础：</a:t>
            </a:r>
            <a:endParaRPr lang="en-US" altLang="zh-C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2" name="组合 21"/>
          <p:cNvGrpSpPr>
            <a:grpSpLocks/>
          </p:cNvGrpSpPr>
          <p:nvPr/>
        </p:nvGrpSpPr>
        <p:grpSpPr bwMode="auto">
          <a:xfrm>
            <a:off x="3419475" y="1058863"/>
            <a:ext cx="5157788" cy="2614612"/>
            <a:chOff x="3611476" y="706507"/>
            <a:chExt cx="5157040" cy="2613779"/>
          </a:xfrm>
        </p:grpSpPr>
        <p:sp>
          <p:nvSpPr>
            <p:cNvPr id="19" name="矩形 18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3611476" y="706507"/>
              <a:ext cx="5136405" cy="2585213"/>
            </a:xfrm>
            <a:prstGeom prst="rect">
              <a:avLst/>
            </a:prstGeom>
            <a:noFill/>
            <a:ln w="635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00"/>
            </a:p>
          </p:txBody>
        </p:sp>
        <p:sp>
          <p:nvSpPr>
            <p:cNvPr id="63496" name="文本框 20"/>
            <p:cNvSpPr txBox="1">
              <a:spLocks noChangeArrowheads="1"/>
            </p:cNvSpPr>
            <p:nvPr/>
          </p:nvSpPr>
          <p:spPr bwMode="auto">
            <a:xfrm>
              <a:off x="3738996" y="734963"/>
              <a:ext cx="5029520" cy="2585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 sz="1800"/>
                <a:t>1.</a:t>
              </a:r>
              <a:r>
                <a:rPr lang="zh-CN" altLang="zh-CN" sz="1800"/>
                <a:t>独立重复试验概念，以及如何用数学方法计算它的概率分布。</a:t>
              </a:r>
              <a:endParaRPr lang="en-US" altLang="zh-CN" sz="1800"/>
            </a:p>
            <a:p>
              <a:endParaRPr lang="en-US" altLang="zh-CN" sz="1800"/>
            </a:p>
            <a:p>
              <a:r>
                <a:rPr lang="en-US" altLang="zh-CN" sz="1800"/>
                <a:t>2.</a:t>
              </a:r>
              <a:r>
                <a:rPr lang="zh-CN" altLang="zh-CN" sz="1800"/>
                <a:t>研究一个随机现象，就是要了解它所有可能出现的结果和每一个结果出现的概率，分布列正是描述了离散型随机变量取值的概率规律，二项分布和超几何分布是两个应用广泛的概率模型，要求通过实例引入这两个概率模型，不追求形式化的描述。</a:t>
              </a:r>
              <a:endParaRPr lang="zh-CN" altLang="en-US" sz="1800"/>
            </a:p>
          </p:txBody>
        </p:sp>
      </p:grpSp>
    </p:spTree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537" name="组合 13"/>
          <p:cNvGrpSpPr>
            <a:grpSpLocks/>
          </p:cNvGrpSpPr>
          <p:nvPr/>
        </p:nvGrpSpPr>
        <p:grpSpPr bwMode="auto">
          <a:xfrm>
            <a:off x="-161925" y="-20638"/>
            <a:ext cx="9342438" cy="5329238"/>
            <a:chOff x="-36512" y="-164554"/>
            <a:chExt cx="9342648" cy="5328592"/>
          </a:xfrm>
        </p:grpSpPr>
        <p:sp>
          <p:nvSpPr>
            <p:cNvPr id="2" name="矩形 1"/>
            <p:cNvSpPr/>
            <p:nvPr/>
          </p:nvSpPr>
          <p:spPr>
            <a:xfrm>
              <a:off x="1" y="-164554"/>
              <a:ext cx="9144207" cy="530795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00"/>
            </a:p>
          </p:txBody>
        </p:sp>
        <p:pic>
          <p:nvPicPr>
            <p:cNvPr id="65544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-36512" y="-164554"/>
              <a:ext cx="9342648" cy="5328592"/>
            </a:xfrm>
            <a:prstGeom prst="rect">
              <a:avLst/>
            </a:prstGeom>
            <a:solidFill>
              <a:srgbClr val="2C3F46"/>
            </a:solidFill>
            <a:ln w="9525">
              <a:noFill/>
              <a:miter lim="800000"/>
              <a:headEnd/>
              <a:tailEnd/>
            </a:ln>
          </p:spPr>
        </p:pic>
      </p:grpSp>
      <p:sp>
        <p:nvSpPr>
          <p:cNvPr id="3" name="椭圆 2"/>
          <p:cNvSpPr/>
          <p:nvPr/>
        </p:nvSpPr>
        <p:spPr>
          <a:xfrm>
            <a:off x="900113" y="957263"/>
            <a:ext cx="2014537" cy="2014537"/>
          </a:xfrm>
          <a:prstGeom prst="ellipse">
            <a:avLst/>
          </a:prstGeom>
          <a:noFill/>
          <a:ln>
            <a:solidFill>
              <a:srgbClr val="2C3F46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619250" y="3062288"/>
            <a:ext cx="201612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1100"/>
              <a:t>单元整体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17888" y="769938"/>
            <a:ext cx="4752975" cy="9223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         </a:t>
            </a:r>
            <a:r>
              <a:rPr lang="zh-CN" altLang="zh-CN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适用于</a:t>
            </a:r>
            <a:r>
              <a:rPr lang="zh-CN" altLang="zh-CN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二分类</a:t>
            </a:r>
            <a:r>
              <a:rPr lang="zh-CN" alt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，如</a:t>
            </a:r>
            <a:r>
              <a:rPr lang="zh-CN" altLang="zh-CN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：医学的两分类变量有：治愈与未愈、生存与死亡、阳性与阴性、传染源的感染与未感染等都涉及到二项分布</a:t>
            </a:r>
            <a:r>
              <a:rPr lang="zh-CN" alt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。</a:t>
            </a:r>
            <a:endParaRPr lang="en-US" altLang="zh-CN" sz="1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</p:txBody>
      </p:sp>
      <p:sp>
        <p:nvSpPr>
          <p:cNvPr id="15" name="TextBox 5">
            <a:extLst>
              <a:ext uri="{FF2B5EF4-FFF2-40B4-BE49-F238E27FC236}"/>
            </a:extLst>
          </p:cNvPr>
          <p:cNvSpPr txBox="1"/>
          <p:nvPr/>
        </p:nvSpPr>
        <p:spPr>
          <a:xfrm>
            <a:off x="1403350" y="1350963"/>
            <a:ext cx="1006475" cy="1076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现实基础</a:t>
            </a:r>
          </a:p>
        </p:txBody>
      </p:sp>
      <p:sp>
        <p:nvSpPr>
          <p:cNvPr id="16" name="TextBox 11">
            <a:extLst>
              <a:ext uri="{FF2B5EF4-FFF2-40B4-BE49-F238E27FC236}"/>
            </a:extLst>
          </p:cNvPr>
          <p:cNvSpPr txBox="1"/>
          <p:nvPr/>
        </p:nvSpPr>
        <p:spPr>
          <a:xfrm>
            <a:off x="3440113" y="1851025"/>
            <a:ext cx="4849812" cy="2586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        </a:t>
            </a:r>
            <a:r>
              <a:rPr lang="zh-CN" altLang="zh-CN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生产和服务过程会有来自诸多因素的影响，所有这些因素的综合作用导致过程的动荡，从而体</a:t>
            </a:r>
            <a:r>
              <a:rPr lang="zh-CN" alt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现</a:t>
            </a:r>
            <a:r>
              <a:rPr lang="zh-CN" altLang="zh-CN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质量特性或服务水平的不稳定性。数理统计和概念论等统计技术可以帮助我们了解和监控这些流动，帮助我们正确决策，有效地控制事物朝着我们期望的方向发展。在实践过程中，我们研究的</a:t>
            </a:r>
            <a:r>
              <a:rPr lang="zh-CN" altLang="zh-CN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对象产生的结果只有</a:t>
            </a:r>
            <a:r>
              <a:rPr lang="zh-CN" altLang="zh-CN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两</a:t>
            </a:r>
            <a:r>
              <a:rPr lang="zh-CN" alt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种</a:t>
            </a:r>
            <a:r>
              <a:rPr lang="zh-CN" altLang="zh-CN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情况，且这两种</a:t>
            </a:r>
            <a:r>
              <a:rPr lang="zh-CN" altLang="zh-CN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结果互补</a:t>
            </a:r>
            <a:r>
              <a:rPr lang="zh-CN" altLang="zh-CN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，</a:t>
            </a:r>
            <a:r>
              <a:rPr lang="zh-CN" altLang="zh-CN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它的分布规律就是二项分布。</a:t>
            </a:r>
            <a:r>
              <a:rPr lang="zh-CN" altLang="zh-CN" sz="1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更理性判断、决策</a:t>
            </a:r>
            <a:r>
              <a:rPr lang="zh-CN" altLang="en-US" sz="1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。</a:t>
            </a:r>
            <a:endParaRPr lang="zh-CN" altLang="zh-CN" sz="1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</p:spTree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  <p:bldP spid="8" grpId="0"/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585" name="组合 47"/>
          <p:cNvGrpSpPr>
            <a:grpSpLocks/>
          </p:cNvGrpSpPr>
          <p:nvPr/>
        </p:nvGrpSpPr>
        <p:grpSpPr bwMode="auto">
          <a:xfrm>
            <a:off x="-161925" y="-103188"/>
            <a:ext cx="9342438" cy="5349876"/>
            <a:chOff x="0" y="-204975"/>
            <a:chExt cx="9342648" cy="5348475"/>
          </a:xfrm>
        </p:grpSpPr>
        <p:sp>
          <p:nvSpPr>
            <p:cNvPr id="49" name="矩形 48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0" y="-165297"/>
              <a:ext cx="9144206" cy="530879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00"/>
            </a:p>
          </p:txBody>
        </p:sp>
        <p:pic>
          <p:nvPicPr>
            <p:cNvPr id="67630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-204975"/>
              <a:ext cx="9342648" cy="5328592"/>
            </a:xfrm>
            <a:prstGeom prst="rect">
              <a:avLst/>
            </a:prstGeom>
            <a:solidFill>
              <a:srgbClr val="2C3F46"/>
            </a:solidFill>
            <a:ln w="9525">
              <a:noFill/>
              <a:miter lim="800000"/>
              <a:headEnd/>
              <a:tailEnd/>
            </a:ln>
          </p:spPr>
        </p:pic>
      </p:grpSp>
      <p:sp>
        <p:nvSpPr>
          <p:cNvPr id="51" name="椭圆 50">
            <a:extLst>
              <a:ext uri="{FF2B5EF4-FFF2-40B4-BE49-F238E27FC236}"/>
            </a:extLst>
          </p:cNvPr>
          <p:cNvSpPr/>
          <p:nvPr/>
        </p:nvSpPr>
        <p:spPr>
          <a:xfrm>
            <a:off x="468313" y="1370013"/>
            <a:ext cx="2014537" cy="2014537"/>
          </a:xfrm>
          <a:prstGeom prst="ellipse">
            <a:avLst/>
          </a:prstGeom>
          <a:noFill/>
          <a:ln>
            <a:solidFill>
              <a:srgbClr val="2C3F46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/>
          </a:p>
        </p:txBody>
      </p:sp>
      <p:sp>
        <p:nvSpPr>
          <p:cNvPr id="54" name="TextBox 5">
            <a:extLst>
              <a:ext uri="{FF2B5EF4-FFF2-40B4-BE49-F238E27FC236}"/>
            </a:extLst>
          </p:cNvPr>
          <p:cNvSpPr txBox="1"/>
          <p:nvPr/>
        </p:nvSpPr>
        <p:spPr>
          <a:xfrm>
            <a:off x="971550" y="1616075"/>
            <a:ext cx="1006475" cy="157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整合知识体系</a:t>
            </a:r>
          </a:p>
        </p:txBody>
      </p:sp>
      <p:sp>
        <p:nvSpPr>
          <p:cNvPr id="55" name="TextBox 6"/>
          <p:cNvSpPr txBox="1">
            <a:spLocks noChangeArrowheads="1"/>
          </p:cNvSpPr>
          <p:nvPr/>
        </p:nvSpPr>
        <p:spPr bwMode="auto">
          <a:xfrm>
            <a:off x="1130300" y="3509963"/>
            <a:ext cx="135255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1100" b="1"/>
              <a:t>单元整体</a:t>
            </a:r>
          </a:p>
        </p:txBody>
      </p:sp>
      <p:sp>
        <p:nvSpPr>
          <p:cNvPr id="57" name="TextBox 7">
            <a:extLst>
              <a:ext uri="{FF2B5EF4-FFF2-40B4-BE49-F238E27FC236}"/>
            </a:extLst>
          </p:cNvPr>
          <p:cNvSpPr txBox="1"/>
          <p:nvPr/>
        </p:nvSpPr>
        <p:spPr>
          <a:xfrm>
            <a:off x="2919413" y="392113"/>
            <a:ext cx="19939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本单元知识框图</a:t>
            </a:r>
            <a:r>
              <a:rPr lang="zh-CN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：</a:t>
            </a:r>
            <a:endParaRPr lang="en-US" altLang="zh-C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grpSp>
        <p:nvGrpSpPr>
          <p:cNvPr id="110" name="组合 109"/>
          <p:cNvGrpSpPr>
            <a:grpSpLocks/>
          </p:cNvGrpSpPr>
          <p:nvPr/>
        </p:nvGrpSpPr>
        <p:grpSpPr bwMode="auto">
          <a:xfrm>
            <a:off x="3205163" y="752475"/>
            <a:ext cx="5402262" cy="3619500"/>
            <a:chOff x="3565243" y="339502"/>
            <a:chExt cx="5401806" cy="3619643"/>
          </a:xfrm>
        </p:grpSpPr>
        <p:grpSp>
          <p:nvGrpSpPr>
            <p:cNvPr id="67591" name="组合 112"/>
            <p:cNvGrpSpPr>
              <a:grpSpLocks/>
            </p:cNvGrpSpPr>
            <p:nvPr/>
          </p:nvGrpSpPr>
          <p:grpSpPr bwMode="auto">
            <a:xfrm>
              <a:off x="4863139" y="2045857"/>
              <a:ext cx="933913" cy="172337"/>
              <a:chOff x="4808938" y="2271746"/>
              <a:chExt cx="933913" cy="172337"/>
            </a:xfrm>
          </p:grpSpPr>
          <p:cxnSp>
            <p:nvCxnSpPr>
              <p:cNvPr id="149" name="直接连接符 148">
                <a:extLst>
                  <a:ext uri="{FF2B5EF4-FFF2-40B4-BE49-F238E27FC236}"/>
                </a:extLst>
              </p:cNvPr>
              <p:cNvCxnSpPr>
                <a:cxnSpLocks/>
              </p:cNvCxnSpPr>
              <p:nvPr/>
            </p:nvCxnSpPr>
            <p:spPr bwMode="auto">
              <a:xfrm flipH="1" flipV="1">
                <a:off x="4809507" y="2437128"/>
                <a:ext cx="933371" cy="635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直接连接符 149">
                <a:extLst>
                  <a:ext uri="{FF2B5EF4-FFF2-40B4-BE49-F238E27FC236}"/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5220634" y="2272021"/>
                <a:ext cx="0" cy="165107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7592" name="组合 113"/>
            <p:cNvGrpSpPr>
              <a:grpSpLocks/>
            </p:cNvGrpSpPr>
            <p:nvPr/>
          </p:nvGrpSpPr>
          <p:grpSpPr bwMode="auto">
            <a:xfrm>
              <a:off x="3565243" y="339502"/>
              <a:ext cx="5401806" cy="3619643"/>
              <a:chOff x="3565243" y="339502"/>
              <a:chExt cx="5401806" cy="3619643"/>
            </a:xfrm>
          </p:grpSpPr>
          <p:sp>
            <p:nvSpPr>
              <p:cNvPr id="115" name="TextBox 17">
                <a:extLst>
                  <a:ext uri="{FF2B5EF4-FFF2-40B4-BE49-F238E27FC236}"/>
                </a:extLst>
              </p:cNvPr>
              <p:cNvSpPr txBox="1"/>
              <p:nvPr/>
            </p:nvSpPr>
            <p:spPr bwMode="auto">
              <a:xfrm>
                <a:off x="4581157" y="771319"/>
                <a:ext cx="1287353" cy="646139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25400">
                <a:solidFill>
                  <a:schemeClr val="accent6">
                    <a:lumMod val="75000"/>
                  </a:schemeClr>
                </a:solidFill>
              </a:ln>
            </p:spPr>
            <p:txBody>
              <a:bodyPr>
                <a:spAutoFit/>
              </a:bodyPr>
              <a:lstStyle>
                <a:defPPr>
                  <a:defRPr lang="zh-CN"/>
                </a:defPPr>
                <a:lvl1pPr algn="ctr">
                  <a:defRPr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黑体" pitchFamily="49" charset="-122"/>
                    <a:ea typeface="黑体" pitchFamily="49" charset="-122"/>
                  </a:defRPr>
                </a:lvl1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1800" dirty="0"/>
                  <a:t>离散型</a:t>
                </a:r>
                <a:endParaRPr lang="en-US" altLang="zh-CN" sz="1800" dirty="0"/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1800" dirty="0"/>
                  <a:t>随机变量</a:t>
                </a:r>
              </a:p>
            </p:txBody>
          </p:sp>
          <p:cxnSp>
            <p:nvCxnSpPr>
              <p:cNvPr id="116" name="直接箭头连接符 115">
                <a:extLst>
                  <a:ext uri="{FF2B5EF4-FFF2-40B4-BE49-F238E27FC236}"/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4139869" y="1152334"/>
                <a:ext cx="431764" cy="0"/>
              </a:xfrm>
              <a:prstGeom prst="straightConnector1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 w="38100" cap="flat" cmpd="sng" algn="ctr">
                <a:solidFill>
                  <a:schemeClr val="tx1"/>
                </a:solidFill>
                <a:prstDash val="solid"/>
                <a:miter lim="0"/>
                <a:headEnd type="none" w="med" len="med"/>
                <a:tailEnd type="arrow"/>
              </a:ln>
              <a:effectLst>
                <a:outerShdw blurRad="38100" dist="25400" dir="5400000" algn="ctr" rotWithShape="0">
                  <a:srgbClr val="000000">
                    <a:alpha val="50000"/>
                  </a:srgbClr>
                </a:outerShdw>
              </a:effectLst>
            </p:spPr>
          </p:cxnSp>
          <p:sp>
            <p:nvSpPr>
              <p:cNvPr id="117" name="TextBox 59">
                <a:extLst>
                  <a:ext uri="{FF2B5EF4-FFF2-40B4-BE49-F238E27FC236}"/>
                </a:extLst>
              </p:cNvPr>
              <p:cNvSpPr txBox="1"/>
              <p:nvPr/>
            </p:nvSpPr>
            <p:spPr bwMode="auto">
              <a:xfrm>
                <a:off x="6525680" y="339502"/>
                <a:ext cx="1150841" cy="369903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25400">
                <a:solidFill>
                  <a:schemeClr val="accent6">
                    <a:lumMod val="75000"/>
                  </a:schemeClr>
                </a:solidFill>
              </a:ln>
            </p:spPr>
            <p:txBody>
              <a:bodyPr>
                <a:spAutoFit/>
              </a:bodyPr>
              <a:lstStyle>
                <a:defPPr>
                  <a:defRPr lang="zh-CN"/>
                </a:defPPr>
                <a:lvl1pPr algn="ctr">
                  <a:defRPr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黑体" pitchFamily="49" charset="-122"/>
                    <a:ea typeface="黑体" pitchFamily="49" charset="-122"/>
                  </a:defRPr>
                </a:lvl1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1800" dirty="0"/>
                  <a:t>两点分布</a:t>
                </a:r>
              </a:p>
            </p:txBody>
          </p:sp>
          <p:sp>
            <p:nvSpPr>
              <p:cNvPr id="118" name="TextBox 62">
                <a:extLst>
                  <a:ext uri="{FF2B5EF4-FFF2-40B4-BE49-F238E27FC236}"/>
                </a:extLst>
              </p:cNvPr>
              <p:cNvSpPr txBox="1"/>
              <p:nvPr/>
            </p:nvSpPr>
            <p:spPr bwMode="auto">
              <a:xfrm>
                <a:off x="6525680" y="903087"/>
                <a:ext cx="1150841" cy="369902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25400">
                <a:solidFill>
                  <a:schemeClr val="accent6">
                    <a:lumMod val="75000"/>
                  </a:schemeClr>
                </a:solidFill>
              </a:ln>
            </p:spPr>
            <p:txBody>
              <a:bodyPr>
                <a:spAutoFit/>
              </a:bodyPr>
              <a:lstStyle>
                <a:defPPr>
                  <a:defRPr lang="zh-CN"/>
                </a:defPPr>
                <a:lvl1pPr algn="ctr">
                  <a:defRPr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黑体" pitchFamily="49" charset="-122"/>
                    <a:ea typeface="黑体" pitchFamily="49" charset="-122"/>
                  </a:defRPr>
                </a:lvl1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1800" dirty="0"/>
                  <a:t>条件概率</a:t>
                </a:r>
              </a:p>
            </p:txBody>
          </p:sp>
          <p:sp>
            <p:nvSpPr>
              <p:cNvPr id="119" name="TextBox 65">
                <a:extLst>
                  <a:ext uri="{FF2B5EF4-FFF2-40B4-BE49-F238E27FC236}"/>
                </a:extLst>
              </p:cNvPr>
              <p:cNvSpPr txBox="1"/>
              <p:nvPr/>
            </p:nvSpPr>
            <p:spPr bwMode="auto">
              <a:xfrm>
                <a:off x="8397185" y="555411"/>
                <a:ext cx="495258" cy="1200197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25400">
                <a:solidFill>
                  <a:schemeClr val="accent6">
                    <a:lumMod val="75000"/>
                  </a:schemeClr>
                </a:solidFill>
              </a:ln>
            </p:spPr>
            <p:txBody>
              <a:bodyPr>
                <a:spAutoFit/>
              </a:bodyPr>
              <a:lstStyle>
                <a:defPPr>
                  <a:defRPr lang="zh-CN"/>
                </a:defPPr>
                <a:lvl1pPr algn="ctr">
                  <a:defRPr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黑体" pitchFamily="49" charset="-122"/>
                    <a:ea typeface="黑体" pitchFamily="49" charset="-122"/>
                  </a:defRPr>
                </a:lvl1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1800" dirty="0"/>
                  <a:t>二项分布</a:t>
                </a:r>
              </a:p>
            </p:txBody>
          </p:sp>
          <p:cxnSp>
            <p:nvCxnSpPr>
              <p:cNvPr id="120" name="直接箭头连接符 119">
                <a:extLst>
                  <a:ext uri="{FF2B5EF4-FFF2-40B4-BE49-F238E27FC236}"/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7676521" y="1103120"/>
                <a:ext cx="720664" cy="0"/>
              </a:xfrm>
              <a:prstGeom prst="straightConnector1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 w="38100" cap="flat" cmpd="sng" algn="ctr">
                <a:solidFill>
                  <a:schemeClr val="tx1"/>
                </a:solidFill>
                <a:prstDash val="solid"/>
                <a:miter lim="0"/>
                <a:headEnd type="none" w="med" len="med"/>
                <a:tailEnd type="arrow"/>
              </a:ln>
              <a:effectLst>
                <a:outerShdw blurRad="38100" dist="25400" dir="5400000" algn="ctr" rotWithShape="0">
                  <a:srgbClr val="000000">
                    <a:alpha val="50000"/>
                  </a:srgbClr>
                </a:outerShdw>
              </a:effectLst>
            </p:spPr>
          </p:cxnSp>
          <p:cxnSp>
            <p:nvCxnSpPr>
              <p:cNvPr id="121" name="直接箭头连接符 120">
                <a:extLst>
                  <a:ext uri="{FF2B5EF4-FFF2-40B4-BE49-F238E27FC236}"/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5265311" y="1361892"/>
                <a:ext cx="3175" cy="273061"/>
              </a:xfrm>
              <a:prstGeom prst="straightConnector1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 w="38100" cap="flat" cmpd="sng" algn="ctr">
                <a:solidFill>
                  <a:schemeClr val="tx1"/>
                </a:solidFill>
                <a:prstDash val="solid"/>
                <a:miter lim="0"/>
                <a:headEnd type="none" w="med" len="med"/>
                <a:tailEnd type="arrow"/>
              </a:ln>
              <a:effectLst>
                <a:outerShdw blurRad="38100" dist="25400" dir="5400000" algn="ctr" rotWithShape="0">
                  <a:srgbClr val="000000">
                    <a:alpha val="50000"/>
                  </a:srgbClr>
                </a:outerShdw>
              </a:effectLst>
            </p:spPr>
          </p:cxnSp>
          <p:cxnSp>
            <p:nvCxnSpPr>
              <p:cNvPr id="122" name="直接箭头连接符 121">
                <a:extLst>
                  <a:ext uri="{FF2B5EF4-FFF2-40B4-BE49-F238E27FC236}"/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6155824" y="483971"/>
                <a:ext cx="303186" cy="4762"/>
              </a:xfrm>
              <a:prstGeom prst="straightConnector1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 w="38100" cap="flat" cmpd="sng" algn="ctr">
                <a:solidFill>
                  <a:schemeClr val="tx1"/>
                </a:solidFill>
                <a:prstDash val="solid"/>
                <a:miter lim="0"/>
                <a:headEnd type="none" w="med" len="med"/>
                <a:tailEnd type="arrow"/>
              </a:ln>
              <a:effectLst>
                <a:outerShdw blurRad="38100" dist="25400" dir="5400000" algn="ctr" rotWithShape="0">
                  <a:srgbClr val="000000">
                    <a:alpha val="50000"/>
                  </a:srgbClr>
                </a:outerShdw>
              </a:effectLst>
            </p:spPr>
          </p:cxnSp>
          <p:sp>
            <p:nvSpPr>
              <p:cNvPr id="123" name="TextBox 218">
                <a:extLst>
                  <a:ext uri="{FF2B5EF4-FFF2-40B4-BE49-F238E27FC236}"/>
                </a:extLst>
              </p:cNvPr>
              <p:cNvSpPr txBox="1"/>
              <p:nvPr/>
            </p:nvSpPr>
            <p:spPr bwMode="auto">
              <a:xfrm>
                <a:off x="6300274" y="1353955"/>
                <a:ext cx="1574667" cy="369902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25400">
                <a:solidFill>
                  <a:schemeClr val="accent6">
                    <a:lumMod val="75000"/>
                  </a:schemeClr>
                </a:solidFill>
              </a:ln>
            </p:spPr>
            <p:txBody>
              <a:bodyPr>
                <a:spAutoFit/>
              </a:bodyPr>
              <a:lstStyle>
                <a:defPPr>
                  <a:defRPr lang="zh-CN"/>
                </a:defPPr>
                <a:lvl1pPr algn="ctr">
                  <a:defRPr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黑体" pitchFamily="49" charset="-122"/>
                    <a:ea typeface="黑体" pitchFamily="49" charset="-122"/>
                  </a:defRPr>
                </a:lvl1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1800" dirty="0"/>
                  <a:t>事件的独立性</a:t>
                </a:r>
              </a:p>
            </p:txBody>
          </p:sp>
          <p:sp>
            <p:nvSpPr>
              <p:cNvPr id="124" name="TextBox 216">
                <a:extLst>
                  <a:ext uri="{FF2B5EF4-FFF2-40B4-BE49-F238E27FC236}"/>
                </a:extLst>
              </p:cNvPr>
              <p:cNvSpPr txBox="1"/>
              <p:nvPr/>
            </p:nvSpPr>
            <p:spPr bwMode="auto">
              <a:xfrm>
                <a:off x="6549491" y="1998506"/>
                <a:ext cx="1527046" cy="369902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25400">
                <a:solidFill>
                  <a:schemeClr val="accent6">
                    <a:lumMod val="75000"/>
                  </a:schemeClr>
                </a:solidFill>
              </a:ln>
            </p:spPr>
            <p:txBody>
              <a:bodyPr>
                <a:spAutoFit/>
              </a:bodyPr>
              <a:lstStyle>
                <a:defPPr>
                  <a:defRPr lang="zh-CN"/>
                </a:defPPr>
                <a:lvl1pPr algn="ctr">
                  <a:defRPr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黑体" pitchFamily="49" charset="-122"/>
                    <a:ea typeface="黑体" pitchFamily="49" charset="-122"/>
                  </a:defRPr>
                </a:lvl1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1800" dirty="0"/>
                  <a:t>超几何分布</a:t>
                </a:r>
              </a:p>
            </p:txBody>
          </p:sp>
          <p:sp>
            <p:nvSpPr>
              <p:cNvPr id="125" name="TextBox 214">
                <a:extLst>
                  <a:ext uri="{FF2B5EF4-FFF2-40B4-BE49-F238E27FC236}"/>
                </a:extLst>
              </p:cNvPr>
              <p:cNvSpPr txBox="1"/>
              <p:nvPr/>
            </p:nvSpPr>
            <p:spPr bwMode="auto">
              <a:xfrm>
                <a:off x="6857440" y="2989145"/>
                <a:ext cx="2109609" cy="369902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25400">
                <a:solidFill>
                  <a:schemeClr val="accent6">
                    <a:lumMod val="75000"/>
                  </a:schemeClr>
                </a:solidFill>
              </a:ln>
            </p:spPr>
            <p:txBody>
              <a:bodyPr>
                <a:spAutoFit/>
              </a:bodyPr>
              <a:lstStyle>
                <a:defPPr>
                  <a:defRPr lang="zh-CN"/>
                </a:defPPr>
                <a:lvl1pPr algn="ctr">
                  <a:defRPr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黑体" pitchFamily="49" charset="-122"/>
                    <a:ea typeface="黑体" pitchFamily="49" charset="-122"/>
                  </a:defRPr>
                </a:lvl1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1800" dirty="0"/>
                  <a:t>正态分布密度曲线</a:t>
                </a:r>
              </a:p>
            </p:txBody>
          </p:sp>
          <p:cxnSp>
            <p:nvCxnSpPr>
              <p:cNvPr id="126" name="直接箭头连接符 125">
                <a:extLst>
                  <a:ext uri="{FF2B5EF4-FFF2-40B4-BE49-F238E27FC236}"/>
                </a:extLst>
              </p:cNvPr>
              <p:cNvCxnSpPr/>
              <p:nvPr/>
            </p:nvCxnSpPr>
            <p:spPr bwMode="auto">
              <a:xfrm>
                <a:off x="6362182" y="3746412"/>
                <a:ext cx="504782" cy="0"/>
              </a:xfrm>
              <a:prstGeom prst="straightConnector1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 w="38100" cap="flat" cmpd="sng" algn="ctr">
                <a:solidFill>
                  <a:schemeClr val="tx1"/>
                </a:solidFill>
                <a:prstDash val="solid"/>
                <a:miter lim="0"/>
                <a:headEnd type="none" w="med" len="med"/>
                <a:tailEnd type="arrow"/>
              </a:ln>
              <a:effectLst>
                <a:outerShdw blurRad="38100" dist="25400" dir="5400000" algn="ctr" rotWithShape="0">
                  <a:srgbClr val="000000">
                    <a:alpha val="50000"/>
                  </a:srgbClr>
                </a:outerShdw>
              </a:effectLst>
            </p:spPr>
          </p:cxnSp>
          <p:cxnSp>
            <p:nvCxnSpPr>
              <p:cNvPr id="127" name="直接箭头连接符 126">
                <a:extLst>
                  <a:ext uri="{FF2B5EF4-FFF2-40B4-BE49-F238E27FC236}"/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6155824" y="2190600"/>
                <a:ext cx="344458" cy="0"/>
              </a:xfrm>
              <a:prstGeom prst="straightConnector1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 w="38100" cap="flat" cmpd="sng" algn="ctr">
                <a:solidFill>
                  <a:schemeClr val="tx1"/>
                </a:solidFill>
                <a:prstDash val="solid"/>
                <a:miter lim="0"/>
                <a:headEnd type="none" w="med" len="med"/>
                <a:tailEnd type="arrow"/>
              </a:ln>
              <a:effectLst>
                <a:outerShdw blurRad="38100" dist="25400" dir="5400000" algn="ctr" rotWithShape="0">
                  <a:srgbClr val="000000">
                    <a:alpha val="50000"/>
                  </a:srgbClr>
                </a:outerShdw>
              </a:effectLst>
            </p:spPr>
          </p:cxnSp>
          <p:cxnSp>
            <p:nvCxnSpPr>
              <p:cNvPr id="128" name="直接箭头连接符 127">
                <a:extLst>
                  <a:ext uri="{FF2B5EF4-FFF2-40B4-BE49-F238E27FC236}"/>
                </a:extLst>
              </p:cNvPr>
              <p:cNvCxnSpPr/>
              <p:nvPr/>
            </p:nvCxnSpPr>
            <p:spPr bwMode="auto">
              <a:xfrm>
                <a:off x="6376468" y="3173302"/>
                <a:ext cx="504782" cy="0"/>
              </a:xfrm>
              <a:prstGeom prst="straightConnector1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 w="38100" cap="flat" cmpd="sng" algn="ctr">
                <a:solidFill>
                  <a:schemeClr val="tx1"/>
                </a:solidFill>
                <a:prstDash val="solid"/>
                <a:miter lim="0"/>
                <a:headEnd type="none" w="med" len="med"/>
                <a:tailEnd type="arrow"/>
              </a:ln>
              <a:effectLst>
                <a:outerShdw blurRad="38100" dist="25400" dir="5400000" algn="ctr" rotWithShape="0">
                  <a:srgbClr val="000000">
                    <a:alpha val="50000"/>
                  </a:srgbClr>
                </a:outerShdw>
              </a:effectLst>
            </p:spPr>
          </p:cxnSp>
          <p:sp>
            <p:nvSpPr>
              <p:cNvPr id="129" name="TextBox 17">
                <a:extLst>
                  <a:ext uri="{FF2B5EF4-FFF2-40B4-BE49-F238E27FC236}"/>
                </a:extLst>
              </p:cNvPr>
              <p:cNvSpPr txBox="1"/>
              <p:nvPr/>
            </p:nvSpPr>
            <p:spPr bwMode="auto">
              <a:xfrm>
                <a:off x="3565243" y="1414282"/>
                <a:ext cx="461923" cy="1200197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25400">
                <a:solidFill>
                  <a:schemeClr val="accent6">
                    <a:lumMod val="75000"/>
                  </a:schemeClr>
                </a:solidFill>
              </a:ln>
            </p:spPr>
            <p:txBody>
              <a:bodyPr>
                <a:spAutoFit/>
              </a:bodyPr>
              <a:lstStyle>
                <a:defPPr>
                  <a:defRPr lang="zh-CN"/>
                </a:defPPr>
                <a:lvl1pPr algn="ctr">
                  <a:defRPr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黑体" pitchFamily="49" charset="-122"/>
                    <a:ea typeface="黑体" pitchFamily="49" charset="-122"/>
                  </a:defRPr>
                </a:lvl1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1800" dirty="0"/>
                  <a:t>随机变量</a:t>
                </a:r>
              </a:p>
            </p:txBody>
          </p:sp>
          <p:sp>
            <p:nvSpPr>
              <p:cNvPr id="130" name="TextBox 17">
                <a:extLst>
                  <a:ext uri="{FF2B5EF4-FFF2-40B4-BE49-F238E27FC236}"/>
                </a:extLst>
              </p:cNvPr>
              <p:cNvSpPr txBox="1"/>
              <p:nvPr/>
            </p:nvSpPr>
            <p:spPr bwMode="auto">
              <a:xfrm>
                <a:off x="4731957" y="1685755"/>
                <a:ext cx="1066710" cy="369903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25400">
                <a:solidFill>
                  <a:schemeClr val="accent6">
                    <a:lumMod val="75000"/>
                  </a:schemeClr>
                </a:solidFill>
              </a:ln>
            </p:spPr>
            <p:txBody>
              <a:bodyPr>
                <a:spAutoFit/>
              </a:bodyPr>
              <a:lstStyle>
                <a:defPPr>
                  <a:defRPr lang="zh-CN"/>
                </a:defPPr>
                <a:lvl1pPr algn="ctr">
                  <a:defRPr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黑体" pitchFamily="49" charset="-122"/>
                    <a:ea typeface="黑体" pitchFamily="49" charset="-122"/>
                  </a:defRPr>
                </a:lvl1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1800" dirty="0"/>
                  <a:t>分布列</a:t>
                </a:r>
              </a:p>
            </p:txBody>
          </p:sp>
          <p:sp>
            <p:nvSpPr>
              <p:cNvPr id="131" name="TextBox 17">
                <a:extLst>
                  <a:ext uri="{FF2B5EF4-FFF2-40B4-BE49-F238E27FC236}"/>
                </a:extLst>
              </p:cNvPr>
              <p:cNvSpPr txBox="1"/>
              <p:nvPr/>
            </p:nvSpPr>
            <p:spPr bwMode="auto">
              <a:xfrm>
                <a:off x="4211300" y="2500175"/>
                <a:ext cx="1066710" cy="368315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25400">
                <a:solidFill>
                  <a:schemeClr val="accent6">
                    <a:lumMod val="75000"/>
                  </a:schemeClr>
                </a:solidFill>
              </a:ln>
            </p:spPr>
            <p:txBody>
              <a:bodyPr>
                <a:spAutoFit/>
              </a:bodyPr>
              <a:lstStyle>
                <a:defPPr>
                  <a:defRPr lang="zh-CN"/>
                </a:defPPr>
                <a:lvl1pPr algn="ctr">
                  <a:defRPr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黑体" pitchFamily="49" charset="-122"/>
                    <a:ea typeface="黑体" pitchFamily="49" charset="-122"/>
                  </a:defRPr>
                </a:lvl1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1800" dirty="0"/>
                  <a:t>均值</a:t>
                </a:r>
              </a:p>
            </p:txBody>
          </p:sp>
          <p:sp>
            <p:nvSpPr>
              <p:cNvPr id="132" name="TextBox 17">
                <a:extLst>
                  <a:ext uri="{FF2B5EF4-FFF2-40B4-BE49-F238E27FC236}"/>
                </a:extLst>
              </p:cNvPr>
              <p:cNvSpPr txBox="1"/>
              <p:nvPr/>
            </p:nvSpPr>
            <p:spPr bwMode="auto">
              <a:xfrm>
                <a:off x="5508179" y="2500175"/>
                <a:ext cx="1066710" cy="368315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25400">
                <a:solidFill>
                  <a:schemeClr val="accent6">
                    <a:lumMod val="75000"/>
                  </a:schemeClr>
                </a:solidFill>
              </a:ln>
            </p:spPr>
            <p:txBody>
              <a:bodyPr>
                <a:spAutoFit/>
              </a:bodyPr>
              <a:lstStyle>
                <a:defPPr>
                  <a:defRPr lang="zh-CN"/>
                </a:defPPr>
                <a:lvl1pPr algn="ctr">
                  <a:defRPr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黑体" pitchFamily="49" charset="-122"/>
                    <a:ea typeface="黑体" pitchFamily="49" charset="-122"/>
                  </a:defRPr>
                </a:lvl1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1800" dirty="0"/>
                  <a:t>方差</a:t>
                </a:r>
              </a:p>
            </p:txBody>
          </p:sp>
          <p:sp>
            <p:nvSpPr>
              <p:cNvPr id="133" name="TextBox 17">
                <a:extLst>
                  <a:ext uri="{FF2B5EF4-FFF2-40B4-BE49-F238E27FC236}"/>
                </a:extLst>
              </p:cNvPr>
              <p:cNvSpPr txBox="1"/>
              <p:nvPr/>
            </p:nvSpPr>
            <p:spPr bwMode="auto">
              <a:xfrm>
                <a:off x="4644652" y="3138376"/>
                <a:ext cx="1287353" cy="369902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25400">
                <a:solidFill>
                  <a:schemeClr val="accent6">
                    <a:lumMod val="75000"/>
                  </a:schemeClr>
                </a:solidFill>
              </a:ln>
            </p:spPr>
            <p:txBody>
              <a:bodyPr>
                <a:spAutoFit/>
              </a:bodyPr>
              <a:lstStyle>
                <a:defPPr>
                  <a:defRPr lang="zh-CN"/>
                </a:defPPr>
                <a:lvl1pPr algn="ctr">
                  <a:defRPr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黑体" pitchFamily="49" charset="-122"/>
                    <a:ea typeface="黑体" pitchFamily="49" charset="-122"/>
                  </a:defRPr>
                </a:lvl1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1800" dirty="0"/>
                  <a:t>正态分布</a:t>
                </a:r>
              </a:p>
            </p:txBody>
          </p:sp>
          <p:grpSp>
            <p:nvGrpSpPr>
              <p:cNvPr id="67612" name="组合 133"/>
              <p:cNvGrpSpPr>
                <a:grpSpLocks/>
              </p:cNvGrpSpPr>
              <p:nvPr/>
            </p:nvGrpSpPr>
            <p:grpSpPr bwMode="auto">
              <a:xfrm>
                <a:off x="4026434" y="1128713"/>
                <a:ext cx="130039" cy="2178963"/>
                <a:chOff x="4026434" y="1128713"/>
                <a:chExt cx="130039" cy="2178963"/>
              </a:xfrm>
            </p:grpSpPr>
            <p:cxnSp>
              <p:nvCxnSpPr>
                <p:cNvPr id="147" name="直接连接符 146">
                  <a:extLst>
                    <a:ext uri="{FF2B5EF4-FFF2-40B4-BE49-F238E27FC236}"/>
                  </a:extLst>
                </p:cNvPr>
                <p:cNvCxnSpPr>
                  <a:cxnSpLocks/>
                </p:cNvCxnSpPr>
                <p:nvPr/>
              </p:nvCxnSpPr>
              <p:spPr bwMode="auto">
                <a:xfrm flipH="1">
                  <a:off x="4139869" y="1128521"/>
                  <a:ext cx="15874" cy="2179723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8" name="直接连接符 147">
                  <a:extLst>
                    <a:ext uri="{FF2B5EF4-FFF2-40B4-BE49-F238E27FC236}"/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4027166" y="2077883"/>
                  <a:ext cx="128577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35" name="TextBox 17">
                <a:extLst>
                  <a:ext uri="{FF2B5EF4-FFF2-40B4-BE49-F238E27FC236}"/>
                </a:extLst>
              </p:cNvPr>
              <p:cNvSpPr txBox="1"/>
              <p:nvPr/>
            </p:nvSpPr>
            <p:spPr bwMode="auto">
              <a:xfrm>
                <a:off x="6881250" y="3589243"/>
                <a:ext cx="1066710" cy="369902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25400">
                <a:solidFill>
                  <a:schemeClr val="accent6">
                    <a:lumMod val="75000"/>
                  </a:schemeClr>
                </a:solidFill>
              </a:ln>
            </p:spPr>
            <p:txBody>
              <a:bodyPr>
                <a:spAutoFit/>
              </a:bodyPr>
              <a:lstStyle>
                <a:defPPr>
                  <a:defRPr lang="zh-CN"/>
                </a:defPPr>
                <a:lvl1pPr algn="ctr">
                  <a:defRPr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黑体" pitchFamily="49" charset="-122"/>
                    <a:ea typeface="黑体" pitchFamily="49" charset="-122"/>
                  </a:defRPr>
                </a:lvl1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1800" dirty="0"/>
                  <a:t>3</a:t>
                </a:r>
                <a:r>
                  <a:rPr lang="el-GR" altLang="zh-CN" sz="1800" dirty="0"/>
                  <a:t>σ</a:t>
                </a:r>
                <a:r>
                  <a:rPr lang="zh-CN" altLang="en-US" sz="1800" dirty="0"/>
                  <a:t>原则</a:t>
                </a:r>
              </a:p>
            </p:txBody>
          </p:sp>
          <p:cxnSp>
            <p:nvCxnSpPr>
              <p:cNvPr id="136" name="直接箭头连接符 135">
                <a:extLst>
                  <a:ext uri="{FF2B5EF4-FFF2-40B4-BE49-F238E27FC236}"/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4139869" y="3303482"/>
                <a:ext cx="522243" cy="4762"/>
              </a:xfrm>
              <a:prstGeom prst="straightConnector1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 w="38100" cap="flat" cmpd="sng" algn="ctr">
                <a:solidFill>
                  <a:schemeClr val="tx1"/>
                </a:solidFill>
                <a:prstDash val="solid"/>
                <a:miter lim="0"/>
                <a:headEnd type="none" w="med" len="med"/>
                <a:tailEnd type="arrow"/>
              </a:ln>
              <a:effectLst>
                <a:outerShdw blurRad="38100" dist="25400" dir="5400000" algn="ctr" rotWithShape="0">
                  <a:srgbClr val="000000">
                    <a:alpha val="50000"/>
                  </a:srgbClr>
                </a:outerShdw>
              </a:effectLst>
            </p:spPr>
          </p:cxnSp>
          <p:cxnSp>
            <p:nvCxnSpPr>
              <p:cNvPr id="137" name="直接箭头连接符 136">
                <a:extLst>
                  <a:ext uri="{FF2B5EF4-FFF2-40B4-BE49-F238E27FC236}"/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4857359" y="2211239"/>
                <a:ext cx="3175" cy="274648"/>
              </a:xfrm>
              <a:prstGeom prst="straightConnector1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 w="38100" cap="flat" cmpd="sng" algn="ctr">
                <a:solidFill>
                  <a:schemeClr val="tx1"/>
                </a:solidFill>
                <a:prstDash val="solid"/>
                <a:miter lim="0"/>
                <a:headEnd type="none" w="med" len="med"/>
                <a:tailEnd type="arrow"/>
              </a:ln>
              <a:effectLst>
                <a:outerShdw blurRad="38100" dist="25400" dir="5400000" algn="ctr" rotWithShape="0">
                  <a:srgbClr val="000000">
                    <a:alpha val="50000"/>
                  </a:srgbClr>
                </a:outerShdw>
              </a:effectLst>
            </p:spPr>
          </p:cxnSp>
          <p:cxnSp>
            <p:nvCxnSpPr>
              <p:cNvPr id="138" name="直接箭头连接符 137">
                <a:extLst>
                  <a:ext uri="{FF2B5EF4-FFF2-40B4-BE49-F238E27FC236}"/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5792317" y="2190600"/>
                <a:ext cx="3175" cy="273061"/>
              </a:xfrm>
              <a:prstGeom prst="straightConnector1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 w="38100" cap="flat" cmpd="sng" algn="ctr">
                <a:solidFill>
                  <a:schemeClr val="tx1"/>
                </a:solidFill>
                <a:prstDash val="solid"/>
                <a:miter lim="0"/>
                <a:headEnd type="none" w="med" len="med"/>
                <a:tailEnd type="arrow"/>
              </a:ln>
              <a:effectLst>
                <a:outerShdw blurRad="38100" dist="25400" dir="5400000" algn="ctr" rotWithShape="0">
                  <a:srgbClr val="000000">
                    <a:alpha val="50000"/>
                  </a:srgbClr>
                </a:outerShdw>
              </a:effectLst>
            </p:spPr>
          </p:cxnSp>
          <p:grpSp>
            <p:nvGrpSpPr>
              <p:cNvPr id="67617" name="组合 138"/>
              <p:cNvGrpSpPr>
                <a:grpSpLocks/>
              </p:cNvGrpSpPr>
              <p:nvPr/>
            </p:nvGrpSpPr>
            <p:grpSpPr bwMode="auto">
              <a:xfrm>
                <a:off x="5908357" y="470296"/>
                <a:ext cx="255838" cy="1759998"/>
                <a:chOff x="3925963" y="1505502"/>
                <a:chExt cx="255838" cy="1759998"/>
              </a:xfrm>
            </p:grpSpPr>
            <p:cxnSp>
              <p:nvCxnSpPr>
                <p:cNvPr id="145" name="直接连接符 144">
                  <a:extLst>
                    <a:ext uri="{FF2B5EF4-FFF2-40B4-BE49-F238E27FC236}"/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4173430" y="1504888"/>
                  <a:ext cx="7936" cy="1760608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直接连接符 145">
                  <a:extLst>
                    <a:ext uri="{FF2B5EF4-FFF2-40B4-BE49-F238E27FC236}"/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3925801" y="2076411"/>
                  <a:ext cx="247629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40" name="直接连接符 139">
                <a:extLst>
                  <a:ext uri="{FF2B5EF4-FFF2-40B4-BE49-F238E27FC236}"/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8062250" y="483971"/>
                <a:ext cx="1588" cy="111129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直接连接符 140">
                <a:extLst>
                  <a:ext uri="{FF2B5EF4-FFF2-40B4-BE49-F238E27FC236}"/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7676521" y="483971"/>
                <a:ext cx="400016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直接连接符 141">
                <a:extLst>
                  <a:ext uri="{FF2B5EF4-FFF2-40B4-BE49-F238E27FC236}"/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7813034" y="1604790"/>
                <a:ext cx="271439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直接连接符 142">
                <a:extLst>
                  <a:ext uri="{FF2B5EF4-FFF2-40B4-BE49-F238E27FC236}"/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6387580" y="3138376"/>
                <a:ext cx="0" cy="608036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直接连接符 143">
                <a:extLst>
                  <a:ext uri="{FF2B5EF4-FFF2-40B4-BE49-F238E27FC236}"/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5932005" y="3359046"/>
                <a:ext cx="450812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4" grpId="0"/>
      <p:bldP spid="55" grpId="0"/>
      <p:bldP spid="5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633" name="组合 13"/>
          <p:cNvGrpSpPr>
            <a:grpSpLocks/>
          </p:cNvGrpSpPr>
          <p:nvPr/>
        </p:nvGrpSpPr>
        <p:grpSpPr bwMode="auto">
          <a:xfrm>
            <a:off x="-161925" y="-103188"/>
            <a:ext cx="9342438" cy="5349876"/>
            <a:chOff x="0" y="-204975"/>
            <a:chExt cx="9342648" cy="5348475"/>
          </a:xfrm>
        </p:grpSpPr>
        <p:sp>
          <p:nvSpPr>
            <p:cNvPr id="2" name="矩形 1"/>
            <p:cNvSpPr/>
            <p:nvPr/>
          </p:nvSpPr>
          <p:spPr>
            <a:xfrm>
              <a:off x="0" y="-165297"/>
              <a:ext cx="9144206" cy="530879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00"/>
            </a:p>
          </p:txBody>
        </p:sp>
        <p:pic>
          <p:nvPicPr>
            <p:cNvPr id="69680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-204975"/>
              <a:ext cx="9342648" cy="5328592"/>
            </a:xfrm>
            <a:prstGeom prst="rect">
              <a:avLst/>
            </a:prstGeom>
            <a:solidFill>
              <a:srgbClr val="2C3F46"/>
            </a:solidFill>
            <a:ln w="9525">
              <a:noFill/>
              <a:miter lim="800000"/>
              <a:headEnd/>
              <a:tailEnd/>
            </a:ln>
          </p:spPr>
        </p:pic>
      </p:grpSp>
      <p:sp>
        <p:nvSpPr>
          <p:cNvPr id="3" name="椭圆 2"/>
          <p:cNvSpPr/>
          <p:nvPr/>
        </p:nvSpPr>
        <p:spPr>
          <a:xfrm>
            <a:off x="158750" y="1106488"/>
            <a:ext cx="2014538" cy="2014537"/>
          </a:xfrm>
          <a:prstGeom prst="ellipse">
            <a:avLst/>
          </a:prstGeom>
          <a:noFill/>
          <a:ln>
            <a:solidFill>
              <a:srgbClr val="2C3F46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/>
          </a:p>
        </p:txBody>
      </p:sp>
      <p:sp>
        <p:nvSpPr>
          <p:cNvPr id="6" name="TextBox 5"/>
          <p:cNvSpPr txBox="1"/>
          <p:nvPr/>
        </p:nvSpPr>
        <p:spPr>
          <a:xfrm>
            <a:off x="685800" y="1352550"/>
            <a:ext cx="1006475" cy="157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整合知识体系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842963" y="3246438"/>
            <a:ext cx="135255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1100" b="1"/>
              <a:t>单元整体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06563" y="123825"/>
            <a:ext cx="2662237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知识基础框图的理解 ：</a:t>
            </a:r>
            <a:endParaRPr lang="en-US" altLang="zh-C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72" name="组合 171"/>
          <p:cNvGrpSpPr>
            <a:grpSpLocks/>
          </p:cNvGrpSpPr>
          <p:nvPr/>
        </p:nvGrpSpPr>
        <p:grpSpPr bwMode="auto">
          <a:xfrm>
            <a:off x="1576388" y="285750"/>
            <a:ext cx="7339012" cy="4733925"/>
            <a:chOff x="1577011" y="285877"/>
            <a:chExt cx="7338244" cy="4734145"/>
          </a:xfrm>
        </p:grpSpPr>
        <p:grpSp>
          <p:nvGrpSpPr>
            <p:cNvPr id="69639" name="组合 81"/>
            <p:cNvGrpSpPr>
              <a:grpSpLocks/>
            </p:cNvGrpSpPr>
            <p:nvPr/>
          </p:nvGrpSpPr>
          <p:grpSpPr bwMode="auto">
            <a:xfrm>
              <a:off x="1577011" y="285877"/>
              <a:ext cx="7338244" cy="4734145"/>
              <a:chOff x="1259557" y="68494"/>
              <a:chExt cx="7338244" cy="4734145"/>
            </a:xfrm>
          </p:grpSpPr>
          <p:grpSp>
            <p:nvGrpSpPr>
              <p:cNvPr id="69641" name="组合 82"/>
              <p:cNvGrpSpPr>
                <a:grpSpLocks/>
              </p:cNvGrpSpPr>
              <p:nvPr/>
            </p:nvGrpSpPr>
            <p:grpSpPr bwMode="auto">
              <a:xfrm>
                <a:off x="2499264" y="68494"/>
                <a:ext cx="6098537" cy="4732558"/>
                <a:chOff x="2748972" y="55367"/>
                <a:chExt cx="5573264" cy="4732558"/>
              </a:xfrm>
            </p:grpSpPr>
            <p:grpSp>
              <p:nvGrpSpPr>
                <p:cNvPr id="69663" name="组合 116"/>
                <p:cNvGrpSpPr>
                  <a:grpSpLocks/>
                </p:cNvGrpSpPr>
                <p:nvPr/>
              </p:nvGrpSpPr>
              <p:grpSpPr bwMode="auto">
                <a:xfrm>
                  <a:off x="2748972" y="55367"/>
                  <a:ext cx="5573264" cy="4732558"/>
                  <a:chOff x="3266305" y="-375260"/>
                  <a:chExt cx="5573264" cy="4732558"/>
                </a:xfrm>
              </p:grpSpPr>
              <p:sp>
                <p:nvSpPr>
                  <p:cNvPr id="120" name="TextBox 17">
                    <a:extLst>
                      <a:ext uri="{FF2B5EF4-FFF2-40B4-BE49-F238E27FC236}"/>
                    </a:extLst>
                  </p:cNvPr>
                  <p:cNvSpPr txBox="1"/>
                  <p:nvPr/>
                </p:nvSpPr>
                <p:spPr bwMode="auto">
                  <a:xfrm>
                    <a:off x="3266305" y="316922"/>
                    <a:ext cx="1762498" cy="369905"/>
                  </a:xfrm>
                  <a:prstGeom prst="rect">
                    <a:avLst/>
                  </a:prstGeom>
                  <a:solidFill>
                    <a:schemeClr val="accent6">
                      <a:lumMod val="40000"/>
                      <a:lumOff val="60000"/>
                    </a:schemeClr>
                  </a:solidFill>
                  <a:ln w="25400">
                    <a:solidFill>
                      <a:schemeClr val="accent6">
                        <a:lumMod val="75000"/>
                      </a:schemeClr>
                    </a:solidFill>
                  </a:ln>
                </p:spPr>
                <p:txBody>
                  <a:bodyPr>
                    <a:spAutoFit/>
                  </a:bodyPr>
                  <a:lstStyle>
                    <a:defPPr>
                      <a:defRPr lang="zh-CN"/>
                    </a:defPPr>
                    <a:lvl1pPr algn="ctr">
                      <a:defRPr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黑体" pitchFamily="49" charset="-122"/>
                        <a:ea typeface="黑体" pitchFamily="49" charset="-122"/>
                      </a:defRPr>
                    </a:lvl1pPr>
                  </a:lstStyle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zh-CN" altLang="en-US" sz="1800" dirty="0"/>
                      <a:t>样本空间与事件</a:t>
                    </a:r>
                  </a:p>
                </p:txBody>
              </p:sp>
              <p:cxnSp>
                <p:nvCxnSpPr>
                  <p:cNvPr id="121" name="直接箭头连接符 120">
                    <a:extLst>
                      <a:ext uri="{FF2B5EF4-FFF2-40B4-BE49-F238E27FC236}"/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>
                    <a:off x="4239668" y="39097"/>
                    <a:ext cx="0" cy="287350"/>
                  </a:xfrm>
                  <a:prstGeom prst="straightConnector1">
                    <a:avLst/>
                  </a:prstGeom>
                  <a:blipFill dpi="0" rotWithShape="0">
                    <a:blip r:embed="rId4"/>
                    <a:srcRect/>
                    <a:tile tx="0" ty="0" sx="100000" sy="100000" flip="none" algn="tl"/>
                  </a:blipFill>
                  <a:ln w="38100" cap="flat" cmpd="sng" algn="ctr">
                    <a:solidFill>
                      <a:schemeClr val="tx1"/>
                    </a:solidFill>
                    <a:prstDash val="solid"/>
                    <a:miter lim="0"/>
                    <a:headEnd type="none" w="med" len="med"/>
                    <a:tailEnd type="arrow"/>
                  </a:ln>
                  <a:effectLst>
                    <a:outerShdw blurRad="38100" dist="25400" dir="5400000" algn="ctr" rotWithShape="0">
                      <a:srgbClr val="000000">
                        <a:alpha val="50000"/>
                      </a:srgbClr>
                    </a:outerShdw>
                  </a:effectLst>
                </p:spPr>
              </p:cxnSp>
              <p:sp>
                <p:nvSpPr>
                  <p:cNvPr id="122" name="TextBox 59">
                    <a:extLst>
                      <a:ext uri="{FF2B5EF4-FFF2-40B4-BE49-F238E27FC236}"/>
                    </a:extLst>
                  </p:cNvPr>
                  <p:cNvSpPr txBox="1"/>
                  <p:nvPr/>
                </p:nvSpPr>
                <p:spPr bwMode="auto">
                  <a:xfrm>
                    <a:off x="6855127" y="3287273"/>
                    <a:ext cx="1984442" cy="369904"/>
                  </a:xfrm>
                  <a:prstGeom prst="rect">
                    <a:avLst/>
                  </a:prstGeom>
                  <a:solidFill>
                    <a:schemeClr val="accent6">
                      <a:lumMod val="40000"/>
                      <a:lumOff val="60000"/>
                    </a:schemeClr>
                  </a:solidFill>
                  <a:ln w="25400">
                    <a:solidFill>
                      <a:schemeClr val="accent6">
                        <a:lumMod val="75000"/>
                      </a:schemeClr>
                    </a:solidFill>
                  </a:ln>
                </p:spPr>
                <p:txBody>
                  <a:bodyPr>
                    <a:spAutoFit/>
                  </a:bodyPr>
                  <a:lstStyle>
                    <a:defPPr>
                      <a:defRPr lang="zh-CN"/>
                    </a:defPPr>
                    <a:lvl1pPr algn="ctr">
                      <a:defRPr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黑体" pitchFamily="49" charset="-122"/>
                        <a:ea typeface="黑体" pitchFamily="49" charset="-122"/>
                      </a:defRPr>
                    </a:lvl1pPr>
                  </a:lstStyle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zh-CN" altLang="en-US" sz="1800" dirty="0"/>
                      <a:t>加法公式及其应用</a:t>
                    </a:r>
                  </a:p>
                </p:txBody>
              </p:sp>
              <p:sp>
                <p:nvSpPr>
                  <p:cNvPr id="124" name="TextBox 65">
                    <a:extLst>
                      <a:ext uri="{FF2B5EF4-FFF2-40B4-BE49-F238E27FC236}"/>
                    </a:extLst>
                  </p:cNvPr>
                  <p:cNvSpPr txBox="1"/>
                  <p:nvPr/>
                </p:nvSpPr>
                <p:spPr bwMode="auto">
                  <a:xfrm>
                    <a:off x="6588214" y="2295039"/>
                    <a:ext cx="852962" cy="646143"/>
                  </a:xfrm>
                  <a:prstGeom prst="rect">
                    <a:avLst/>
                  </a:prstGeom>
                  <a:solidFill>
                    <a:schemeClr val="accent6">
                      <a:lumMod val="40000"/>
                      <a:lumOff val="60000"/>
                    </a:schemeClr>
                  </a:solidFill>
                  <a:ln w="25400">
                    <a:solidFill>
                      <a:schemeClr val="accent6">
                        <a:lumMod val="75000"/>
                      </a:schemeClr>
                    </a:solidFill>
                  </a:ln>
                </p:spPr>
                <p:txBody>
                  <a:bodyPr>
                    <a:spAutoFit/>
                  </a:bodyPr>
                  <a:lstStyle>
                    <a:defPPr>
                      <a:defRPr lang="zh-CN"/>
                    </a:defPPr>
                    <a:lvl1pPr algn="ctr">
                      <a:defRPr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黑体" pitchFamily="49" charset="-122"/>
                        <a:ea typeface="黑体" pitchFamily="49" charset="-122"/>
                      </a:defRPr>
                    </a:lvl1pPr>
                  </a:lstStyle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zh-CN" altLang="en-US" sz="1800" dirty="0"/>
                      <a:t>概率的公理</a:t>
                    </a:r>
                    <a:endParaRPr lang="en-US" altLang="zh-CN" sz="1800" dirty="0"/>
                  </a:p>
                </p:txBody>
              </p:sp>
              <p:sp>
                <p:nvSpPr>
                  <p:cNvPr id="125" name="TextBox 218">
                    <a:extLst>
                      <a:ext uri="{FF2B5EF4-FFF2-40B4-BE49-F238E27FC236}"/>
                    </a:extLst>
                  </p:cNvPr>
                  <p:cNvSpPr txBox="1"/>
                  <p:nvPr/>
                </p:nvSpPr>
                <p:spPr bwMode="auto">
                  <a:xfrm>
                    <a:off x="5552475" y="1161511"/>
                    <a:ext cx="1302653" cy="646143"/>
                  </a:xfrm>
                  <a:prstGeom prst="rect">
                    <a:avLst/>
                  </a:prstGeom>
                  <a:solidFill>
                    <a:schemeClr val="accent6">
                      <a:lumMod val="40000"/>
                      <a:lumOff val="60000"/>
                    </a:schemeClr>
                  </a:solidFill>
                  <a:ln w="25400">
                    <a:solidFill>
                      <a:schemeClr val="accent6">
                        <a:lumMod val="75000"/>
                      </a:schemeClr>
                    </a:solidFill>
                  </a:ln>
                </p:spPr>
                <p:txBody>
                  <a:bodyPr>
                    <a:spAutoFit/>
                  </a:bodyPr>
                  <a:lstStyle>
                    <a:defPPr>
                      <a:defRPr lang="zh-CN"/>
                    </a:defPPr>
                    <a:lvl1pPr algn="ctr">
                      <a:defRPr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黑体" pitchFamily="49" charset="-122"/>
                        <a:ea typeface="黑体" pitchFamily="49" charset="-122"/>
                      </a:defRPr>
                    </a:lvl1pPr>
                  </a:lstStyle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zh-CN" altLang="en-US" sz="1800" dirty="0"/>
                      <a:t>几种定义</a:t>
                    </a:r>
                    <a:endParaRPr lang="en-US" altLang="zh-CN" sz="1800" dirty="0"/>
                  </a:p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zh-CN" altLang="en-US" sz="1800" dirty="0"/>
                      <a:t>概率的方法</a:t>
                    </a:r>
                  </a:p>
                </p:txBody>
              </p:sp>
              <p:sp>
                <p:nvSpPr>
                  <p:cNvPr id="126" name="TextBox 216">
                    <a:extLst>
                      <a:ext uri="{FF2B5EF4-FFF2-40B4-BE49-F238E27FC236}"/>
                    </a:extLst>
                  </p:cNvPr>
                  <p:cNvSpPr txBox="1"/>
                  <p:nvPr/>
                </p:nvSpPr>
                <p:spPr bwMode="auto">
                  <a:xfrm>
                    <a:off x="5352290" y="270883"/>
                    <a:ext cx="1388239" cy="646142"/>
                  </a:xfrm>
                  <a:prstGeom prst="rect">
                    <a:avLst/>
                  </a:prstGeom>
                  <a:solidFill>
                    <a:schemeClr val="accent6">
                      <a:lumMod val="40000"/>
                      <a:lumOff val="60000"/>
                    </a:schemeClr>
                  </a:solidFill>
                  <a:ln w="25400">
                    <a:solidFill>
                      <a:schemeClr val="accent6">
                        <a:lumMod val="75000"/>
                      </a:schemeClr>
                    </a:solidFill>
                  </a:ln>
                </p:spPr>
                <p:txBody>
                  <a:bodyPr>
                    <a:spAutoFit/>
                  </a:bodyPr>
                  <a:lstStyle>
                    <a:defPPr>
                      <a:defRPr lang="zh-CN"/>
                    </a:defPPr>
                    <a:lvl1pPr algn="ctr">
                      <a:defRPr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黑体" pitchFamily="49" charset="-122"/>
                        <a:ea typeface="黑体" pitchFamily="49" charset="-122"/>
                      </a:defRPr>
                    </a:lvl1pPr>
                  </a:lstStyle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zh-CN" altLang="en-US" sz="1800" dirty="0"/>
                      <a:t>事件概率的直观意义</a:t>
                    </a:r>
                  </a:p>
                </p:txBody>
              </p:sp>
              <p:sp>
                <p:nvSpPr>
                  <p:cNvPr id="127" name="TextBox 214">
                    <a:extLst>
                      <a:ext uri="{FF2B5EF4-FFF2-40B4-BE49-F238E27FC236}"/>
                    </a:extLst>
                  </p:cNvPr>
                  <p:cNvSpPr txBox="1"/>
                  <p:nvPr/>
                </p:nvSpPr>
                <p:spPr bwMode="auto">
                  <a:xfrm>
                    <a:off x="6080499" y="3711155"/>
                    <a:ext cx="1536202" cy="646143"/>
                  </a:xfrm>
                  <a:prstGeom prst="rect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 w="25400">
                    <a:solidFill>
                      <a:schemeClr val="accent5"/>
                    </a:solidFill>
                  </a:ln>
                </p:spPr>
                <p:txBody>
                  <a:bodyPr>
                    <a:spAutoFit/>
                  </a:bodyPr>
                  <a:lstStyle>
                    <a:defPPr>
                      <a:defRPr lang="zh-CN"/>
                    </a:defPPr>
                    <a:lvl1pPr algn="ctr">
                      <a:defRPr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黑体" pitchFamily="49" charset="-122"/>
                        <a:ea typeface="黑体" pitchFamily="49" charset="-122"/>
                      </a:defRPr>
                    </a:lvl1pPr>
                  </a:lstStyle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zh-CN" altLang="en-US" sz="1800" dirty="0"/>
                      <a:t>全概率公式与贝叶斯公式</a:t>
                    </a:r>
                  </a:p>
                </p:txBody>
              </p:sp>
              <p:cxnSp>
                <p:nvCxnSpPr>
                  <p:cNvPr id="128" name="直接箭头连接符 127">
                    <a:extLst>
                      <a:ext uri="{FF2B5EF4-FFF2-40B4-BE49-F238E27FC236}"/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>
                    <a:off x="6022474" y="917025"/>
                    <a:ext cx="0" cy="287351"/>
                  </a:xfrm>
                  <a:prstGeom prst="straightConnector1">
                    <a:avLst/>
                  </a:prstGeom>
                  <a:blipFill dpi="0" rotWithShape="0">
                    <a:blip r:embed="rId4"/>
                    <a:srcRect/>
                    <a:tile tx="0" ty="0" sx="100000" sy="100000" flip="none" algn="tl"/>
                  </a:blipFill>
                  <a:ln w="38100" cap="flat" cmpd="sng" algn="ctr">
                    <a:solidFill>
                      <a:schemeClr val="tx1"/>
                    </a:solidFill>
                    <a:prstDash val="solid"/>
                    <a:miter lim="0"/>
                    <a:headEnd type="none" w="med" len="med"/>
                    <a:tailEnd type="arrow"/>
                  </a:ln>
                  <a:effectLst>
                    <a:outerShdw blurRad="38100" dist="25400" dir="5400000" algn="ctr" rotWithShape="0">
                      <a:srgbClr val="000000">
                        <a:alpha val="50000"/>
                      </a:srgbClr>
                    </a:outerShdw>
                  </a:effectLst>
                </p:spPr>
              </p:cxnSp>
              <p:sp>
                <p:nvSpPr>
                  <p:cNvPr id="129" name="TextBox 17">
                    <a:extLst>
                      <a:ext uri="{FF2B5EF4-FFF2-40B4-BE49-F238E27FC236}"/>
                    </a:extLst>
                  </p:cNvPr>
                  <p:cNvSpPr txBox="1"/>
                  <p:nvPr/>
                </p:nvSpPr>
                <p:spPr bwMode="auto">
                  <a:xfrm>
                    <a:off x="4963525" y="-375260"/>
                    <a:ext cx="2041016" cy="369905"/>
                  </a:xfrm>
                  <a:prstGeom prst="rect">
                    <a:avLst/>
                  </a:prstGeom>
                  <a:solidFill>
                    <a:srgbClr val="C00000"/>
                  </a:solidFill>
                  <a:ln w="25400">
                    <a:solidFill>
                      <a:schemeClr val="accent6">
                        <a:lumMod val="75000"/>
                      </a:schemeClr>
                    </a:solidFill>
                  </a:ln>
                </p:spPr>
                <p:txBody>
                  <a:bodyPr>
                    <a:spAutoFit/>
                  </a:bodyPr>
                  <a:lstStyle>
                    <a:defPPr>
                      <a:defRPr lang="zh-CN"/>
                    </a:defPPr>
                    <a:lvl1pPr algn="ctr">
                      <a:defRPr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黑体" pitchFamily="49" charset="-122"/>
                        <a:ea typeface="黑体" pitchFamily="49" charset="-122"/>
                      </a:defRPr>
                    </a:lvl1pPr>
                  </a:lstStyle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zh-CN" altLang="en-US" sz="1800" dirty="0"/>
                      <a:t>随机试验与事件</a:t>
                    </a:r>
                  </a:p>
                </p:txBody>
              </p:sp>
              <p:sp>
                <p:nvSpPr>
                  <p:cNvPr id="131" name="TextBox 17">
                    <a:extLst>
                      <a:ext uri="{FF2B5EF4-FFF2-40B4-BE49-F238E27FC236}"/>
                    </a:extLst>
                  </p:cNvPr>
                  <p:cNvSpPr txBox="1"/>
                  <p:nvPr/>
                </p:nvSpPr>
                <p:spPr bwMode="auto">
                  <a:xfrm>
                    <a:off x="4007570" y="2288689"/>
                    <a:ext cx="684690" cy="666781"/>
                  </a:xfrm>
                  <a:prstGeom prst="rect">
                    <a:avLst/>
                  </a:prstGeom>
                  <a:solidFill>
                    <a:schemeClr val="accent6">
                      <a:lumMod val="40000"/>
                      <a:lumOff val="60000"/>
                    </a:schemeClr>
                  </a:solidFill>
                  <a:ln w="25400">
                    <a:solidFill>
                      <a:schemeClr val="accent6">
                        <a:lumMod val="75000"/>
                      </a:schemeClr>
                    </a:solidFill>
                  </a:ln>
                </p:spPr>
                <p:txBody>
                  <a:bodyPr>
                    <a:spAutoFit/>
                  </a:bodyPr>
                  <a:lstStyle/>
                  <a:p>
                    <a:pPr algn="ctr"/>
                    <a:r>
                      <a:rPr lang="zh-CN" altLang="en-US" sz="1800" b="1"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黑体" pitchFamily="49" charset="-122"/>
                        <a:ea typeface="黑体" pitchFamily="49" charset="-122"/>
                      </a:rPr>
                      <a:t>古典概型</a:t>
                    </a:r>
                  </a:p>
                </p:txBody>
              </p:sp>
              <p:sp>
                <p:nvSpPr>
                  <p:cNvPr id="132" name="TextBox 17">
                    <a:extLst>
                      <a:ext uri="{FF2B5EF4-FFF2-40B4-BE49-F238E27FC236}"/>
                    </a:extLst>
                  </p:cNvPr>
                  <p:cNvSpPr txBox="1"/>
                  <p:nvPr/>
                </p:nvSpPr>
                <p:spPr bwMode="auto">
                  <a:xfrm>
                    <a:off x="5690284" y="2288689"/>
                    <a:ext cx="697746" cy="646143"/>
                  </a:xfrm>
                  <a:prstGeom prst="rect">
                    <a:avLst/>
                  </a:prstGeom>
                  <a:solidFill>
                    <a:schemeClr val="accent6">
                      <a:lumMod val="40000"/>
                      <a:lumOff val="60000"/>
                    </a:schemeClr>
                  </a:solidFill>
                  <a:ln w="25400">
                    <a:solidFill>
                      <a:schemeClr val="accent6">
                        <a:lumMod val="75000"/>
                      </a:schemeClr>
                    </a:solidFill>
                  </a:ln>
                </p:spPr>
                <p:txBody>
                  <a:bodyPr>
                    <a:spAutoFit/>
                  </a:bodyPr>
                  <a:lstStyle>
                    <a:defPPr>
                      <a:defRPr lang="zh-CN"/>
                    </a:defPPr>
                    <a:lvl1pPr algn="ctr">
                      <a:defRPr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黑体" pitchFamily="49" charset="-122"/>
                        <a:ea typeface="黑体" pitchFamily="49" charset="-122"/>
                      </a:defRPr>
                    </a:lvl1pPr>
                  </a:lstStyle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zh-CN" altLang="en-US" sz="1800" dirty="0"/>
                      <a:t>统计概率</a:t>
                    </a:r>
                  </a:p>
                </p:txBody>
              </p:sp>
              <p:sp>
                <p:nvSpPr>
                  <p:cNvPr id="133" name="TextBox 17">
                    <a:extLst>
                      <a:ext uri="{FF2B5EF4-FFF2-40B4-BE49-F238E27FC236}"/>
                    </a:extLst>
                  </p:cNvPr>
                  <p:cNvSpPr txBox="1"/>
                  <p:nvPr/>
                </p:nvSpPr>
                <p:spPr bwMode="auto">
                  <a:xfrm>
                    <a:off x="4814112" y="2288689"/>
                    <a:ext cx="718054" cy="671544"/>
                  </a:xfrm>
                  <a:prstGeom prst="rect">
                    <a:avLst/>
                  </a:prstGeom>
                  <a:solidFill>
                    <a:schemeClr val="accent6">
                      <a:lumMod val="40000"/>
                      <a:lumOff val="60000"/>
                    </a:schemeClr>
                  </a:solidFill>
                  <a:ln w="25400">
                    <a:solidFill>
                      <a:schemeClr val="accent6">
                        <a:lumMod val="75000"/>
                      </a:schemeClr>
                    </a:solidFill>
                  </a:ln>
                </p:spPr>
                <p:txBody>
                  <a:bodyPr>
                    <a:spAutoFit/>
                  </a:bodyPr>
                  <a:lstStyle>
                    <a:defPPr>
                      <a:defRPr lang="zh-CN"/>
                    </a:defPPr>
                    <a:lvl1pPr algn="ctr">
                      <a:defRPr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黑体" pitchFamily="49" charset="-122"/>
                        <a:ea typeface="黑体" pitchFamily="49" charset="-122"/>
                      </a:defRPr>
                    </a:lvl1pPr>
                  </a:lstStyle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zh-CN" altLang="en-US" sz="1800" dirty="0"/>
                      <a:t>几何概型</a:t>
                    </a:r>
                  </a:p>
                </p:txBody>
              </p:sp>
              <p:cxnSp>
                <p:nvCxnSpPr>
                  <p:cNvPr id="136" name="直接箭头连接符 135">
                    <a:extLst>
                      <a:ext uri="{FF2B5EF4-FFF2-40B4-BE49-F238E27FC236}"/>
                    </a:extLst>
                  </p:cNvPr>
                  <p:cNvCxnSpPr>
                    <a:cxnSpLocks/>
                    <a:endCxn id="126" idx="0"/>
                  </p:cNvCxnSpPr>
                  <p:nvPr/>
                </p:nvCxnSpPr>
                <p:spPr bwMode="auto">
                  <a:xfrm>
                    <a:off x="6038431" y="-5355"/>
                    <a:ext cx="7253" cy="276238"/>
                  </a:xfrm>
                  <a:prstGeom prst="straightConnector1">
                    <a:avLst/>
                  </a:prstGeom>
                  <a:blipFill dpi="0" rotWithShape="0">
                    <a:blip r:embed="rId4"/>
                    <a:srcRect/>
                    <a:tile tx="0" ty="0" sx="100000" sy="100000" flip="none" algn="tl"/>
                  </a:blipFill>
                  <a:ln w="38100" cap="flat" cmpd="sng" algn="ctr">
                    <a:solidFill>
                      <a:schemeClr val="tx1"/>
                    </a:solidFill>
                    <a:prstDash val="solid"/>
                    <a:miter lim="0"/>
                    <a:headEnd type="none" w="med" len="med"/>
                    <a:tailEnd type="arrow"/>
                  </a:ln>
                  <a:effectLst>
                    <a:outerShdw blurRad="38100" dist="25400" dir="5400000" algn="ctr" rotWithShape="0">
                      <a:srgbClr val="000000">
                        <a:alpha val="50000"/>
                      </a:srgbClr>
                    </a:outerShdw>
                  </a:effectLst>
                </p:spPr>
              </p:cxnSp>
            </p:grpSp>
            <p:sp>
              <p:nvSpPr>
                <p:cNvPr id="118" name="TextBox 17">
                  <a:extLst>
                    <a:ext uri="{FF2B5EF4-FFF2-40B4-BE49-F238E27FC236}"/>
                  </a:extLst>
                </p:cNvPr>
                <p:cNvSpPr txBox="1"/>
                <p:nvPr/>
              </p:nvSpPr>
              <p:spPr bwMode="auto">
                <a:xfrm>
                  <a:off x="7256034" y="2628825"/>
                  <a:ext cx="851511" cy="646142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 w="25400">
                  <a:solidFill>
                    <a:schemeClr val="accent6">
                      <a:lumMod val="75000"/>
                    </a:schemeClr>
                  </a:solidFill>
                </a:ln>
              </p:spPr>
              <p:txBody>
                <a:bodyPr>
                  <a:spAutoFit/>
                </a:bodyPr>
                <a:lstStyle>
                  <a:defPPr>
                    <a:defRPr lang="zh-CN"/>
                  </a:defPPr>
                  <a:lvl1pPr algn="ctr">
                    <a:defRPr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黑体" pitchFamily="49" charset="-122"/>
                      <a:ea typeface="黑体" pitchFamily="49" charset="-122"/>
                    </a:defRPr>
                  </a:lvl1pPr>
                </a:lstStyle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zh-CN" altLang="en-US" sz="1800" dirty="0"/>
                    <a:t>概率的性质</a:t>
                  </a:r>
                </a:p>
              </p:txBody>
            </p:sp>
            <p:sp>
              <p:nvSpPr>
                <p:cNvPr id="119" name="TextBox 17">
                  <a:extLst>
                    <a:ext uri="{FF2B5EF4-FFF2-40B4-BE49-F238E27FC236}"/>
                  </a:extLst>
                </p:cNvPr>
                <p:cNvSpPr txBox="1"/>
                <p:nvPr/>
              </p:nvSpPr>
              <p:spPr bwMode="auto">
                <a:xfrm>
                  <a:off x="6614862" y="695160"/>
                  <a:ext cx="1508640" cy="646142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 w="25400">
                  <a:solidFill>
                    <a:schemeClr val="accent6">
                      <a:lumMod val="75000"/>
                    </a:schemeClr>
                  </a:solidFill>
                </a:ln>
              </p:spPr>
              <p:txBody>
                <a:bodyPr>
                  <a:spAutoFit/>
                </a:bodyPr>
                <a:lstStyle>
                  <a:defPPr>
                    <a:defRPr lang="zh-CN"/>
                  </a:defPPr>
                  <a:lvl1pPr algn="ctr">
                    <a:defRPr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黑体" pitchFamily="49" charset="-122"/>
                      <a:ea typeface="黑体" pitchFamily="49" charset="-122"/>
                    </a:defRPr>
                  </a:lvl1pPr>
                </a:lstStyle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zh-CN" altLang="en-US" sz="1800" dirty="0"/>
                    <a:t>事件的关系与运算</a:t>
                  </a:r>
                </a:p>
              </p:txBody>
            </p:sp>
          </p:grpSp>
          <p:cxnSp>
            <p:nvCxnSpPr>
              <p:cNvPr id="84" name="直接箭头连接符 83">
                <a:extLst>
                  <a:ext uri="{FF2B5EF4-FFF2-40B4-BE49-F238E27FC236}"/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7883501" y="492377"/>
                <a:ext cx="0" cy="268299"/>
              </a:xfrm>
              <a:prstGeom prst="straightConnector1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 w="38100" cap="flat" cmpd="sng" algn="ctr">
                <a:solidFill>
                  <a:schemeClr val="tx1"/>
                </a:solidFill>
                <a:prstDash val="solid"/>
                <a:miter lim="0"/>
                <a:headEnd type="none" w="med" len="med"/>
                <a:tailEnd type="arrow"/>
              </a:ln>
              <a:effectLst>
                <a:outerShdw blurRad="38100" dist="25400" dir="5400000" algn="ctr" rotWithShape="0">
                  <a:srgbClr val="000000">
                    <a:alpha val="50000"/>
                  </a:srgbClr>
                </a:outerShdw>
              </a:effectLst>
            </p:spPr>
          </p:cxnSp>
          <p:sp>
            <p:nvSpPr>
              <p:cNvPr id="85" name="TextBox 214">
                <a:extLst>
                  <a:ext uri="{FF2B5EF4-FFF2-40B4-BE49-F238E27FC236}"/>
                </a:extLst>
              </p:cNvPr>
              <p:cNvSpPr txBox="1"/>
              <p:nvPr/>
            </p:nvSpPr>
            <p:spPr bwMode="auto">
              <a:xfrm>
                <a:off x="1259557" y="2848336"/>
                <a:ext cx="1538126" cy="368317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solidFill>
                  <a:schemeClr val="accent5"/>
                </a:solidFill>
              </a:ln>
            </p:spPr>
            <p:txBody>
              <a:bodyPr>
                <a:spAutoFit/>
              </a:bodyPr>
              <a:lstStyle>
                <a:defPPr>
                  <a:defRPr lang="zh-CN"/>
                </a:defPPr>
                <a:lvl1pPr algn="ctr">
                  <a:defRPr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黑体" pitchFamily="49" charset="-122"/>
                    <a:ea typeface="黑体" pitchFamily="49" charset="-122"/>
                  </a:defRPr>
                </a:lvl1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1800" dirty="0"/>
                  <a:t>排列组合</a:t>
                </a:r>
              </a:p>
            </p:txBody>
          </p:sp>
          <p:sp>
            <p:nvSpPr>
              <p:cNvPr id="86" name="TextBox 17">
                <a:extLst>
                  <a:ext uri="{FF2B5EF4-FFF2-40B4-BE49-F238E27FC236}"/>
                </a:extLst>
              </p:cNvPr>
              <p:cNvSpPr txBox="1"/>
              <p:nvPr/>
            </p:nvSpPr>
            <p:spPr bwMode="auto">
              <a:xfrm>
                <a:off x="3931039" y="4156497"/>
                <a:ext cx="1177802" cy="646142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25400">
                <a:solidFill>
                  <a:schemeClr val="accent6">
                    <a:lumMod val="75000"/>
                  </a:schemeClr>
                </a:solidFill>
              </a:ln>
            </p:spPr>
            <p:txBody>
              <a:bodyPr>
                <a:spAutoFit/>
              </a:bodyPr>
              <a:lstStyle>
                <a:defPPr>
                  <a:defRPr lang="zh-CN"/>
                </a:defPPr>
                <a:lvl1pPr algn="ctr">
                  <a:defRPr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黑体" pitchFamily="49" charset="-122"/>
                    <a:ea typeface="黑体" pitchFamily="49" charset="-122"/>
                  </a:defRPr>
                </a:lvl1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1800" dirty="0"/>
                  <a:t>乘法公式及其应用</a:t>
                </a:r>
              </a:p>
            </p:txBody>
          </p:sp>
          <p:sp>
            <p:nvSpPr>
              <p:cNvPr id="87" name="TextBox 17">
                <a:extLst>
                  <a:ext uri="{FF2B5EF4-FFF2-40B4-BE49-F238E27FC236}"/>
                </a:extLst>
              </p:cNvPr>
              <p:cNvSpPr txBox="1"/>
              <p:nvPr/>
            </p:nvSpPr>
            <p:spPr bwMode="auto">
              <a:xfrm>
                <a:off x="1959571" y="4337480"/>
                <a:ext cx="1674638" cy="368317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25400">
                <a:solidFill>
                  <a:schemeClr val="accent6">
                    <a:lumMod val="75000"/>
                  </a:schemeClr>
                </a:solidFill>
              </a:ln>
            </p:spPr>
            <p:txBody>
              <a:bodyPr>
                <a:spAutoFit/>
              </a:bodyPr>
              <a:lstStyle>
                <a:defPPr>
                  <a:defRPr lang="zh-CN"/>
                </a:defPPr>
                <a:lvl1pPr algn="ctr">
                  <a:defRPr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黑体" pitchFamily="49" charset="-122"/>
                    <a:ea typeface="黑体" pitchFamily="49" charset="-122"/>
                  </a:defRPr>
                </a:lvl1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1800" dirty="0"/>
                  <a:t>事件的独立性</a:t>
                </a:r>
              </a:p>
            </p:txBody>
          </p:sp>
          <p:sp>
            <p:nvSpPr>
              <p:cNvPr id="88" name="TextBox 17">
                <a:extLst>
                  <a:ext uri="{FF2B5EF4-FFF2-40B4-BE49-F238E27FC236}"/>
                </a:extLst>
              </p:cNvPr>
              <p:cNvSpPr txBox="1"/>
              <p:nvPr/>
            </p:nvSpPr>
            <p:spPr bwMode="auto">
              <a:xfrm>
                <a:off x="2178623" y="3604021"/>
                <a:ext cx="1136531" cy="368317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25400">
                <a:solidFill>
                  <a:schemeClr val="accent6">
                    <a:lumMod val="75000"/>
                  </a:schemeClr>
                </a:solidFill>
              </a:ln>
            </p:spPr>
            <p:txBody>
              <a:bodyPr>
                <a:spAutoFit/>
              </a:bodyPr>
              <a:lstStyle>
                <a:defPPr>
                  <a:defRPr lang="zh-CN"/>
                </a:defPPr>
                <a:lvl1pPr algn="ctr">
                  <a:defRPr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黑体" pitchFamily="49" charset="-122"/>
                    <a:ea typeface="黑体" pitchFamily="49" charset="-122"/>
                  </a:defRPr>
                </a:lvl1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1800" dirty="0"/>
                  <a:t>条件概率</a:t>
                </a:r>
              </a:p>
            </p:txBody>
          </p:sp>
          <p:cxnSp>
            <p:nvCxnSpPr>
              <p:cNvPr id="90" name="直接箭头连接符 89">
                <a:extLst>
                  <a:ext uri="{FF2B5EF4-FFF2-40B4-BE49-F238E27FC236}"/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5554882" y="2251408"/>
                <a:ext cx="0" cy="523899"/>
              </a:xfrm>
              <a:prstGeom prst="straightConnector1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 w="38100" cap="flat" cmpd="sng" algn="ctr">
                <a:solidFill>
                  <a:schemeClr val="tx1"/>
                </a:solidFill>
                <a:prstDash val="solid"/>
                <a:miter lim="0"/>
                <a:headEnd type="none" w="med" len="med"/>
                <a:tailEnd type="arrow"/>
              </a:ln>
              <a:effectLst>
                <a:outerShdw blurRad="38100" dist="25400" dir="5400000" algn="ctr" rotWithShape="0">
                  <a:srgbClr val="000000">
                    <a:alpha val="50000"/>
                  </a:srgbClr>
                </a:outerShdw>
              </a:effectLst>
            </p:spPr>
          </p:cxnSp>
          <p:cxnSp>
            <p:nvCxnSpPr>
              <p:cNvPr id="91" name="直接箭头连接符 90">
                <a:extLst>
                  <a:ext uri="{FF2B5EF4-FFF2-40B4-BE49-F238E27FC236}"/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7812071" y="1373480"/>
                <a:ext cx="0" cy="1104951"/>
              </a:xfrm>
              <a:prstGeom prst="straightConnector1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 w="38100" cap="flat" cmpd="sng" algn="ctr">
                <a:solidFill>
                  <a:schemeClr val="tx1"/>
                </a:solidFill>
                <a:prstDash val="solid"/>
                <a:miter lim="0"/>
                <a:headEnd type="none" w="med" len="med"/>
                <a:tailEnd type="arrow"/>
              </a:ln>
              <a:effectLst>
                <a:outerShdw blurRad="38100" dist="25400" dir="5400000" algn="ctr" rotWithShape="0">
                  <a:srgbClr val="000000">
                    <a:alpha val="50000"/>
                  </a:srgbClr>
                </a:outerShdw>
              </a:effectLst>
            </p:spPr>
          </p:cxnSp>
          <p:cxnSp>
            <p:nvCxnSpPr>
              <p:cNvPr id="93" name="直接箭头连接符 92">
                <a:extLst>
                  <a:ext uri="{FF2B5EF4-FFF2-40B4-BE49-F238E27FC236}"/>
                </a:extLst>
              </p:cNvPr>
              <p:cNvCxnSpPr>
                <a:cxnSpLocks/>
                <a:stCxn id="124" idx="3"/>
              </p:cNvCxnSpPr>
              <p:nvPr/>
            </p:nvCxnSpPr>
            <p:spPr bwMode="auto">
              <a:xfrm>
                <a:off x="7067611" y="3062658"/>
                <a:ext cx="444453" cy="1588"/>
              </a:xfrm>
              <a:prstGeom prst="straightConnector1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 w="38100" cap="flat" cmpd="sng" algn="ctr">
                <a:solidFill>
                  <a:schemeClr val="tx1"/>
                </a:solidFill>
                <a:prstDash val="solid"/>
                <a:miter lim="0"/>
                <a:headEnd type="none" w="med" len="med"/>
                <a:tailEnd type="arrow"/>
              </a:ln>
              <a:effectLst>
                <a:outerShdw blurRad="38100" dist="25400" dir="5400000" algn="ctr" rotWithShape="0">
                  <a:srgbClr val="000000">
                    <a:alpha val="50000"/>
                  </a:srgbClr>
                </a:outerShdw>
              </a:effectLst>
            </p:spPr>
          </p:cxnSp>
          <p:cxnSp>
            <p:nvCxnSpPr>
              <p:cNvPr id="94" name="直接箭头连接符 93">
                <a:extLst>
                  <a:ext uri="{FF2B5EF4-FFF2-40B4-BE49-F238E27FC236}"/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2826255" y="3992976"/>
                <a:ext cx="0" cy="354029"/>
              </a:xfrm>
              <a:prstGeom prst="straightConnector1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 w="38100" cap="flat" cmpd="sng" algn="ctr">
                <a:solidFill>
                  <a:schemeClr val="tx1"/>
                </a:solidFill>
                <a:prstDash val="solid"/>
                <a:miter lim="0"/>
                <a:headEnd type="none" w="med" len="med"/>
                <a:tailEnd type="arrow"/>
              </a:ln>
              <a:effectLst>
                <a:outerShdw blurRad="38100" dist="25400" dir="5400000" algn="ctr" rotWithShape="0">
                  <a:srgbClr val="000000">
                    <a:alpha val="50000"/>
                  </a:srgbClr>
                </a:outerShdw>
              </a:effectLst>
            </p:spPr>
          </p:cxnSp>
          <p:cxnSp>
            <p:nvCxnSpPr>
              <p:cNvPr id="95" name="直接箭头连接符 94">
                <a:extLst>
                  <a:ext uri="{FF2B5EF4-FFF2-40B4-BE49-F238E27FC236}"/>
                </a:extLst>
              </p:cNvPr>
              <p:cNvCxnSpPr>
                <a:cxnSpLocks/>
              </p:cNvCxnSpPr>
              <p:nvPr/>
            </p:nvCxnSpPr>
            <p:spPr bwMode="auto">
              <a:xfrm flipH="1" flipV="1">
                <a:off x="7224758" y="4521639"/>
                <a:ext cx="631759" cy="6350"/>
              </a:xfrm>
              <a:prstGeom prst="straightConnector1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 w="38100" cap="flat" cmpd="sng" algn="ctr">
                <a:solidFill>
                  <a:schemeClr val="tx1"/>
                </a:solidFill>
                <a:prstDash val="solid"/>
                <a:miter lim="0"/>
                <a:headEnd type="none" w="med" len="med"/>
                <a:tailEnd type="arrow"/>
              </a:ln>
              <a:effectLst>
                <a:outerShdw blurRad="38100" dist="25400" dir="5400000" algn="ctr" rotWithShape="0">
                  <a:srgbClr val="000000">
                    <a:alpha val="50000"/>
                  </a:srgbClr>
                </a:outerShdw>
              </a:effectLst>
            </p:spPr>
          </p:cxnSp>
          <p:cxnSp>
            <p:nvCxnSpPr>
              <p:cNvPr id="97" name="直接箭头连接符 96">
                <a:extLst>
                  <a:ext uri="{FF2B5EF4-FFF2-40B4-BE49-F238E27FC236}"/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5108841" y="4521639"/>
                <a:ext cx="446041" cy="0"/>
              </a:xfrm>
              <a:prstGeom prst="straightConnector1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 w="38100" cap="flat" cmpd="sng" algn="ctr">
                <a:solidFill>
                  <a:schemeClr val="tx1"/>
                </a:solidFill>
                <a:prstDash val="solid"/>
                <a:miter lim="0"/>
                <a:headEnd type="none" w="med" len="med"/>
                <a:tailEnd type="arrow"/>
              </a:ln>
              <a:effectLst>
                <a:outerShdw blurRad="38100" dist="25400" dir="5400000" algn="ctr" rotWithShape="0">
                  <a:srgbClr val="000000">
                    <a:alpha val="50000"/>
                  </a:srgbClr>
                </a:outerShdw>
              </a:effectLst>
            </p:spPr>
          </p:cxnSp>
          <p:cxnSp>
            <p:nvCxnSpPr>
              <p:cNvPr id="98" name="直接箭头连接符 97">
                <a:extLst>
                  <a:ext uri="{FF2B5EF4-FFF2-40B4-BE49-F238E27FC236}"/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4631054" y="2429217"/>
                <a:ext cx="0" cy="303226"/>
              </a:xfrm>
              <a:prstGeom prst="straightConnector1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 w="38100" cap="flat" cmpd="sng" algn="ctr">
                <a:solidFill>
                  <a:schemeClr val="tx1"/>
                </a:solidFill>
                <a:prstDash val="solid"/>
                <a:miter lim="0"/>
                <a:headEnd type="none" w="med" len="med"/>
                <a:tailEnd type="arrow"/>
              </a:ln>
              <a:effectLst>
                <a:outerShdw blurRad="38100" dist="25400" dir="5400000" algn="ctr" rotWithShape="0">
                  <a:srgbClr val="000000">
                    <a:alpha val="50000"/>
                  </a:srgbClr>
                </a:outerShdw>
              </a:effectLst>
            </p:spPr>
          </p:cxnSp>
          <p:cxnSp>
            <p:nvCxnSpPr>
              <p:cNvPr id="99" name="直接箭头连接符 98">
                <a:extLst>
                  <a:ext uri="{FF2B5EF4-FFF2-40B4-BE49-F238E27FC236}"/>
                </a:extLst>
              </p:cNvPr>
              <p:cNvCxnSpPr>
                <a:cxnSpLocks/>
                <a:stCxn id="85" idx="3"/>
              </p:cNvCxnSpPr>
              <p:nvPr/>
            </p:nvCxnSpPr>
            <p:spPr bwMode="auto">
              <a:xfrm>
                <a:off x="2797683" y="3032495"/>
                <a:ext cx="528583" cy="0"/>
              </a:xfrm>
              <a:prstGeom prst="straightConnector1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 w="38100" cap="flat" cmpd="sng" algn="ctr">
                <a:solidFill>
                  <a:schemeClr val="tx1"/>
                </a:solidFill>
                <a:prstDash val="solid"/>
                <a:miter lim="0"/>
                <a:headEnd type="none" w="med" len="med"/>
                <a:tailEnd type="arrow"/>
              </a:ln>
              <a:effectLst>
                <a:outerShdw blurRad="38100" dist="25400" dir="5400000" algn="ctr" rotWithShape="0">
                  <a:srgbClr val="000000">
                    <a:alpha val="50000"/>
                  </a:srgbClr>
                </a:outerShdw>
              </a:effectLst>
            </p:spPr>
          </p:cxnSp>
          <p:cxnSp>
            <p:nvCxnSpPr>
              <p:cNvPr id="101" name="直接箭头连接符 100">
                <a:extLst>
                  <a:ext uri="{FF2B5EF4-FFF2-40B4-BE49-F238E27FC236}"/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6546966" y="2429217"/>
                <a:ext cx="0" cy="296876"/>
              </a:xfrm>
              <a:prstGeom prst="straightConnector1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 w="38100" cap="flat" cmpd="sng" algn="ctr">
                <a:solidFill>
                  <a:schemeClr val="tx1"/>
                </a:solidFill>
                <a:prstDash val="solid"/>
                <a:miter lim="0"/>
                <a:headEnd type="none" w="med" len="med"/>
                <a:tailEnd type="arrow"/>
              </a:ln>
              <a:effectLst>
                <a:outerShdw blurRad="38100" dist="25400" dir="5400000" algn="ctr" rotWithShape="0">
                  <a:srgbClr val="000000">
                    <a:alpha val="50000"/>
                  </a:srgbClr>
                </a:outerShdw>
              </a:effectLst>
            </p:spPr>
          </p:cxnSp>
          <p:cxnSp>
            <p:nvCxnSpPr>
              <p:cNvPr id="103" name="直接箭头连接符 102">
                <a:extLst>
                  <a:ext uri="{FF2B5EF4-FFF2-40B4-BE49-F238E27FC236}"/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7812071" y="3292857"/>
                <a:ext cx="0" cy="520724"/>
              </a:xfrm>
              <a:prstGeom prst="straightConnector1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 w="38100" cap="flat" cmpd="sng" algn="ctr">
                <a:solidFill>
                  <a:schemeClr val="tx1"/>
                </a:solidFill>
                <a:prstDash val="solid"/>
                <a:miter lim="0"/>
                <a:headEnd type="none" w="med" len="med"/>
                <a:tailEnd type="arrow"/>
              </a:ln>
              <a:effectLst>
                <a:outerShdw blurRad="38100" dist="25400" dir="5400000" algn="ctr" rotWithShape="0">
                  <a:srgbClr val="000000">
                    <a:alpha val="50000"/>
                  </a:srgbClr>
                </a:outerShdw>
              </a:effectLst>
            </p:spPr>
          </p:cxnSp>
          <p:cxnSp>
            <p:nvCxnSpPr>
              <p:cNvPr id="108" name="直接箭头连接符 107">
                <a:extLst>
                  <a:ext uri="{FF2B5EF4-FFF2-40B4-BE49-F238E27FC236}"/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4356445" y="3764366"/>
                <a:ext cx="0" cy="404832"/>
              </a:xfrm>
              <a:prstGeom prst="straightConnector1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 w="38100" cap="flat" cmpd="sng" algn="ctr">
                <a:solidFill>
                  <a:schemeClr val="tx1"/>
                </a:solidFill>
                <a:prstDash val="solid"/>
                <a:miter lim="0"/>
                <a:headEnd type="none" w="med" len="med"/>
                <a:tailEnd type="arrow"/>
              </a:ln>
              <a:effectLst>
                <a:outerShdw blurRad="38100" dist="25400" dir="5400000" algn="ctr" rotWithShape="0">
                  <a:srgbClr val="000000">
                    <a:alpha val="50000"/>
                  </a:srgbClr>
                </a:outerShdw>
              </a:effectLst>
            </p:spPr>
          </p:cxnSp>
          <p:cxnSp>
            <p:nvCxnSpPr>
              <p:cNvPr id="109" name="直接连接符 108">
                <a:extLst>
                  <a:ext uri="{FF2B5EF4-FFF2-40B4-BE49-F238E27FC236}"/>
                </a:extLst>
              </p:cNvPr>
              <p:cNvCxnSpPr>
                <a:cxnSpLocks/>
              </p:cNvCxnSpPr>
              <p:nvPr/>
            </p:nvCxnSpPr>
            <p:spPr>
              <a:xfrm>
                <a:off x="3289757" y="3773891"/>
                <a:ext cx="1079387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直接连接符 109">
                <a:extLst>
                  <a:ext uri="{FF2B5EF4-FFF2-40B4-BE49-F238E27FC236}"/>
                </a:extLst>
              </p:cNvPr>
              <p:cNvCxnSpPr>
                <a:cxnSpLocks/>
              </p:cNvCxnSpPr>
              <p:nvPr/>
            </p:nvCxnSpPr>
            <p:spPr>
              <a:xfrm>
                <a:off x="3672304" y="2429217"/>
                <a:ext cx="2874661" cy="15876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直接连接符 112">
                <a:extLst>
                  <a:ext uri="{FF2B5EF4-FFF2-40B4-BE49-F238E27FC236}"/>
                </a:extLst>
              </p:cNvPr>
              <p:cNvCxnSpPr>
                <a:cxnSpLocks/>
              </p:cNvCxnSpPr>
              <p:nvPr/>
            </p:nvCxnSpPr>
            <p:spPr>
              <a:xfrm flipV="1">
                <a:off x="7859691" y="4081881"/>
                <a:ext cx="0" cy="487386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直接箭头连接符 113">
                <a:extLst>
                  <a:ext uri="{FF2B5EF4-FFF2-40B4-BE49-F238E27FC236}"/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3575477" y="4489887"/>
                <a:ext cx="403183" cy="0"/>
              </a:xfrm>
              <a:prstGeom prst="straightConnector1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 w="38100" cap="flat" cmpd="sng" algn="ctr">
                <a:solidFill>
                  <a:schemeClr val="tx1"/>
                </a:solidFill>
                <a:prstDash val="solid"/>
                <a:miter lim="0"/>
                <a:headEnd type="none" w="med" len="med"/>
                <a:tailEnd type="arrow"/>
              </a:ln>
              <a:effectLst>
                <a:outerShdw blurRad="38100" dist="25400" dir="5400000" algn="ctr" rotWithShape="0">
                  <a:srgbClr val="000000">
                    <a:alpha val="50000"/>
                  </a:srgbClr>
                </a:outerShdw>
              </a:effectLst>
            </p:spPr>
          </p:cxnSp>
          <p:cxnSp>
            <p:nvCxnSpPr>
              <p:cNvPr id="115" name="直接箭头连接符 114">
                <a:extLst>
                  <a:ext uri="{FF2B5EF4-FFF2-40B4-BE49-F238E27FC236}"/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3675479" y="2403816"/>
                <a:ext cx="0" cy="349266"/>
              </a:xfrm>
              <a:prstGeom prst="straightConnector1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 w="38100" cap="flat" cmpd="sng" algn="ctr">
                <a:solidFill>
                  <a:schemeClr val="tx1"/>
                </a:solidFill>
                <a:prstDash val="solid"/>
                <a:miter lim="0"/>
                <a:headEnd type="none" w="med" len="med"/>
                <a:tailEnd type="arrow"/>
              </a:ln>
              <a:effectLst>
                <a:outerShdw blurRad="38100" dist="25400" dir="5400000" algn="ctr" rotWithShape="0">
                  <a:srgbClr val="000000">
                    <a:alpha val="50000"/>
                  </a:srgbClr>
                </a:outerShdw>
              </a:effectLst>
            </p:spPr>
          </p:cxnSp>
        </p:grpSp>
        <p:cxnSp>
          <p:nvCxnSpPr>
            <p:cNvPr id="158" name="直接连接符 157">
              <a:extLst>
                <a:ext uri="{FF2B5EF4-FFF2-40B4-BE49-F238E27FC236}"/>
              </a:extLst>
            </p:cNvPr>
            <p:cNvCxnSpPr>
              <a:cxnSpLocks/>
            </p:cNvCxnSpPr>
            <p:nvPr/>
          </p:nvCxnSpPr>
          <p:spPr>
            <a:xfrm>
              <a:off x="3881820" y="709760"/>
              <a:ext cx="431913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7" grpId="0"/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  <p:tag name="ISPRING_SCORM_RATE_SLIDES" val="0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1515</TotalTime>
  <Words>1907</Words>
  <Application>Microsoft Office PowerPoint</Application>
  <PresentationFormat>全屏显示(16:9)</PresentationFormat>
  <Paragraphs>218</Paragraphs>
  <Slides>25</Slides>
  <Notes>25</Notes>
  <HiddenSlides>0</HiddenSlides>
  <MMClips>0</MMClips>
  <ScaleCrop>false</ScaleCrop>
  <HeadingPairs>
    <vt:vector size="8" baseType="variant">
      <vt:variant>
        <vt:lpstr>已用的字体</vt:lpstr>
      </vt:variant>
      <vt:variant>
        <vt:i4>12</vt:i4>
      </vt:variant>
      <vt:variant>
        <vt:lpstr>演示文稿设计模板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9" baseType="lpstr">
      <vt:lpstr>Calibri</vt:lpstr>
      <vt:lpstr>宋体</vt:lpstr>
      <vt:lpstr>Arial</vt:lpstr>
      <vt:lpstr>华文隶书</vt:lpstr>
      <vt:lpstr>DotumChe</vt:lpstr>
      <vt:lpstr>隶书</vt:lpstr>
      <vt:lpstr>幼圆</vt:lpstr>
      <vt:lpstr>微软雅黑</vt:lpstr>
      <vt:lpstr>黑体</vt:lpstr>
      <vt:lpstr>Gill Sans</vt:lpstr>
      <vt:lpstr>Agency FB</vt:lpstr>
      <vt:lpstr>BrowalliaUPC</vt:lpstr>
      <vt:lpstr>第一PPT，www.1ppt.com</vt:lpstr>
      <vt:lpstr>Document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</vt:vector>
  </TitlesOfParts>
  <Company>http://www.ypppt.com/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古典唯美</dc:title>
  <dc:creator>第一PPT模板网-WWW.1PPT.COM</dc:creator>
  <cp:keywords>第一PPT模板网-WWW.1PPT.COM</cp:keywords>
  <dc:description>www.1ppt.com</dc:description>
  <cp:lastModifiedBy>Windows 用户</cp:lastModifiedBy>
  <cp:revision>150</cp:revision>
  <dcterms:created xsi:type="dcterms:W3CDTF">2017-07-05T00:36:10Z</dcterms:created>
  <dcterms:modified xsi:type="dcterms:W3CDTF">2018-11-08T16:28:34Z</dcterms:modified>
</cp:coreProperties>
</file>