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78551-C2FB-44BA-BB55-75A62040751E}" type="datetimeFigureOut">
              <a:rPr lang="zh-CN" altLang="en-US" smtClean="0"/>
              <a:pPr/>
              <a:t>2019/9/12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B3BAD-03CA-44F5-8028-23ED3C0E60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Attributive Clauses</a:t>
            </a: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539552" y="29249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定语从句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5536" y="836712"/>
            <a:ext cx="7981156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>
                <a:solidFill>
                  <a:prstClr val="black"/>
                </a:solidFill>
              </a:rPr>
              <a:t>3.</a:t>
            </a:r>
            <a:r>
              <a:rPr lang="zh-CN" altLang="en-US" sz="3200" dirty="0">
                <a:solidFill>
                  <a:prstClr val="black"/>
                </a:solidFill>
              </a:rPr>
              <a:t>先行词为</a:t>
            </a:r>
            <a:r>
              <a:rPr lang="zh-CN" altLang="en-US" sz="3200" b="1" dirty="0">
                <a:solidFill>
                  <a:srgbClr val="FF0000"/>
                </a:solidFill>
              </a:rPr>
              <a:t>不定代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词</a:t>
            </a:r>
            <a:r>
              <a:rPr lang="zh-CN" altLang="en-US" sz="3200" dirty="0" smtClean="0">
                <a:solidFill>
                  <a:prstClr val="black"/>
                </a:solidFill>
              </a:rPr>
              <a:t>时</a:t>
            </a:r>
            <a:r>
              <a:rPr lang="zh-CN" altLang="en-US" sz="3200" dirty="0">
                <a:solidFill>
                  <a:prstClr val="black"/>
                </a:solidFill>
              </a:rPr>
              <a:t>，用</a:t>
            </a:r>
            <a:r>
              <a:rPr lang="en-US" altLang="zh-CN" sz="3200" dirty="0">
                <a:solidFill>
                  <a:prstClr val="black"/>
                </a:solidFill>
              </a:rPr>
              <a:t>that</a:t>
            </a:r>
            <a:r>
              <a:rPr lang="en-US" altLang="zh-CN" sz="3200" dirty="0" smtClean="0">
                <a:solidFill>
                  <a:prstClr val="black"/>
                </a:solidFill>
              </a:rPr>
              <a:t>.</a:t>
            </a:r>
            <a:r>
              <a:rPr lang="en-US" altLang="zh-CN" sz="3200" i="1" dirty="0" smtClean="0">
                <a:solidFill>
                  <a:prstClr val="black"/>
                </a:solidFill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zh-CN" sz="3200" i="1" dirty="0" smtClean="0">
                <a:solidFill>
                  <a:prstClr val="black"/>
                </a:solidFill>
              </a:rPr>
              <a:t>(</a:t>
            </a:r>
            <a:r>
              <a:rPr lang="en-US" altLang="zh-CN" sz="3200" b="1" i="1" dirty="0" smtClean="0">
                <a:solidFill>
                  <a:srgbClr val="FF0000"/>
                </a:solidFill>
              </a:rPr>
              <a:t>all</a:t>
            </a:r>
            <a:r>
              <a:rPr lang="zh-CN" altLang="en-US" sz="3200" b="1" i="1" dirty="0" smtClean="0">
                <a:solidFill>
                  <a:srgbClr val="FF0000"/>
                </a:solidFill>
              </a:rPr>
              <a:t>，</a:t>
            </a:r>
            <a:r>
              <a:rPr lang="en-US" altLang="zh-CN" sz="3200" b="1" i="1" dirty="0" smtClean="0">
                <a:solidFill>
                  <a:srgbClr val="FF0000"/>
                </a:solidFill>
              </a:rPr>
              <a:t>something</a:t>
            </a:r>
            <a:r>
              <a:rPr lang="zh-CN" altLang="en-US" sz="3200" b="1" i="1" dirty="0" smtClean="0">
                <a:solidFill>
                  <a:srgbClr val="FF0000"/>
                </a:solidFill>
              </a:rPr>
              <a:t>， </a:t>
            </a:r>
            <a:r>
              <a:rPr lang="en-US" altLang="zh-CN" sz="3200" b="1" i="1" dirty="0" smtClean="0">
                <a:solidFill>
                  <a:srgbClr val="FF0000"/>
                </a:solidFill>
              </a:rPr>
              <a:t>anything</a:t>
            </a:r>
            <a:r>
              <a:rPr lang="zh-CN" altLang="en-US" sz="3200" b="1" i="1" dirty="0" smtClean="0">
                <a:solidFill>
                  <a:srgbClr val="FF0000"/>
                </a:solidFill>
              </a:rPr>
              <a:t>， </a:t>
            </a:r>
            <a:r>
              <a:rPr lang="en-US" altLang="zh-CN" sz="3200" b="1" i="1" dirty="0" smtClean="0">
                <a:solidFill>
                  <a:srgbClr val="FF0000"/>
                </a:solidFill>
              </a:rPr>
              <a:t>nothing</a:t>
            </a:r>
            <a:r>
              <a:rPr lang="zh-CN" altLang="en-US" sz="3200" b="1" i="1" dirty="0" smtClean="0">
                <a:solidFill>
                  <a:srgbClr val="FF0000"/>
                </a:solidFill>
              </a:rPr>
              <a:t>， </a:t>
            </a:r>
            <a:r>
              <a:rPr lang="en-US" altLang="zh-CN" sz="3200" b="1" i="1" dirty="0" smtClean="0">
                <a:solidFill>
                  <a:srgbClr val="FF0000"/>
                </a:solidFill>
              </a:rPr>
              <a:t>everything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等</a:t>
            </a:r>
            <a:r>
              <a:rPr lang="en-US" altLang="zh-CN" sz="3200" dirty="0" smtClean="0">
                <a:solidFill>
                  <a:prstClr val="black"/>
                </a:solidFill>
              </a:rPr>
              <a:t>)</a:t>
            </a:r>
            <a:endParaRPr lang="en-US" altLang="zh-CN" sz="3200" dirty="0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600" y="2924944"/>
            <a:ext cx="612068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>
                <a:solidFill>
                  <a:prstClr val="black"/>
                </a:solidFill>
              </a:rPr>
              <a:t>e.g</a:t>
            </a:r>
            <a:r>
              <a:rPr lang="en-US" altLang="zh-CN" sz="3200" dirty="0" smtClean="0">
                <a:solidFill>
                  <a:prstClr val="black"/>
                </a:solidFill>
              </a:rPr>
              <a:t>. I’ll </a:t>
            </a:r>
            <a:r>
              <a:rPr lang="en-US" altLang="zh-CN" sz="3200" dirty="0">
                <a:solidFill>
                  <a:prstClr val="black"/>
                </a:solidFill>
              </a:rPr>
              <a:t>tell you anything (that) I know</a:t>
            </a:r>
            <a:r>
              <a:rPr lang="en-US" altLang="zh-CN" sz="3200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I’ll tell you something (that) I have heard.</a:t>
            </a:r>
            <a:endParaRPr lang="en-US" altLang="zh-CN" sz="3200" dirty="0">
              <a:solidFill>
                <a:prstClr val="black"/>
              </a:solidFill>
            </a:endParaRPr>
          </a:p>
        </p:txBody>
      </p:sp>
      <p:sp>
        <p:nvSpPr>
          <p:cNvPr id="6" name="等腰三角形 5"/>
          <p:cNvSpPr/>
          <p:nvPr/>
        </p:nvSpPr>
        <p:spPr>
          <a:xfrm>
            <a:off x="4139952" y="3429000"/>
            <a:ext cx="432048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等腰三角形 6"/>
          <p:cNvSpPr/>
          <p:nvPr/>
        </p:nvSpPr>
        <p:spPr>
          <a:xfrm>
            <a:off x="3635896" y="4509120"/>
            <a:ext cx="432048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4.</a:t>
            </a:r>
            <a:r>
              <a:rPr lang="zh-CN" altLang="en-US" dirty="0"/>
              <a:t>当先行词</a:t>
            </a:r>
            <a:r>
              <a:rPr lang="zh-CN" altLang="en-US" b="1" dirty="0">
                <a:solidFill>
                  <a:srgbClr val="FF0000"/>
                </a:solidFill>
              </a:rPr>
              <a:t>前</a:t>
            </a:r>
            <a:r>
              <a:rPr lang="zh-CN" altLang="en-US" b="1" dirty="0" smtClean="0">
                <a:solidFill>
                  <a:srgbClr val="FF0000"/>
                </a:solidFill>
              </a:rPr>
              <a:t>有</a:t>
            </a:r>
            <a:r>
              <a:rPr lang="zh-CN" altLang="en-US" b="1" dirty="0">
                <a:solidFill>
                  <a:srgbClr val="FF0000"/>
                </a:solidFill>
              </a:rPr>
              <a:t>不</a:t>
            </a:r>
            <a:r>
              <a:rPr lang="zh-CN" altLang="en-US" b="1" dirty="0" smtClean="0">
                <a:solidFill>
                  <a:srgbClr val="FF0000"/>
                </a:solidFill>
              </a:rPr>
              <a:t>定代词修饰</a:t>
            </a:r>
            <a:r>
              <a:rPr lang="zh-CN" altLang="en-US" dirty="0" smtClean="0"/>
              <a:t>时。</a:t>
            </a:r>
            <a:endParaRPr lang="en-US" altLang="zh-CN" dirty="0" smtClean="0"/>
          </a:p>
          <a:p>
            <a:pPr>
              <a:buNone/>
            </a:pPr>
            <a:r>
              <a:rPr lang="en-US" altLang="zh-CN" i="1" dirty="0"/>
              <a:t>(</a:t>
            </a:r>
            <a:r>
              <a:rPr lang="en-US" altLang="zh-CN" b="1" i="1" dirty="0" smtClean="0">
                <a:solidFill>
                  <a:srgbClr val="FF0000"/>
                </a:solidFill>
              </a:rPr>
              <a:t>all</a:t>
            </a:r>
            <a:r>
              <a:rPr lang="zh-CN" altLang="en-US" b="1" i="1" dirty="0" smtClean="0">
                <a:solidFill>
                  <a:srgbClr val="FF0000"/>
                </a:solidFill>
              </a:rPr>
              <a:t>， </a:t>
            </a:r>
            <a:r>
              <a:rPr lang="en-US" altLang="zh-CN" b="1" i="1" dirty="0" smtClean="0">
                <a:solidFill>
                  <a:srgbClr val="FF0000"/>
                </a:solidFill>
              </a:rPr>
              <a:t>much</a:t>
            </a:r>
            <a:r>
              <a:rPr lang="zh-CN" altLang="en-US" b="1" i="1" dirty="0" smtClean="0">
                <a:solidFill>
                  <a:srgbClr val="FF0000"/>
                </a:solidFill>
              </a:rPr>
              <a:t>， </a:t>
            </a:r>
            <a:r>
              <a:rPr lang="en-US" altLang="zh-CN" b="1" i="1" dirty="0" smtClean="0">
                <a:solidFill>
                  <a:srgbClr val="FF0000"/>
                </a:solidFill>
              </a:rPr>
              <a:t>little</a:t>
            </a:r>
            <a:r>
              <a:rPr lang="zh-CN" altLang="en-US" b="1" i="1" dirty="0" smtClean="0">
                <a:solidFill>
                  <a:srgbClr val="FF0000"/>
                </a:solidFill>
              </a:rPr>
              <a:t>， </a:t>
            </a:r>
            <a:r>
              <a:rPr lang="en-US" altLang="zh-CN" b="1" i="1" dirty="0" smtClean="0">
                <a:solidFill>
                  <a:srgbClr val="FF0000"/>
                </a:solidFill>
              </a:rPr>
              <a:t>many</a:t>
            </a:r>
            <a:r>
              <a:rPr lang="zh-CN" altLang="en-US" b="1" i="1" dirty="0" smtClean="0">
                <a:solidFill>
                  <a:srgbClr val="FF0000"/>
                </a:solidFill>
              </a:rPr>
              <a:t>， </a:t>
            </a:r>
            <a:r>
              <a:rPr lang="en-US" altLang="zh-CN" b="1" i="1" dirty="0" smtClean="0">
                <a:solidFill>
                  <a:srgbClr val="FF0000"/>
                </a:solidFill>
              </a:rPr>
              <a:t>(a) few</a:t>
            </a:r>
            <a:r>
              <a:rPr lang="zh-CN" altLang="en-US" b="1" i="1" dirty="0" smtClean="0">
                <a:solidFill>
                  <a:srgbClr val="FF0000"/>
                </a:solidFill>
              </a:rPr>
              <a:t>， </a:t>
            </a:r>
            <a:r>
              <a:rPr lang="en-US" altLang="zh-CN" b="1" i="1" dirty="0" smtClean="0">
                <a:solidFill>
                  <a:srgbClr val="FF0000"/>
                </a:solidFill>
              </a:rPr>
              <a:t>every</a:t>
            </a:r>
            <a:r>
              <a:rPr lang="zh-CN" altLang="en-US" b="1" i="1" dirty="0" smtClean="0">
                <a:solidFill>
                  <a:srgbClr val="FF0000"/>
                </a:solidFill>
              </a:rPr>
              <a:t>， </a:t>
            </a:r>
            <a:r>
              <a:rPr lang="en-US" altLang="zh-CN" b="1" i="1" dirty="0" smtClean="0">
                <a:solidFill>
                  <a:srgbClr val="FF0000"/>
                </a:solidFill>
              </a:rPr>
              <a:t>some</a:t>
            </a:r>
            <a:r>
              <a:rPr lang="zh-CN" altLang="en-US" b="1" i="1" dirty="0" smtClean="0">
                <a:solidFill>
                  <a:srgbClr val="FF0000"/>
                </a:solidFill>
              </a:rPr>
              <a:t>， </a:t>
            </a:r>
            <a:r>
              <a:rPr lang="en-US" altLang="zh-CN" b="1" i="1" dirty="0" smtClean="0">
                <a:solidFill>
                  <a:srgbClr val="FF0000"/>
                </a:solidFill>
              </a:rPr>
              <a:t>any</a:t>
            </a:r>
            <a:r>
              <a:rPr lang="zh-CN" altLang="en-US" b="1" i="1" dirty="0" smtClean="0">
                <a:solidFill>
                  <a:srgbClr val="FF0000"/>
                </a:solidFill>
              </a:rPr>
              <a:t>， </a:t>
            </a:r>
            <a:r>
              <a:rPr lang="en-US" altLang="zh-CN" b="1" i="1" dirty="0" smtClean="0">
                <a:solidFill>
                  <a:srgbClr val="FF0000"/>
                </a:solidFill>
              </a:rPr>
              <a:t>no</a:t>
            </a:r>
            <a:r>
              <a:rPr lang="zh-CN" altLang="en-US" b="1" i="1" dirty="0" smtClean="0">
                <a:solidFill>
                  <a:srgbClr val="FF0000"/>
                </a:solidFill>
              </a:rPr>
              <a:t>等</a:t>
            </a:r>
            <a:r>
              <a:rPr lang="en-US" altLang="zh-CN" dirty="0" smtClean="0"/>
              <a:t>)</a:t>
            </a:r>
            <a:endParaRPr lang="zh-CN" altLang="en-US" dirty="0"/>
          </a:p>
          <a:p>
            <a:pPr>
              <a:buNone/>
            </a:pPr>
            <a:r>
              <a:rPr lang="en-US" altLang="zh-CN" dirty="0"/>
              <a:t>e</a:t>
            </a:r>
            <a:r>
              <a:rPr lang="en-US" altLang="zh-CN" dirty="0" smtClean="0"/>
              <a:t>.g. </a:t>
            </a:r>
            <a:endParaRPr lang="en-US" altLang="zh-CN" dirty="0"/>
          </a:p>
          <a:p>
            <a:pPr>
              <a:buNone/>
            </a:pPr>
            <a:r>
              <a:rPr lang="en-US" altLang="zh-CN" dirty="0" smtClean="0"/>
              <a:t>All </a:t>
            </a:r>
            <a:r>
              <a:rPr lang="en-US" altLang="zh-CN" dirty="0"/>
              <a:t>the glasses </a:t>
            </a:r>
            <a:r>
              <a:rPr lang="en-US" altLang="zh-CN" dirty="0" smtClean="0"/>
              <a:t>_____ were </a:t>
            </a:r>
            <a:r>
              <a:rPr lang="en-US" altLang="zh-CN" dirty="0"/>
              <a:t>on the table fell off onto the floor</a:t>
            </a:r>
            <a:r>
              <a:rPr lang="en-US" altLang="zh-CN" dirty="0" smtClean="0"/>
              <a:t>.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There are many books </a:t>
            </a:r>
            <a:r>
              <a:rPr lang="en-US" altLang="zh-CN" b="1" dirty="0" smtClean="0">
                <a:solidFill>
                  <a:srgbClr val="FF0000"/>
                </a:solidFill>
              </a:rPr>
              <a:t>that</a:t>
            </a:r>
            <a:r>
              <a:rPr lang="en-US" altLang="zh-CN" dirty="0" smtClean="0"/>
              <a:t> I can borrow from the library.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059832" y="2492896"/>
            <a:ext cx="887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that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等腰三角形 5"/>
          <p:cNvSpPr/>
          <p:nvPr/>
        </p:nvSpPr>
        <p:spPr>
          <a:xfrm>
            <a:off x="2411760" y="4653136"/>
            <a:ext cx="432048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等腰三角形 6"/>
          <p:cNvSpPr/>
          <p:nvPr/>
        </p:nvSpPr>
        <p:spPr>
          <a:xfrm>
            <a:off x="539552" y="2996952"/>
            <a:ext cx="432048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Step 4   Practice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1.She has a brother ______ name I can’t remember.</a:t>
            </a:r>
            <a:endParaRPr lang="en-US" altLang="zh-CN" dirty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矩形 3"/>
          <p:cNvSpPr/>
          <p:nvPr/>
        </p:nvSpPr>
        <p:spPr>
          <a:xfrm>
            <a:off x="3923928" y="1268760"/>
            <a:ext cx="1301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whose</a:t>
            </a:r>
            <a:endParaRPr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611560" y="2852936"/>
            <a:ext cx="6780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3.The </a:t>
            </a:r>
            <a:r>
              <a:rPr lang="en-US" altLang="zh-CN" sz="3200" dirty="0">
                <a:solidFill>
                  <a:prstClr val="black"/>
                </a:solidFill>
              </a:rPr>
              <a:t>book __________ I borrowed from the library is very interesting.</a:t>
            </a:r>
          </a:p>
        </p:txBody>
      </p:sp>
      <p:sp>
        <p:nvSpPr>
          <p:cNvPr id="9" name="矩形 8"/>
          <p:cNvSpPr/>
          <p:nvPr/>
        </p:nvSpPr>
        <p:spPr>
          <a:xfrm>
            <a:off x="2555776" y="2780928"/>
            <a:ext cx="2267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t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hat</a:t>
            </a:r>
            <a:r>
              <a:rPr lang="en-US" altLang="zh-CN" sz="3200" b="1" dirty="0">
                <a:solidFill>
                  <a:srgbClr val="FF0000"/>
                </a:solidFill>
              </a:rPr>
              <a:t>/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</a:rPr>
              <a:t>which 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9552" y="4869160"/>
            <a:ext cx="6624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>
                <a:solidFill>
                  <a:prstClr val="black"/>
                </a:solidFill>
              </a:rPr>
              <a:t>3.She was the </a:t>
            </a:r>
            <a:r>
              <a:rPr lang="en-US" altLang="zh-CN" sz="3200" dirty="0"/>
              <a:t>teacher </a:t>
            </a:r>
            <a:r>
              <a:rPr lang="en-US" altLang="zh-CN" sz="3200" b="1" dirty="0" smtClean="0"/>
              <a:t>______</a:t>
            </a:r>
            <a:r>
              <a:rPr lang="en-US" altLang="zh-CN" sz="3200" dirty="0" smtClean="0"/>
              <a:t> </a:t>
            </a:r>
            <a:r>
              <a:rPr lang="en-US" altLang="zh-CN" sz="3200" dirty="0">
                <a:solidFill>
                  <a:prstClr val="black"/>
                </a:solidFill>
              </a:rPr>
              <a:t>told us English literature.</a:t>
            </a:r>
          </a:p>
        </p:txBody>
      </p:sp>
      <p:sp>
        <p:nvSpPr>
          <p:cNvPr id="11" name="矩形 10"/>
          <p:cNvSpPr/>
          <p:nvPr/>
        </p:nvSpPr>
        <p:spPr>
          <a:xfrm>
            <a:off x="4499992" y="4797152"/>
            <a:ext cx="9316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who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0" y="260648"/>
            <a:ext cx="1230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(that) 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55776" y="1124744"/>
            <a:ext cx="4392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who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/whom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/that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 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39752" y="3212976"/>
            <a:ext cx="8835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that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43608" y="4509120"/>
            <a:ext cx="1144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(that)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72000" y="5085184"/>
            <a:ext cx="1230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(that) 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11560" y="335558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4.I’ll tell you something_______ I have heard.</a:t>
            </a:r>
          </a:p>
        </p:txBody>
      </p:sp>
      <p:sp>
        <p:nvSpPr>
          <p:cNvPr id="15" name="矩形 14"/>
          <p:cNvSpPr/>
          <p:nvPr/>
        </p:nvSpPr>
        <p:spPr>
          <a:xfrm>
            <a:off x="611560" y="1268760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5.The man</a:t>
            </a:r>
            <a:r>
              <a:rPr lang="zh-CN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zh-CN" sz="3200" dirty="0" smtClean="0">
                <a:solidFill>
                  <a:prstClr val="black"/>
                </a:solidFill>
              </a:rPr>
              <a:t>_________________you are looking for</a:t>
            </a:r>
            <a:r>
              <a:rPr lang="zh-CN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zh-CN" sz="3200" dirty="0" smtClean="0">
                <a:solidFill>
                  <a:prstClr val="black"/>
                </a:solidFill>
              </a:rPr>
              <a:t>is now waiting for you at the</a:t>
            </a:r>
            <a:r>
              <a:rPr lang="zh-CN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zh-CN" sz="3200" dirty="0" smtClean="0">
                <a:solidFill>
                  <a:prstClr val="black"/>
                </a:solidFill>
              </a:rPr>
              <a:t>gate.</a:t>
            </a:r>
          </a:p>
        </p:txBody>
      </p:sp>
      <p:sp>
        <p:nvSpPr>
          <p:cNvPr id="16" name="矩形 15"/>
          <p:cNvSpPr/>
          <p:nvPr/>
        </p:nvSpPr>
        <p:spPr>
          <a:xfrm>
            <a:off x="539552" y="2708920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6.They are talking about</a:t>
            </a:r>
            <a:r>
              <a:rPr lang="zh-CN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zh-CN" sz="3200" dirty="0" smtClean="0">
                <a:solidFill>
                  <a:prstClr val="black"/>
                </a:solidFill>
              </a:rPr>
              <a:t>the people and</a:t>
            </a:r>
            <a:r>
              <a:rPr lang="zh-CN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zh-CN" sz="3200" dirty="0" smtClean="0">
                <a:solidFill>
                  <a:prstClr val="black"/>
                </a:solidFill>
              </a:rPr>
              <a:t>things</a:t>
            </a:r>
            <a:r>
              <a:rPr lang="zh-CN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zh-CN" sz="3200" dirty="0" smtClean="0">
                <a:solidFill>
                  <a:prstClr val="black"/>
                </a:solidFill>
              </a:rPr>
              <a:t>______ they remembered</a:t>
            </a:r>
            <a:r>
              <a:rPr lang="zh-CN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zh-CN" sz="3200" dirty="0" smtClean="0">
                <a:solidFill>
                  <a:prstClr val="black"/>
                </a:solidFill>
              </a:rPr>
              <a:t>at school.</a:t>
            </a:r>
          </a:p>
        </p:txBody>
      </p:sp>
      <p:sp>
        <p:nvSpPr>
          <p:cNvPr id="17" name="矩形 16"/>
          <p:cNvSpPr/>
          <p:nvPr/>
        </p:nvSpPr>
        <p:spPr>
          <a:xfrm>
            <a:off x="683568" y="4077072"/>
            <a:ext cx="65415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7.That was the most wonderful photo</a:t>
            </a:r>
            <a:r>
              <a:rPr lang="zh-CN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zh-CN" sz="3200" dirty="0" smtClean="0">
                <a:solidFill>
                  <a:prstClr val="black"/>
                </a:solidFill>
              </a:rPr>
              <a:t>______ I took on the Great Wall.</a:t>
            </a:r>
          </a:p>
        </p:txBody>
      </p:sp>
      <p:sp>
        <p:nvSpPr>
          <p:cNvPr id="18" name="矩形 17"/>
          <p:cNvSpPr/>
          <p:nvPr/>
        </p:nvSpPr>
        <p:spPr>
          <a:xfrm>
            <a:off x="755576" y="5157192"/>
            <a:ext cx="62646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8.This is the first book  ______  I have bought.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Step 1     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定</a:t>
            </a:r>
            <a:r>
              <a:rPr lang="zh-CN" altLang="en-US" dirty="0"/>
              <a:t>义：用作定语的从句叫定语从句。</a:t>
            </a:r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en-US" altLang="zh-CN" dirty="0"/>
              <a:t>.</a:t>
            </a:r>
            <a:r>
              <a:rPr lang="zh-CN" altLang="en-US" dirty="0"/>
              <a:t>先行词：被定语从句所修饰的名词或代词。</a:t>
            </a:r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en-US" altLang="zh-CN" dirty="0"/>
              <a:t>.</a:t>
            </a:r>
            <a:r>
              <a:rPr lang="zh-CN" altLang="en-US" dirty="0"/>
              <a:t>定语从句的位置：紧跟先行词</a:t>
            </a:r>
            <a:r>
              <a:rPr lang="en-US" altLang="zh-CN" dirty="0"/>
              <a:t>(</a:t>
            </a:r>
            <a:r>
              <a:rPr lang="zh-CN" altLang="en-US" dirty="0"/>
              <a:t>名词或代词</a:t>
            </a:r>
            <a:r>
              <a:rPr lang="en-US" altLang="zh-CN" dirty="0"/>
              <a:t>)</a:t>
            </a:r>
            <a:r>
              <a:rPr lang="zh-CN" altLang="en-US" dirty="0"/>
              <a:t>之后。</a:t>
            </a:r>
          </a:p>
          <a:p>
            <a:pPr>
              <a:buNone/>
            </a:pPr>
            <a:r>
              <a:rPr lang="en-US" altLang="zh-CN" dirty="0" smtClean="0"/>
              <a:t>4</a:t>
            </a:r>
            <a:r>
              <a:rPr lang="en-US" altLang="zh-CN" dirty="0"/>
              <a:t>.</a:t>
            </a:r>
            <a:r>
              <a:rPr lang="zh-CN" altLang="en-US" dirty="0"/>
              <a:t>引导词：引导定语从句的词</a:t>
            </a:r>
            <a:r>
              <a:rPr lang="en-US" altLang="zh-CN" dirty="0"/>
              <a:t>(</a:t>
            </a:r>
            <a:r>
              <a:rPr lang="zh-CN" altLang="en-US" dirty="0"/>
              <a:t>包括关系代词和关系副词</a:t>
            </a:r>
            <a:r>
              <a:rPr lang="en-US" altLang="zh-CN" dirty="0"/>
              <a:t>)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关</a:t>
            </a:r>
            <a:r>
              <a:rPr lang="zh-CN" altLang="en-US" dirty="0"/>
              <a:t>系代词：</a:t>
            </a:r>
            <a:r>
              <a:rPr lang="en-US" altLang="zh-CN" dirty="0" smtClean="0"/>
              <a:t>that/who/whom/which</a:t>
            </a:r>
            <a:endParaRPr lang="en-US" altLang="zh-CN" dirty="0"/>
          </a:p>
          <a:p>
            <a:pPr>
              <a:buNone/>
            </a:pPr>
            <a:r>
              <a:rPr lang="en-US" altLang="zh-CN" dirty="0" smtClean="0"/>
              <a:t>5</a:t>
            </a:r>
            <a:r>
              <a:rPr lang="en-US" altLang="zh-CN" dirty="0"/>
              <a:t>.</a:t>
            </a:r>
            <a:r>
              <a:rPr lang="zh-CN" altLang="en-US" dirty="0"/>
              <a:t>引导词的位置：位于定语从句之前</a:t>
            </a:r>
            <a:r>
              <a:rPr lang="en-US" altLang="zh-CN" dirty="0"/>
              <a:t>(</a:t>
            </a:r>
            <a:r>
              <a:rPr lang="zh-CN" altLang="en-US" dirty="0"/>
              <a:t>先行词之后</a:t>
            </a:r>
            <a:r>
              <a:rPr lang="en-US" altLang="zh-CN" dirty="0"/>
              <a:t>)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Step 2    Relative pronouns</a:t>
            </a:r>
            <a:br>
              <a:rPr lang="en-US" altLang="zh-CN" dirty="0" smtClean="0"/>
            </a:br>
            <a:r>
              <a:rPr lang="en-US" altLang="zh-CN" dirty="0" smtClean="0"/>
              <a:t>(</a:t>
            </a:r>
            <a:r>
              <a:rPr lang="zh-CN" altLang="en-US" dirty="0" smtClean="0"/>
              <a:t>关系代词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885562" y="1677230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prstClr val="black"/>
                </a:solidFill>
              </a:rPr>
              <a:t>物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866591" y="2973374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zh-CN" altLang="en-US" sz="3200" dirty="0">
                <a:solidFill>
                  <a:prstClr val="black"/>
                </a:solidFill>
              </a:rPr>
              <a:t>人</a:t>
            </a:r>
            <a:endParaRPr lang="en-US" altLang="zh-CN" sz="3200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5002" y="1605222"/>
            <a:ext cx="1056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prstClr val="black"/>
                </a:solidFill>
              </a:rPr>
              <a:t> that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213154" y="1605222"/>
            <a:ext cx="12715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prstClr val="black"/>
                </a:solidFill>
              </a:rPr>
              <a:t>which 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72994" y="2901366"/>
            <a:ext cx="10967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prstClr val="black"/>
                </a:solidFill>
              </a:rPr>
              <a:t> who 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197848" y="2901366"/>
            <a:ext cx="1239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prstClr val="black"/>
                </a:solidFill>
              </a:rPr>
              <a:t>whom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989018" y="4413534"/>
            <a:ext cx="2300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prstClr val="black"/>
                </a:solidFill>
              </a:rPr>
              <a:t>whose+</a:t>
            </a:r>
            <a:r>
              <a:rPr lang="zh-CN" altLang="en-US" sz="3200" dirty="0" smtClean="0">
                <a:solidFill>
                  <a:prstClr val="black"/>
                </a:solidFill>
              </a:rPr>
              <a:t>名词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869338" y="2901366"/>
            <a:ext cx="1056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prstClr val="black"/>
                </a:solidFill>
              </a:rPr>
              <a:t> that 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669538" y="4341526"/>
            <a:ext cx="2646878" cy="11757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dirty="0" smtClean="0">
                <a:solidFill>
                  <a:prstClr val="black"/>
                </a:solidFill>
              </a:rPr>
              <a:t>表所属关系，</a:t>
            </a:r>
            <a:endParaRPr lang="en-US" altLang="zh-CN" sz="3200" dirty="0" smtClean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…</a:t>
            </a:r>
            <a:r>
              <a:rPr lang="zh-CN" altLang="en-US" sz="3200" dirty="0" smtClean="0">
                <a:solidFill>
                  <a:prstClr val="black"/>
                </a:solidFill>
              </a:rPr>
              <a:t>的</a:t>
            </a:r>
            <a:endParaRPr lang="zh-CN" altLang="en-US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99592" y="3645519"/>
            <a:ext cx="63365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2.All </a:t>
            </a:r>
            <a:r>
              <a:rPr lang="en-US" altLang="zh-CN" sz="3200" dirty="0">
                <a:solidFill>
                  <a:prstClr val="black"/>
                </a:solidFill>
              </a:rPr>
              <a:t>my classmates enjoyed the cake</a:t>
            </a:r>
            <a:r>
              <a:rPr lang="zh-CN" altLang="en-US" sz="3200" dirty="0">
                <a:solidFill>
                  <a:prstClr val="black"/>
                </a:solidFill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</a:rPr>
              <a:t>that /which </a:t>
            </a:r>
            <a:r>
              <a:rPr lang="en-US" altLang="zh-CN" sz="3200" dirty="0">
                <a:solidFill>
                  <a:prstClr val="black"/>
                </a:solidFill>
              </a:rPr>
              <a:t>I made.</a:t>
            </a:r>
          </a:p>
        </p:txBody>
      </p:sp>
      <p:sp>
        <p:nvSpPr>
          <p:cNvPr id="9" name="矩形 8"/>
          <p:cNvSpPr/>
          <p:nvPr/>
        </p:nvSpPr>
        <p:spPr>
          <a:xfrm>
            <a:off x="899592" y="1845319"/>
            <a:ext cx="71232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1.This </a:t>
            </a:r>
            <a:r>
              <a:rPr lang="en-US" altLang="zh-CN" sz="3200" dirty="0">
                <a:solidFill>
                  <a:prstClr val="black"/>
                </a:solidFill>
              </a:rPr>
              <a:t>is</a:t>
            </a:r>
            <a:r>
              <a:rPr lang="zh-CN" altLang="en-US" sz="3200" dirty="0">
                <a:solidFill>
                  <a:prstClr val="black"/>
                </a:solidFill>
              </a:rPr>
              <a:t> </a:t>
            </a:r>
            <a:r>
              <a:rPr lang="en-US" altLang="zh-CN" sz="3200" dirty="0">
                <a:solidFill>
                  <a:prstClr val="black"/>
                </a:solidFill>
              </a:rPr>
              <a:t>the story</a:t>
            </a:r>
            <a:r>
              <a:rPr lang="zh-CN" altLang="en-US" sz="3200" dirty="0">
                <a:solidFill>
                  <a:prstClr val="black"/>
                </a:solidFill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</a:rPr>
              <a:t>that/</a:t>
            </a:r>
            <a:r>
              <a:rPr lang="zh-CN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</a:rPr>
              <a:t>which </a:t>
            </a:r>
            <a:r>
              <a:rPr lang="en-US" altLang="zh-CN" sz="3200" dirty="0">
                <a:solidFill>
                  <a:prstClr val="black"/>
                </a:solidFill>
              </a:rPr>
              <a:t>you wrote</a:t>
            </a:r>
            <a:r>
              <a:rPr lang="zh-CN" altLang="en-US" sz="3200" dirty="0">
                <a:solidFill>
                  <a:prstClr val="black"/>
                </a:solidFill>
              </a:rPr>
              <a:t> </a:t>
            </a:r>
            <a:r>
              <a:rPr lang="en-US" altLang="zh-CN" sz="3200" dirty="0">
                <a:solidFill>
                  <a:prstClr val="black"/>
                </a:solidFill>
              </a:rPr>
              <a:t>for our story telling competition.</a:t>
            </a:r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 rot="16478370" flipV="1">
            <a:off x="3699335" y="742823"/>
            <a:ext cx="844119" cy="1483644"/>
          </a:xfrm>
          <a:prstGeom prst="curvedLeftArrow">
            <a:avLst>
              <a:gd name="adj1" fmla="val 54448"/>
              <a:gd name="adj2" fmla="val 108897"/>
              <a:gd name="adj3" fmla="val 33333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 rot="4703655" flipV="1">
            <a:off x="4592824" y="2736635"/>
            <a:ext cx="682407" cy="3833497"/>
          </a:xfrm>
          <a:prstGeom prst="curvedLeftArrow">
            <a:avLst>
              <a:gd name="adj1" fmla="val 54448"/>
              <a:gd name="adj2" fmla="val 108897"/>
              <a:gd name="adj3" fmla="val 33333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71600" y="1772816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>
                <a:solidFill>
                  <a:prstClr val="black"/>
                </a:solidFill>
              </a:rPr>
              <a:t>1.I’m </a:t>
            </a:r>
            <a:r>
              <a:rPr lang="en-US" altLang="zh-CN" sz="3200" dirty="0"/>
              <a:t>going</a:t>
            </a:r>
            <a:r>
              <a:rPr lang="en-US" altLang="zh-CN" sz="3200" dirty="0">
                <a:solidFill>
                  <a:prstClr val="black"/>
                </a:solidFill>
              </a:rPr>
              <a:t> to see a friend </a:t>
            </a:r>
            <a:r>
              <a:rPr lang="en-US" altLang="zh-CN" sz="3200" b="1" dirty="0">
                <a:solidFill>
                  <a:srgbClr val="FF0000"/>
                </a:solidFill>
              </a:rPr>
              <a:t>who</a:t>
            </a:r>
            <a:r>
              <a:rPr lang="en-US" altLang="zh-CN" sz="3200" dirty="0">
                <a:solidFill>
                  <a:prstClr val="black"/>
                </a:solidFill>
              </a:rPr>
              <a:t> has just come back from the UK.</a:t>
            </a:r>
          </a:p>
        </p:txBody>
      </p:sp>
      <p:sp>
        <p:nvSpPr>
          <p:cNvPr id="5" name="矩形 4"/>
          <p:cNvSpPr/>
          <p:nvPr/>
        </p:nvSpPr>
        <p:spPr>
          <a:xfrm>
            <a:off x="971600" y="3575918"/>
            <a:ext cx="65527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>
                <a:solidFill>
                  <a:prstClr val="black"/>
                </a:solidFill>
              </a:rPr>
              <a:t>2.The girl </a:t>
            </a:r>
            <a:r>
              <a:rPr lang="en-US" altLang="zh-CN" sz="3200" b="1" dirty="0">
                <a:solidFill>
                  <a:srgbClr val="FF0000"/>
                </a:solidFill>
              </a:rPr>
              <a:t>who</a:t>
            </a:r>
            <a:r>
              <a:rPr lang="en-US" altLang="zh-CN" sz="3200" dirty="0">
                <a:solidFill>
                  <a:prstClr val="black"/>
                </a:solidFill>
              </a:rPr>
              <a:t> is the tallest in our </a:t>
            </a:r>
            <a:r>
              <a:rPr lang="en-US" altLang="zh-CN" sz="3200">
                <a:solidFill>
                  <a:prstClr val="black"/>
                </a:solidFill>
              </a:rPr>
              <a:t>class </a:t>
            </a:r>
            <a:r>
              <a:rPr lang="en-US" altLang="zh-CN" sz="3200" smtClean="0">
                <a:solidFill>
                  <a:prstClr val="black"/>
                </a:solidFill>
              </a:rPr>
              <a:t>sits</a:t>
            </a:r>
            <a:r>
              <a:rPr lang="en-US" altLang="zh-CN" sz="3200" smtClean="0">
                <a:solidFill>
                  <a:prstClr val="black"/>
                </a:solidFill>
              </a:rPr>
              <a:t> </a:t>
            </a:r>
            <a:r>
              <a:rPr lang="en-US" altLang="zh-CN" sz="3200">
                <a:solidFill>
                  <a:prstClr val="black"/>
                </a:solidFill>
              </a:rPr>
              <a:t>next </a:t>
            </a:r>
            <a:r>
              <a:rPr lang="en-US" altLang="zh-CN" sz="3200" smtClean="0">
                <a:solidFill>
                  <a:prstClr val="black"/>
                </a:solidFill>
              </a:rPr>
              <a:t> </a:t>
            </a:r>
            <a:r>
              <a:rPr lang="en-US" altLang="zh-CN" sz="3200" dirty="0">
                <a:solidFill>
                  <a:prstClr val="black"/>
                </a:solidFill>
              </a:rPr>
              <a:t>to me.</a:t>
            </a: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 rot="16478370" flipV="1">
            <a:off x="5051063" y="798681"/>
            <a:ext cx="660941" cy="1426264"/>
          </a:xfrm>
          <a:prstGeom prst="curvedLeftArrow">
            <a:avLst>
              <a:gd name="adj1" fmla="val 54448"/>
              <a:gd name="adj2" fmla="val 108897"/>
              <a:gd name="adj3" fmla="val 33333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 rot="16478370" flipV="1">
            <a:off x="2242751" y="2598882"/>
            <a:ext cx="660941" cy="1426264"/>
          </a:xfrm>
          <a:prstGeom prst="curvedLeftArrow">
            <a:avLst>
              <a:gd name="adj1" fmla="val 54448"/>
              <a:gd name="adj2" fmla="val 108897"/>
              <a:gd name="adj3" fmla="val 33333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5536" y="1251337"/>
            <a:ext cx="759633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500" dirty="0">
                <a:solidFill>
                  <a:prstClr val="black"/>
                </a:solidFill>
              </a:rPr>
              <a:t>1. I don’t know the name of the teacher</a:t>
            </a:r>
            <a:r>
              <a:rPr lang="zh-CN" altLang="en-US" sz="3500" dirty="0">
                <a:solidFill>
                  <a:prstClr val="black"/>
                </a:solidFill>
              </a:rPr>
              <a:t> </a:t>
            </a:r>
            <a:r>
              <a:rPr lang="en-US" altLang="zh-CN" sz="3500" b="1" dirty="0" smtClean="0">
                <a:solidFill>
                  <a:srgbClr val="FF0000"/>
                </a:solidFill>
              </a:rPr>
              <a:t>(who</a:t>
            </a:r>
            <a:r>
              <a:rPr lang="en-US" altLang="zh-CN" sz="3500" b="1" dirty="0">
                <a:solidFill>
                  <a:srgbClr val="FF0000"/>
                </a:solidFill>
              </a:rPr>
              <a:t>/ </a:t>
            </a:r>
            <a:r>
              <a:rPr lang="en-US" altLang="zh-CN" sz="3500" b="1" dirty="0" smtClean="0">
                <a:solidFill>
                  <a:srgbClr val="FF0000"/>
                </a:solidFill>
              </a:rPr>
              <a:t>whom) </a:t>
            </a:r>
            <a:r>
              <a:rPr lang="en-US" altLang="zh-CN" sz="3500" dirty="0">
                <a:solidFill>
                  <a:prstClr val="black"/>
                </a:solidFill>
              </a:rPr>
              <a:t>I saw in the computer room the other day.</a:t>
            </a:r>
          </a:p>
        </p:txBody>
      </p:sp>
      <p:sp>
        <p:nvSpPr>
          <p:cNvPr id="6" name="矩形 5"/>
          <p:cNvSpPr/>
          <p:nvPr/>
        </p:nvSpPr>
        <p:spPr>
          <a:xfrm>
            <a:off x="323528" y="3915633"/>
            <a:ext cx="84249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500" dirty="0">
                <a:solidFill>
                  <a:prstClr val="black"/>
                </a:solidFill>
              </a:rPr>
              <a:t>2</a:t>
            </a:r>
            <a:r>
              <a:rPr lang="en-US" altLang="zh-CN" sz="3500" dirty="0" smtClean="0">
                <a:solidFill>
                  <a:prstClr val="black"/>
                </a:solidFill>
              </a:rPr>
              <a:t>. </a:t>
            </a:r>
            <a:r>
              <a:rPr lang="en-US" altLang="zh-CN" sz="3500" dirty="0">
                <a:solidFill>
                  <a:prstClr val="black"/>
                </a:solidFill>
              </a:rPr>
              <a:t>He likes the birthday presents </a:t>
            </a:r>
            <a:r>
              <a:rPr lang="en-US" altLang="zh-CN" sz="3500" b="1" dirty="0">
                <a:solidFill>
                  <a:srgbClr val="FF0000"/>
                </a:solidFill>
              </a:rPr>
              <a:t>(that/ which)</a:t>
            </a:r>
            <a:r>
              <a:rPr lang="zh-CN" altLang="en-US" sz="3500" b="1" dirty="0">
                <a:solidFill>
                  <a:srgbClr val="FF0000"/>
                </a:solidFill>
              </a:rPr>
              <a:t> </a:t>
            </a:r>
            <a:r>
              <a:rPr lang="en-US" altLang="zh-CN" sz="3500" dirty="0">
                <a:solidFill>
                  <a:prstClr val="black"/>
                </a:solidFill>
              </a:rPr>
              <a:t>his friends gave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9"/>
          <p:cNvSpPr>
            <a:spLocks noChangeArrowheads="1"/>
          </p:cNvSpPr>
          <p:nvPr/>
        </p:nvSpPr>
        <p:spPr bwMode="auto">
          <a:xfrm rot="16200000" flipV="1">
            <a:off x="3377432" y="605634"/>
            <a:ext cx="660941" cy="1440162"/>
          </a:xfrm>
          <a:prstGeom prst="curvedLeftArrow">
            <a:avLst>
              <a:gd name="adj1" fmla="val 54448"/>
              <a:gd name="adj2" fmla="val 108897"/>
              <a:gd name="adj3" fmla="val 33333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 rot="16200000" flipV="1">
            <a:off x="1865266" y="2333826"/>
            <a:ext cx="660941" cy="1584176"/>
          </a:xfrm>
          <a:prstGeom prst="curvedLeftArrow">
            <a:avLst>
              <a:gd name="adj1" fmla="val 54448"/>
              <a:gd name="adj2" fmla="val 108897"/>
              <a:gd name="adj3" fmla="val 33333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95536" y="1571308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1.I </a:t>
            </a:r>
            <a:r>
              <a:rPr lang="en-US" altLang="zh-CN" sz="3200" dirty="0">
                <a:solidFill>
                  <a:prstClr val="black"/>
                </a:solidFill>
              </a:rPr>
              <a:t>sat next to a girl </a:t>
            </a:r>
            <a:r>
              <a:rPr lang="en-US" altLang="zh-CN" sz="3200" b="1" dirty="0">
                <a:solidFill>
                  <a:srgbClr val="FF0000"/>
                </a:solidFill>
              </a:rPr>
              <a:t>whose</a:t>
            </a:r>
            <a:r>
              <a:rPr lang="en-US" altLang="zh-CN" sz="3200" dirty="0">
                <a:solidFill>
                  <a:prstClr val="black"/>
                </a:solidFill>
              </a:rPr>
              <a:t> </a:t>
            </a:r>
            <a:r>
              <a:rPr lang="en-US" altLang="zh-CN" sz="3200" dirty="0">
                <a:solidFill>
                  <a:srgbClr val="002060"/>
                </a:solidFill>
              </a:rPr>
              <a:t>name</a:t>
            </a:r>
            <a:r>
              <a:rPr lang="en-US" altLang="zh-CN" sz="3200" dirty="0">
                <a:solidFill>
                  <a:prstClr val="black"/>
                </a:solidFill>
              </a:rPr>
              <a:t> was Diana.</a:t>
            </a:r>
          </a:p>
        </p:txBody>
      </p:sp>
      <p:sp>
        <p:nvSpPr>
          <p:cNvPr id="10" name="矩形 9"/>
          <p:cNvSpPr/>
          <p:nvPr/>
        </p:nvSpPr>
        <p:spPr>
          <a:xfrm>
            <a:off x="323528" y="337150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2.The </a:t>
            </a:r>
            <a:r>
              <a:rPr lang="en-US" altLang="zh-CN" sz="3200" dirty="0">
                <a:solidFill>
                  <a:prstClr val="black"/>
                </a:solidFill>
              </a:rPr>
              <a:t>club </a:t>
            </a:r>
            <a:r>
              <a:rPr lang="en-US" altLang="zh-CN" sz="3200" b="1" dirty="0">
                <a:solidFill>
                  <a:srgbClr val="FF0000"/>
                </a:solidFill>
              </a:rPr>
              <a:t>whose</a:t>
            </a:r>
            <a:r>
              <a:rPr lang="en-US" altLang="zh-CN" sz="3200" dirty="0">
                <a:solidFill>
                  <a:prstClr val="black"/>
                </a:solidFill>
              </a:rPr>
              <a:t> members of music friends</a:t>
            </a:r>
            <a:r>
              <a:rPr lang="zh-CN" altLang="en-US" sz="3200" dirty="0">
                <a:solidFill>
                  <a:prstClr val="black"/>
                </a:solidFill>
              </a:rPr>
              <a:t> </a:t>
            </a:r>
            <a:r>
              <a:rPr lang="en-US" altLang="zh-CN" sz="3200" dirty="0">
                <a:solidFill>
                  <a:prstClr val="black"/>
                </a:solidFill>
              </a:rPr>
              <a:t>meet in the school garden every Saturday afternoon.</a:t>
            </a:r>
          </a:p>
        </p:txBody>
      </p:sp>
      <p:sp>
        <p:nvSpPr>
          <p:cNvPr id="11" name="等腰三角形 10"/>
          <p:cNvSpPr/>
          <p:nvPr/>
        </p:nvSpPr>
        <p:spPr>
          <a:xfrm>
            <a:off x="5148064" y="2075364"/>
            <a:ext cx="432048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3995936" y="3803556"/>
            <a:ext cx="432048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Step 3   </a:t>
            </a:r>
            <a:r>
              <a:rPr lang="zh-CN" altLang="en-US" dirty="0" smtClean="0"/>
              <a:t>只能用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不能用</a:t>
            </a:r>
            <a:r>
              <a:rPr lang="en-US" altLang="zh-CN" dirty="0" smtClean="0"/>
              <a:t>which</a:t>
            </a:r>
            <a:r>
              <a:rPr lang="zh-CN" altLang="en-US" dirty="0" smtClean="0"/>
              <a:t>的情况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23528" y="2564904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>
                <a:solidFill>
                  <a:prstClr val="black"/>
                </a:solidFill>
              </a:rPr>
              <a:t>e.g. This is the best film </a:t>
            </a:r>
            <a:r>
              <a:rPr lang="en-US" altLang="zh-CN" sz="3200" b="1" dirty="0">
                <a:solidFill>
                  <a:srgbClr val="FF0000"/>
                </a:solidFill>
              </a:rPr>
              <a:t>that </a:t>
            </a:r>
            <a:r>
              <a:rPr lang="en-US" altLang="zh-CN" sz="3200" dirty="0">
                <a:solidFill>
                  <a:prstClr val="black"/>
                </a:solidFill>
              </a:rPr>
              <a:t>has been shown this year</a:t>
            </a:r>
            <a:r>
              <a:rPr lang="en-US" altLang="zh-CN" sz="3200" dirty="0" smtClean="0">
                <a:solidFill>
                  <a:prstClr val="black"/>
                </a:solidFill>
              </a:rPr>
              <a:t>.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endParaRPr lang="en-US" altLang="zh-CN" sz="3200" dirty="0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3528" y="3933056"/>
            <a:ext cx="8820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This </a:t>
            </a:r>
            <a:r>
              <a:rPr lang="en-US" altLang="zh-CN" sz="3200" dirty="0">
                <a:solidFill>
                  <a:prstClr val="black"/>
                </a:solidFill>
              </a:rPr>
              <a:t>is the first book </a:t>
            </a:r>
            <a:r>
              <a:rPr lang="en-US" altLang="zh-CN" sz="3200" dirty="0" smtClean="0">
                <a:solidFill>
                  <a:prstClr val="black"/>
                </a:solidFill>
              </a:rPr>
              <a:t>_____I </a:t>
            </a:r>
            <a:r>
              <a:rPr lang="en-US" altLang="zh-CN" sz="3200" dirty="0">
                <a:solidFill>
                  <a:prstClr val="black"/>
                </a:solidFill>
              </a:rPr>
              <a:t>borrow from the library.</a:t>
            </a:r>
          </a:p>
        </p:txBody>
      </p:sp>
      <p:sp>
        <p:nvSpPr>
          <p:cNvPr id="7" name="矩形 6"/>
          <p:cNvSpPr/>
          <p:nvPr/>
        </p:nvSpPr>
        <p:spPr>
          <a:xfrm>
            <a:off x="251520" y="1484784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prstClr val="black"/>
                </a:solidFill>
              </a:rPr>
              <a:t>1.</a:t>
            </a:r>
            <a:r>
              <a:rPr lang="zh-CN" altLang="en-US" sz="3200" dirty="0">
                <a:solidFill>
                  <a:prstClr val="black"/>
                </a:solidFill>
              </a:rPr>
              <a:t>当先行词被</a:t>
            </a:r>
            <a:r>
              <a:rPr lang="zh-CN" altLang="en-US" sz="3200" b="1" dirty="0">
                <a:solidFill>
                  <a:srgbClr val="FF0000"/>
                </a:solidFill>
              </a:rPr>
              <a:t>序数词</a:t>
            </a:r>
            <a:r>
              <a:rPr lang="zh-CN" altLang="en-US" sz="3200" dirty="0">
                <a:solidFill>
                  <a:prstClr val="black"/>
                </a:solidFill>
              </a:rPr>
              <a:t>或</a:t>
            </a:r>
            <a:r>
              <a:rPr lang="zh-CN" altLang="en-US" sz="3200" dirty="0"/>
              <a:t>形容词的</a:t>
            </a:r>
            <a:r>
              <a:rPr lang="zh-CN" altLang="en-US" sz="3200" b="1" dirty="0">
                <a:solidFill>
                  <a:srgbClr val="FF0000"/>
                </a:solidFill>
              </a:rPr>
              <a:t>最高级</a:t>
            </a:r>
            <a:r>
              <a:rPr lang="zh-CN" altLang="en-US" sz="3200" dirty="0">
                <a:solidFill>
                  <a:prstClr val="black"/>
                </a:solidFill>
              </a:rPr>
              <a:t>修饰</a:t>
            </a:r>
            <a:r>
              <a:rPr lang="zh-CN" altLang="en-US" sz="3200" dirty="0" smtClean="0">
                <a:solidFill>
                  <a:prstClr val="black"/>
                </a:solidFill>
              </a:rPr>
              <a:t>时</a:t>
            </a:r>
            <a:r>
              <a:rPr lang="zh-CN" altLang="en-US" sz="3200" dirty="0">
                <a:solidFill>
                  <a:prstClr val="black"/>
                </a:solidFill>
              </a:rPr>
              <a:t>。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563888" y="3861048"/>
            <a:ext cx="1330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 (that) </a:t>
            </a:r>
            <a:endParaRPr lang="zh-CN" altLang="en-US" dirty="0"/>
          </a:p>
        </p:txBody>
      </p:sp>
      <p:sp>
        <p:nvSpPr>
          <p:cNvPr id="8" name="等腰三角形 7"/>
          <p:cNvSpPr/>
          <p:nvPr/>
        </p:nvSpPr>
        <p:spPr>
          <a:xfrm>
            <a:off x="2987824" y="3068960"/>
            <a:ext cx="432048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>
            <a:off x="2195736" y="4437112"/>
            <a:ext cx="432048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9592" y="908720"/>
            <a:ext cx="69287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>
                <a:solidFill>
                  <a:prstClr val="black"/>
                </a:solidFill>
              </a:rPr>
              <a:t>2.</a:t>
            </a:r>
            <a:r>
              <a:rPr lang="zh-CN" altLang="en-US" sz="3200" dirty="0">
                <a:solidFill>
                  <a:prstClr val="black"/>
                </a:solidFill>
              </a:rPr>
              <a:t>当先行词</a:t>
            </a:r>
            <a:r>
              <a:rPr lang="zh-CN" altLang="en-US" sz="3200" dirty="0" smtClean="0">
                <a:solidFill>
                  <a:prstClr val="black"/>
                </a:solidFill>
              </a:rPr>
              <a:t>为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人</a:t>
            </a:r>
            <a:r>
              <a:rPr lang="zh-CN" altLang="en-US" sz="3200" b="1" dirty="0">
                <a:solidFill>
                  <a:srgbClr val="FF0000"/>
                </a:solidFill>
              </a:rPr>
              <a:t>和物</a:t>
            </a:r>
            <a:r>
              <a:rPr lang="zh-CN" altLang="en-US" sz="3200" dirty="0">
                <a:solidFill>
                  <a:prstClr val="black"/>
                </a:solidFill>
              </a:rPr>
              <a:t>的名词时。</a:t>
            </a:r>
          </a:p>
        </p:txBody>
      </p:sp>
      <p:sp>
        <p:nvSpPr>
          <p:cNvPr id="5" name="矩形 4"/>
          <p:cNvSpPr/>
          <p:nvPr/>
        </p:nvSpPr>
        <p:spPr>
          <a:xfrm>
            <a:off x="827584" y="2564904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</a:rPr>
              <a:t>e.g. He </a:t>
            </a:r>
            <a:r>
              <a:rPr lang="en-US" altLang="zh-CN" sz="3200" dirty="0">
                <a:solidFill>
                  <a:prstClr val="black"/>
                </a:solidFill>
              </a:rPr>
              <a:t>talked about the teachers and the school </a:t>
            </a:r>
            <a:r>
              <a:rPr lang="en-US" altLang="zh-CN" sz="3200" b="1" dirty="0">
                <a:solidFill>
                  <a:srgbClr val="FF0000"/>
                </a:solidFill>
              </a:rPr>
              <a:t>(that) </a:t>
            </a:r>
            <a:r>
              <a:rPr lang="en-US" altLang="zh-CN" sz="3200" dirty="0">
                <a:solidFill>
                  <a:prstClr val="black"/>
                </a:solidFill>
              </a:rPr>
              <a:t>he had visited.</a:t>
            </a:r>
          </a:p>
        </p:txBody>
      </p:sp>
      <p:sp>
        <p:nvSpPr>
          <p:cNvPr id="6" name="等腰三角形 5"/>
          <p:cNvSpPr/>
          <p:nvPr/>
        </p:nvSpPr>
        <p:spPr>
          <a:xfrm>
            <a:off x="5652120" y="2996952"/>
            <a:ext cx="432048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等腰三角形 6"/>
          <p:cNvSpPr/>
          <p:nvPr/>
        </p:nvSpPr>
        <p:spPr>
          <a:xfrm>
            <a:off x="1475656" y="3501008"/>
            <a:ext cx="432048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616</Words>
  <Application>Microsoft Office PowerPoint</Application>
  <PresentationFormat>全屏显示(4:3)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Attributive Clauses</vt:lpstr>
      <vt:lpstr>Step 1     Introduction</vt:lpstr>
      <vt:lpstr>Step 2    Relative pronouns (关系代词) </vt:lpstr>
      <vt:lpstr>幻灯片 4</vt:lpstr>
      <vt:lpstr>幻灯片 5</vt:lpstr>
      <vt:lpstr>幻灯片 6</vt:lpstr>
      <vt:lpstr>幻灯片 7</vt:lpstr>
      <vt:lpstr>Step 3   只能用that不能用which的情况 </vt:lpstr>
      <vt:lpstr>幻灯片 9</vt:lpstr>
      <vt:lpstr>幻灯片 10</vt:lpstr>
      <vt:lpstr>幻灯片 11</vt:lpstr>
      <vt:lpstr>Step 4   Practice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Attributive Clauses</dc:title>
  <dc:creator>Administrator</dc:creator>
  <cp:lastModifiedBy>Administrator</cp:lastModifiedBy>
  <cp:revision>5</cp:revision>
  <dcterms:created xsi:type="dcterms:W3CDTF">2019-09-07T09:43:19Z</dcterms:created>
  <dcterms:modified xsi:type="dcterms:W3CDTF">2019-09-12T14:19:22Z</dcterms:modified>
</cp:coreProperties>
</file>