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662" r:id="rId3"/>
    <p:sldId id="746" r:id="rId5"/>
    <p:sldId id="660" r:id="rId6"/>
    <p:sldId id="663" r:id="rId7"/>
    <p:sldId id="530" r:id="rId8"/>
    <p:sldId id="664" r:id="rId9"/>
    <p:sldId id="665" r:id="rId10"/>
    <p:sldId id="808" r:id="rId11"/>
    <p:sldId id="897" r:id="rId12"/>
    <p:sldId id="879" r:id="rId13"/>
    <p:sldId id="880" r:id="rId14"/>
    <p:sldId id="671" r:id="rId15"/>
    <p:sldId id="673" r:id="rId16"/>
    <p:sldId id="749" r:id="rId17"/>
    <p:sldId id="898" r:id="rId18"/>
    <p:sldId id="674" r:id="rId19"/>
    <p:sldId id="899" r:id="rId20"/>
    <p:sldId id="753" r:id="rId21"/>
    <p:sldId id="811" r:id="rId22"/>
    <p:sldId id="900" r:id="rId23"/>
    <p:sldId id="901" r:id="rId24"/>
    <p:sldId id="902" r:id="rId25"/>
    <p:sldId id="903" r:id="rId26"/>
    <p:sldId id="904" r:id="rId27"/>
    <p:sldId id="905" r:id="rId28"/>
    <p:sldId id="906" r:id="rId29"/>
    <p:sldId id="812" r:id="rId30"/>
    <p:sldId id="813" r:id="rId31"/>
    <p:sldId id="907" r:id="rId32"/>
    <p:sldId id="814" r:id="rId33"/>
    <p:sldId id="815" r:id="rId34"/>
    <p:sldId id="908" r:id="rId35"/>
    <p:sldId id="909" r:id="rId36"/>
    <p:sldId id="816" r:id="rId37"/>
    <p:sldId id="817" r:id="rId38"/>
    <p:sldId id="818" r:id="rId39"/>
    <p:sldId id="697" r:id="rId40"/>
    <p:sldId id="698" r:id="rId41"/>
    <p:sldId id="699" r:id="rId42"/>
    <p:sldId id="910" r:id="rId43"/>
    <p:sldId id="837" r:id="rId44"/>
    <p:sldId id="911" r:id="rId45"/>
    <p:sldId id="822" r:id="rId46"/>
    <p:sldId id="912" r:id="rId47"/>
    <p:sldId id="838" r:id="rId48"/>
    <p:sldId id="823" r:id="rId49"/>
    <p:sldId id="723" r:id="rId50"/>
    <p:sldId id="724" r:id="rId51"/>
    <p:sldId id="913" r:id="rId52"/>
    <p:sldId id="914" r:id="rId53"/>
    <p:sldId id="915" r:id="rId54"/>
    <p:sldId id="839" r:id="rId55"/>
    <p:sldId id="840" r:id="rId56"/>
    <p:sldId id="841" r:id="rId57"/>
    <p:sldId id="916" r:id="rId58"/>
    <p:sldId id="850" r:id="rId59"/>
    <p:sldId id="852" r:id="rId60"/>
    <p:sldId id="853" r:id="rId61"/>
    <p:sldId id="866" r:id="rId62"/>
    <p:sldId id="867" r:id="rId63"/>
    <p:sldId id="868" r:id="rId64"/>
    <p:sldId id="869" r:id="rId65"/>
    <p:sldId id="870" r:id="rId66"/>
    <p:sldId id="871" r:id="rId67"/>
    <p:sldId id="872" r:id="rId68"/>
    <p:sldId id="873" r:id="rId69"/>
    <p:sldId id="874" r:id="rId70"/>
    <p:sldId id="875" r:id="rId71"/>
    <p:sldId id="876" r:id="rId72"/>
    <p:sldId id="877" r:id="rId73"/>
    <p:sldId id="734" r:id="rId74"/>
    <p:sldId id="735" r:id="rId75"/>
    <p:sldId id="801" r:id="rId76"/>
    <p:sldId id="802" r:id="rId77"/>
    <p:sldId id="803" r:id="rId78"/>
    <p:sldId id="804" r:id="rId79"/>
    <p:sldId id="917" r:id="rId80"/>
    <p:sldId id="806" r:id="rId81"/>
    <p:sldId id="918" r:id="rId82"/>
    <p:sldId id="807" r:id="rId83"/>
    <p:sldId id="878" r:id="rId8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66C"/>
    <a:srgbClr val="3399FF"/>
    <a:srgbClr val="7462E2"/>
    <a:srgbClr val="786BD9"/>
    <a:srgbClr val="9933FF"/>
    <a:srgbClr val="333399"/>
    <a:srgbClr val="FFFF00"/>
    <a:srgbClr val="012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7882"/>
    <p:restoredTop sz="99284"/>
  </p:normalViewPr>
  <p:slideViewPr>
    <p:cSldViewPr showGuides="1">
      <p:cViewPr varScale="1">
        <p:scale>
          <a:sx n="105" d="100"/>
          <a:sy n="105" d="100"/>
        </p:scale>
        <p:origin x="-1794" y="-84"/>
      </p:cViewPr>
      <p:guideLst>
        <p:guide orient="horz" pos="2160"/>
        <p:guide pos="29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7" Type="http://schemas.openxmlformats.org/officeDocument/2006/relationships/tableStyles" Target="tableStyles.xml"/><Relationship Id="rId86" Type="http://schemas.openxmlformats.org/officeDocument/2006/relationships/viewProps" Target="viewProps.xml"/><Relationship Id="rId85" Type="http://schemas.openxmlformats.org/officeDocument/2006/relationships/presProps" Target="presProps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.vml.rels><?xml version="1.0" encoding="UTF-8" standalone="yes"?>
<Relationships xmlns="http://schemas.openxmlformats.org/package/2006/relationships"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image" Target="../media/image9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image" Target="../media/image97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image" Target="../media/image99.e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image" Target="../media/image10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image" Target="../media/image10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image" Target="../media/image107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image" Target="../media/image11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image" Target="../media/image114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image" Target="../media/image117.e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image" Target="../media/image119.e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image" Target="../media/image122.emf"/></Relationships>
</file>

<file path=ppt/drawings/_rels/vmlDrawing63.vml.rels><?xml version="1.0" encoding="UTF-8" standalone="yes"?>
<Relationships xmlns="http://schemas.openxmlformats.org/package/2006/relationships"><Relationship Id="rId6" Type="http://schemas.openxmlformats.org/officeDocument/2006/relationships/image" Target="../media/image129.emf"/><Relationship Id="rId5" Type="http://schemas.openxmlformats.org/officeDocument/2006/relationships/image" Target="../media/image128.emf"/><Relationship Id="rId4" Type="http://schemas.openxmlformats.org/officeDocument/2006/relationships/image" Target="../media/image127.emf"/><Relationship Id="rId3" Type="http://schemas.openxmlformats.org/officeDocument/2006/relationships/image" Target="../media/image126.emf"/><Relationship Id="rId2" Type="http://schemas.openxmlformats.org/officeDocument/2006/relationships/image" Target="../media/image125.emf"/><Relationship Id="rId1" Type="http://schemas.openxmlformats.org/officeDocument/2006/relationships/image" Target="../media/image124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6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image" Target="../media/image132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/Relationships>
</file>

<file path=ppt/drawings/_rels/vmlDrawing6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emf"/><Relationship Id="rId1" Type="http://schemas.openxmlformats.org/officeDocument/2006/relationships/image" Target="../media/image135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emf"/><Relationship Id="rId1" Type="http://schemas.openxmlformats.org/officeDocument/2006/relationships/image" Target="../media/image13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04D36CA-5882-4386-AC98-5E619DF93BC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457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662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86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07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07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27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48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68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891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6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30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30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505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50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71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915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915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0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0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52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52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73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73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93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93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4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1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34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34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55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55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75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75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96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16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6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373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37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577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577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782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782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987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98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19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24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397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39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60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60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806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80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011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01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6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1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42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42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625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62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830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83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035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035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240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0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44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44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4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64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64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85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85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05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4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26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46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46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46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67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67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87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87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87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08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08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8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8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49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493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49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69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697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697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90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902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902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0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107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10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517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5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72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72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72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92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926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92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13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131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13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6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3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54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54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54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74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745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74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95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950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95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15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155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5155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0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5360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56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56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556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76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76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576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97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97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597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17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17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17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4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58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58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58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7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7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79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04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81EB958-296B-4F77-A3F8-63FDA3DFD32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81EB958-296B-4F77-A3F8-63FDA3DFD32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81EB958-296B-4F77-A3F8-63FDA3DFD32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81EB958-296B-4F77-A3F8-63FDA3DFD32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81EB958-296B-4F77-A3F8-63FDA3DFD32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81EB958-296B-4F77-A3F8-63FDA3DFD32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81EB958-296B-4F77-A3F8-63FDA3DFD32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81EB958-296B-4F77-A3F8-63FDA3DFD32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81EB958-296B-4F77-A3F8-63FDA3DFD32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81EB958-296B-4F77-A3F8-63FDA3DFD32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81EB958-296B-4F77-A3F8-63FDA3DFD32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81EB958-296B-4F77-A3F8-63FDA3DFD32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emf"/><Relationship Id="rId1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emf"/><Relationship Id="rId1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vmlDrawing" Target="../drawings/vmlDrawing8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6.e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35.emf"/><Relationship Id="rId1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emf"/><Relationship Id="rId1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0.e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39.emf"/><Relationship Id="rId1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emf"/><Relationship Id="rId1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vmlDrawing" Target="../drawings/vmlDrawing1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3.emf"/><Relationship Id="rId3" Type="http://schemas.openxmlformats.org/officeDocument/2006/relationships/oleObject" Target="../embeddings/oleObject21.bin"/><Relationship Id="rId2" Type="http://schemas.openxmlformats.org/officeDocument/2006/relationships/image" Target="../media/image42.emf"/><Relationship Id="rId1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emf"/><Relationship Id="rId1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vmlDrawing" Target="../drawings/vmlDrawing14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71.xml"/><Relationship Id="rId3" Type="http://schemas.openxmlformats.org/officeDocument/2006/relationships/slide" Target="slide56.xml"/><Relationship Id="rId2" Type="http://schemas.openxmlformats.org/officeDocument/2006/relationships/slide" Target="slide37.xml"/><Relationship Id="rId1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vmlDrawing" Target="../drawings/vmlDrawing15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8.emf"/><Relationship Id="rId3" Type="http://schemas.openxmlformats.org/officeDocument/2006/relationships/oleObject" Target="../embeddings/oleObject25.bin"/><Relationship Id="rId2" Type="http://schemas.openxmlformats.org/officeDocument/2006/relationships/image" Target="../media/image47.emf"/><Relationship Id="rId1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vmlDrawing" Target="../drawings/vmlDrawing16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0.emf"/><Relationship Id="rId3" Type="http://schemas.openxmlformats.org/officeDocument/2006/relationships/oleObject" Target="../embeddings/oleObject27.bin"/><Relationship Id="rId2" Type="http://schemas.openxmlformats.org/officeDocument/2006/relationships/image" Target="../media/image49.emf"/><Relationship Id="rId1" Type="http://schemas.openxmlformats.org/officeDocument/2006/relationships/oleObject" Target="../embeddings/oleObject26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2.xml"/><Relationship Id="rId8" Type="http://schemas.openxmlformats.org/officeDocument/2006/relationships/vmlDrawing" Target="../drawings/vmlDrawing17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2.emf"/><Relationship Id="rId3" Type="http://schemas.openxmlformats.org/officeDocument/2006/relationships/oleObject" Target="../embeddings/oleObject29.bin"/><Relationship Id="rId2" Type="http://schemas.openxmlformats.org/officeDocument/2006/relationships/image" Target="../media/image51.emf"/><Relationship Id="rId1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vmlDrawing" Target="../drawings/vmlDrawing18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4.emf"/><Relationship Id="rId1" Type="http://schemas.openxmlformats.org/officeDocument/2006/relationships/oleObject" Target="../embeddings/oleObject31.bin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vmlDrawing" Target="../drawings/vmlDrawing19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6.emf"/><Relationship Id="rId3" Type="http://schemas.openxmlformats.org/officeDocument/2006/relationships/oleObject" Target="../embeddings/oleObject33.bin"/><Relationship Id="rId2" Type="http://schemas.openxmlformats.org/officeDocument/2006/relationships/image" Target="../media/image55.emf"/><Relationship Id="rId1" Type="http://schemas.openxmlformats.org/officeDocument/2006/relationships/oleObject" Target="../embeddings/oleObject32.bin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vmlDrawing" Target="../drawings/vmlDrawing20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7.emf"/><Relationship Id="rId1" Type="http://schemas.openxmlformats.org/officeDocument/2006/relationships/oleObject" Target="../embeddings/oleObject34.bin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vmlDrawing" Target="../drawings/vmlDrawing2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9.png"/><Relationship Id="rId2" Type="http://schemas.openxmlformats.org/officeDocument/2006/relationships/image" Target="../media/image58.emf"/><Relationship Id="rId1" Type="http://schemas.openxmlformats.org/officeDocument/2006/relationships/oleObject" Target="../embeddings/oleObject3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vmlDrawing" Target="../drawings/vmlDrawing2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0.emf"/><Relationship Id="rId1" Type="http://schemas.openxmlformats.org/officeDocument/2006/relationships/oleObject" Target="../embeddings/oleObject36.bin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9.xml"/><Relationship Id="rId6" Type="http://schemas.openxmlformats.org/officeDocument/2006/relationships/vmlDrawing" Target="../drawings/vmlDrawing23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2.emf"/><Relationship Id="rId3" Type="http://schemas.openxmlformats.org/officeDocument/2006/relationships/oleObject" Target="../embeddings/oleObject38.bin"/><Relationship Id="rId2" Type="http://schemas.openxmlformats.org/officeDocument/2006/relationships/image" Target="../media/image61.emf"/><Relationship Id="rId1" Type="http://schemas.openxmlformats.org/officeDocument/2006/relationships/oleObject" Target="../embeddings/oleObject37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5" Type="http://schemas.openxmlformats.org/officeDocument/2006/relationships/notesSlide" Target="../notesSlides/notesSlide3.xml"/><Relationship Id="rId24" Type="http://schemas.openxmlformats.org/officeDocument/2006/relationships/vmlDrawing" Target="../drawings/vmlDrawing1.vml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23.png"/><Relationship Id="rId21" Type="http://schemas.openxmlformats.org/officeDocument/2006/relationships/image" Target="../media/image22.png"/><Relationship Id="rId20" Type="http://schemas.openxmlformats.org/officeDocument/2006/relationships/image" Target="../media/image21.png"/><Relationship Id="rId2" Type="http://schemas.openxmlformats.org/officeDocument/2006/relationships/image" Target="../media/image3.emf"/><Relationship Id="rId19" Type="http://schemas.openxmlformats.org/officeDocument/2006/relationships/image" Target="../media/image20.png"/><Relationship Id="rId18" Type="http://schemas.openxmlformats.org/officeDocument/2006/relationships/image" Target="../media/image19.png"/><Relationship Id="rId17" Type="http://schemas.openxmlformats.org/officeDocument/2006/relationships/image" Target="../media/image18.png"/><Relationship Id="rId16" Type="http://schemas.openxmlformats.org/officeDocument/2006/relationships/image" Target="../media/image17.png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vmlDrawing" Target="../drawings/vmlDrawing2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3.emf"/><Relationship Id="rId1" Type="http://schemas.openxmlformats.org/officeDocument/2006/relationships/oleObject" Target="../embeddings/oleObject39.bin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1.xml"/><Relationship Id="rId6" Type="http://schemas.openxmlformats.org/officeDocument/2006/relationships/vmlDrawing" Target="../drawings/vmlDrawing25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5.emf"/><Relationship Id="rId3" Type="http://schemas.openxmlformats.org/officeDocument/2006/relationships/oleObject" Target="../embeddings/oleObject41.bin"/><Relationship Id="rId2" Type="http://schemas.openxmlformats.org/officeDocument/2006/relationships/image" Target="../media/image64.emf"/><Relationship Id="rId1" Type="http://schemas.openxmlformats.org/officeDocument/2006/relationships/oleObject" Target="../embeddings/oleObject40.bin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2.xml"/><Relationship Id="rId4" Type="http://schemas.openxmlformats.org/officeDocument/2006/relationships/vmlDrawing" Target="../drawings/vmlDrawing26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6.emf"/><Relationship Id="rId1" Type="http://schemas.openxmlformats.org/officeDocument/2006/relationships/oleObject" Target="../embeddings/oleObject42.bin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3.xml"/><Relationship Id="rId6" Type="http://schemas.openxmlformats.org/officeDocument/2006/relationships/vmlDrawing" Target="../drawings/vmlDrawing27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8.emf"/><Relationship Id="rId3" Type="http://schemas.openxmlformats.org/officeDocument/2006/relationships/oleObject" Target="../embeddings/oleObject44.bin"/><Relationship Id="rId2" Type="http://schemas.openxmlformats.org/officeDocument/2006/relationships/image" Target="../media/image67.emf"/><Relationship Id="rId1" Type="http://schemas.openxmlformats.org/officeDocument/2006/relationships/oleObject" Target="../embeddings/oleObject43.bin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4.xml"/><Relationship Id="rId6" Type="http://schemas.openxmlformats.org/officeDocument/2006/relationships/vmlDrawing" Target="../drawings/vmlDrawing28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0.emf"/><Relationship Id="rId3" Type="http://schemas.openxmlformats.org/officeDocument/2006/relationships/oleObject" Target="../embeddings/oleObject46.bin"/><Relationship Id="rId2" Type="http://schemas.openxmlformats.org/officeDocument/2006/relationships/image" Target="../media/image69.emf"/><Relationship Id="rId1" Type="http://schemas.openxmlformats.org/officeDocument/2006/relationships/oleObject" Target="../embeddings/oleObject45.bin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5.xml"/><Relationship Id="rId4" Type="http://schemas.openxmlformats.org/officeDocument/2006/relationships/vmlDrawing" Target="../drawings/vmlDrawing29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1.emf"/><Relationship Id="rId1" Type="http://schemas.openxmlformats.org/officeDocument/2006/relationships/oleObject" Target="../embeddings/oleObject47.bin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6.xml"/><Relationship Id="rId6" Type="http://schemas.openxmlformats.org/officeDocument/2006/relationships/vmlDrawing" Target="../drawings/vmlDrawing30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3.emf"/><Relationship Id="rId3" Type="http://schemas.openxmlformats.org/officeDocument/2006/relationships/oleObject" Target="../embeddings/oleObject49.bin"/><Relationship Id="rId2" Type="http://schemas.openxmlformats.org/officeDocument/2006/relationships/image" Target="../media/image72.emf"/><Relationship Id="rId1" Type="http://schemas.openxmlformats.org/officeDocument/2006/relationships/oleObject" Target="../embeddings/oleObject48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9.xml"/><Relationship Id="rId8" Type="http://schemas.openxmlformats.org/officeDocument/2006/relationships/vmlDrawing" Target="../drawings/vmlDrawing31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75.emf"/><Relationship Id="rId3" Type="http://schemas.openxmlformats.org/officeDocument/2006/relationships/oleObject" Target="../embeddings/oleObject51.bin"/><Relationship Id="rId2" Type="http://schemas.openxmlformats.org/officeDocument/2006/relationships/image" Target="../media/image74.emf"/><Relationship Id="rId1" Type="http://schemas.openxmlformats.org/officeDocument/2006/relationships/oleObject" Target="../embeddings/oleObject50.bin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emf"/><Relationship Id="rId1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0.xml"/><Relationship Id="rId4" Type="http://schemas.openxmlformats.org/officeDocument/2006/relationships/vmlDrawing" Target="../drawings/vmlDrawing3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7.emf"/><Relationship Id="rId1" Type="http://schemas.openxmlformats.org/officeDocument/2006/relationships/oleObject" Target="../embeddings/oleObject53.bin"/></Relationships>
</file>

<file path=ppt/slides/_rels/slide4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1.xml"/><Relationship Id="rId6" Type="http://schemas.openxmlformats.org/officeDocument/2006/relationships/vmlDrawing" Target="../drawings/vmlDrawing33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9.emf"/><Relationship Id="rId3" Type="http://schemas.openxmlformats.org/officeDocument/2006/relationships/oleObject" Target="../embeddings/oleObject55.bin"/><Relationship Id="rId2" Type="http://schemas.openxmlformats.org/officeDocument/2006/relationships/image" Target="../media/image78.emf"/><Relationship Id="rId1" Type="http://schemas.openxmlformats.org/officeDocument/2006/relationships/oleObject" Target="../embeddings/oleObject54.bin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2.xml"/><Relationship Id="rId4" Type="http://schemas.openxmlformats.org/officeDocument/2006/relationships/vmlDrawing" Target="../drawings/vmlDrawing3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0.emf"/><Relationship Id="rId1" Type="http://schemas.openxmlformats.org/officeDocument/2006/relationships/oleObject" Target="../embeddings/oleObject56.bin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3.xml"/><Relationship Id="rId4" Type="http://schemas.openxmlformats.org/officeDocument/2006/relationships/vmlDrawing" Target="../drawings/vmlDrawing35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1.emf"/><Relationship Id="rId1" Type="http://schemas.openxmlformats.org/officeDocument/2006/relationships/oleObject" Target="../embeddings/oleObject57.bin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4.xml"/><Relationship Id="rId4" Type="http://schemas.openxmlformats.org/officeDocument/2006/relationships/vmlDrawing" Target="../drawings/vmlDrawing36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2.emf"/><Relationship Id="rId1" Type="http://schemas.openxmlformats.org/officeDocument/2006/relationships/oleObject" Target="../embeddings/oleObject58.bin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5.xml"/><Relationship Id="rId8" Type="http://schemas.openxmlformats.org/officeDocument/2006/relationships/vmlDrawing" Target="../drawings/vmlDrawing37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5.e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84.emf"/><Relationship Id="rId3" Type="http://schemas.openxmlformats.org/officeDocument/2006/relationships/oleObject" Target="../embeddings/oleObject60.bin"/><Relationship Id="rId2" Type="http://schemas.openxmlformats.org/officeDocument/2006/relationships/image" Target="../media/image83.emf"/><Relationship Id="rId1" Type="http://schemas.openxmlformats.org/officeDocument/2006/relationships/oleObject" Target="../embeddings/oleObject59.bin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6.xml"/><Relationship Id="rId4" Type="http://schemas.openxmlformats.org/officeDocument/2006/relationships/vmlDrawing" Target="../drawings/vmlDrawing38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6.emf"/><Relationship Id="rId1" Type="http://schemas.openxmlformats.org/officeDocument/2006/relationships/oleObject" Target="../embeddings/oleObject62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8.xml"/><Relationship Id="rId4" Type="http://schemas.openxmlformats.org/officeDocument/2006/relationships/vmlDrawing" Target="../drawings/vmlDrawing39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7.emf"/><Relationship Id="rId1" Type="http://schemas.openxmlformats.org/officeDocument/2006/relationships/oleObject" Target="../embeddings/oleObject63.bin"/></Relationships>
</file>

<file path=ppt/slides/_rels/slide4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9.xml"/><Relationship Id="rId6" Type="http://schemas.openxmlformats.org/officeDocument/2006/relationships/vmlDrawing" Target="../drawings/vmlDrawing40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9.emf"/><Relationship Id="rId3" Type="http://schemas.openxmlformats.org/officeDocument/2006/relationships/oleObject" Target="../embeddings/oleObject65.bin"/><Relationship Id="rId2" Type="http://schemas.openxmlformats.org/officeDocument/2006/relationships/image" Target="../media/image88.emf"/><Relationship Id="rId1" Type="http://schemas.openxmlformats.org/officeDocument/2006/relationships/oleObject" Target="../embeddings/oleObject6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0.xml"/><Relationship Id="rId4" Type="http://schemas.openxmlformats.org/officeDocument/2006/relationships/vmlDrawing" Target="../drawings/vmlDrawing4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0.emf"/><Relationship Id="rId1" Type="http://schemas.openxmlformats.org/officeDocument/2006/relationships/oleObject" Target="../embeddings/oleObject66.bin"/></Relationships>
</file>

<file path=ppt/slides/_rels/slide5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1.xml"/><Relationship Id="rId6" Type="http://schemas.openxmlformats.org/officeDocument/2006/relationships/vmlDrawing" Target="../drawings/vmlDrawing4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2.emf"/><Relationship Id="rId3" Type="http://schemas.openxmlformats.org/officeDocument/2006/relationships/oleObject" Target="../embeddings/oleObject68.bin"/><Relationship Id="rId2" Type="http://schemas.openxmlformats.org/officeDocument/2006/relationships/image" Target="../media/image91.emf"/><Relationship Id="rId1" Type="http://schemas.openxmlformats.org/officeDocument/2006/relationships/oleObject" Target="../embeddings/oleObject67.bin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2.xml"/><Relationship Id="rId4" Type="http://schemas.openxmlformats.org/officeDocument/2006/relationships/vmlDrawing" Target="../drawings/vmlDrawing4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3.emf"/><Relationship Id="rId1" Type="http://schemas.openxmlformats.org/officeDocument/2006/relationships/oleObject" Target="../embeddings/oleObject69.bin"/></Relationships>
</file>

<file path=ppt/slides/_rels/slide5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3.xml"/><Relationship Id="rId6" Type="http://schemas.openxmlformats.org/officeDocument/2006/relationships/vmlDrawing" Target="../drawings/vmlDrawing44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5.emf"/><Relationship Id="rId3" Type="http://schemas.openxmlformats.org/officeDocument/2006/relationships/oleObject" Target="../embeddings/oleObject71.bin"/><Relationship Id="rId2" Type="http://schemas.openxmlformats.org/officeDocument/2006/relationships/image" Target="../media/image94.emf"/><Relationship Id="rId1" Type="http://schemas.openxmlformats.org/officeDocument/2006/relationships/oleObject" Target="../embeddings/oleObject70.bin"/></Relationships>
</file>

<file path=ppt/slides/_rels/slide5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4.xml"/><Relationship Id="rId4" Type="http://schemas.openxmlformats.org/officeDocument/2006/relationships/vmlDrawing" Target="../drawings/vmlDrawing45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6.emf"/><Relationship Id="rId1" Type="http://schemas.openxmlformats.org/officeDocument/2006/relationships/oleObject" Target="../embeddings/oleObject72.bin"/></Relationships>
</file>

<file path=ppt/slides/_rels/slide5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5.xml"/><Relationship Id="rId6" Type="http://schemas.openxmlformats.org/officeDocument/2006/relationships/vmlDrawing" Target="../drawings/vmlDrawing46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8.emf"/><Relationship Id="rId3" Type="http://schemas.openxmlformats.org/officeDocument/2006/relationships/oleObject" Target="../embeddings/oleObject74.bin"/><Relationship Id="rId2" Type="http://schemas.openxmlformats.org/officeDocument/2006/relationships/image" Target="../media/image97.emf"/><Relationship Id="rId1" Type="http://schemas.openxmlformats.org/officeDocument/2006/relationships/oleObject" Target="../embeddings/oleObject73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7.xml"/><Relationship Id="rId6" Type="http://schemas.openxmlformats.org/officeDocument/2006/relationships/vmlDrawing" Target="../drawings/vmlDrawing47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0.emf"/><Relationship Id="rId3" Type="http://schemas.openxmlformats.org/officeDocument/2006/relationships/oleObject" Target="../embeddings/oleObject76.bin"/><Relationship Id="rId2" Type="http://schemas.openxmlformats.org/officeDocument/2006/relationships/image" Target="../media/image99.emf"/><Relationship Id="rId1" Type="http://schemas.openxmlformats.org/officeDocument/2006/relationships/oleObject" Target="../embeddings/oleObject75.bin"/></Relationships>
</file>

<file path=ppt/slides/_rels/slide5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8.xml"/><Relationship Id="rId6" Type="http://schemas.openxmlformats.org/officeDocument/2006/relationships/vmlDrawing" Target="../drawings/vmlDrawing48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2.emf"/><Relationship Id="rId3" Type="http://schemas.openxmlformats.org/officeDocument/2006/relationships/oleObject" Target="../embeddings/oleObject78.bin"/><Relationship Id="rId2" Type="http://schemas.openxmlformats.org/officeDocument/2006/relationships/image" Target="../media/image101.emf"/><Relationship Id="rId1" Type="http://schemas.openxmlformats.org/officeDocument/2006/relationships/oleObject" Target="../embeddings/oleObject77.bin"/></Relationships>
</file>

<file path=ppt/slides/_rels/slide5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9.xml"/><Relationship Id="rId4" Type="http://schemas.openxmlformats.org/officeDocument/2006/relationships/vmlDrawing" Target="../drawings/vmlDrawing49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3.emf"/><Relationship Id="rId1" Type="http://schemas.openxmlformats.org/officeDocument/2006/relationships/oleObject" Target="../embeddings/oleObject79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0.xml"/><Relationship Id="rId6" Type="http://schemas.openxmlformats.org/officeDocument/2006/relationships/vmlDrawing" Target="../drawings/vmlDrawing50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5.emf"/><Relationship Id="rId3" Type="http://schemas.openxmlformats.org/officeDocument/2006/relationships/oleObject" Target="../embeddings/oleObject81.bin"/><Relationship Id="rId2" Type="http://schemas.openxmlformats.org/officeDocument/2006/relationships/image" Target="../media/image104.emf"/><Relationship Id="rId1" Type="http://schemas.openxmlformats.org/officeDocument/2006/relationships/oleObject" Target="../embeddings/oleObject80.bin"/></Relationships>
</file>

<file path=ppt/slides/_rels/slide6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1.xml"/><Relationship Id="rId4" Type="http://schemas.openxmlformats.org/officeDocument/2006/relationships/vmlDrawing" Target="../drawings/vmlDrawing5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6.emf"/><Relationship Id="rId1" Type="http://schemas.openxmlformats.org/officeDocument/2006/relationships/oleObject" Target="../embeddings/oleObject82.bin"/></Relationships>
</file>

<file path=ppt/slides/_rels/slide6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2.xml"/><Relationship Id="rId6" Type="http://schemas.openxmlformats.org/officeDocument/2006/relationships/vmlDrawing" Target="../drawings/vmlDrawing5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5.emf"/><Relationship Id="rId3" Type="http://schemas.openxmlformats.org/officeDocument/2006/relationships/oleObject" Target="../embeddings/oleObject84.bin"/><Relationship Id="rId2" Type="http://schemas.openxmlformats.org/officeDocument/2006/relationships/image" Target="../media/image107.emf"/><Relationship Id="rId1" Type="http://schemas.openxmlformats.org/officeDocument/2006/relationships/oleObject" Target="../embeddings/oleObject83.bin"/></Relationships>
</file>

<file path=ppt/slides/_rels/slide6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3.xml"/><Relationship Id="rId4" Type="http://schemas.openxmlformats.org/officeDocument/2006/relationships/vmlDrawing" Target="../drawings/vmlDrawing5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8.emf"/><Relationship Id="rId1" Type="http://schemas.openxmlformats.org/officeDocument/2006/relationships/oleObject" Target="../embeddings/oleObject85.bin"/></Relationships>
</file>

<file path=ppt/slides/_rels/slide6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4.xml"/><Relationship Id="rId4" Type="http://schemas.openxmlformats.org/officeDocument/2006/relationships/vmlDrawing" Target="../drawings/vmlDrawing5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9.emf"/><Relationship Id="rId1" Type="http://schemas.openxmlformats.org/officeDocument/2006/relationships/oleObject" Target="../embeddings/oleObject86.bin"/></Relationships>
</file>

<file path=ppt/slides/_rels/slide6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5.xml"/><Relationship Id="rId4" Type="http://schemas.openxmlformats.org/officeDocument/2006/relationships/vmlDrawing" Target="../drawings/vmlDrawing55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0.emf"/><Relationship Id="rId1" Type="http://schemas.openxmlformats.org/officeDocument/2006/relationships/oleObject" Target="../embeddings/oleObject87.bin"/></Relationships>
</file>

<file path=ppt/slides/_rels/slide6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6.xml"/><Relationship Id="rId6" Type="http://schemas.openxmlformats.org/officeDocument/2006/relationships/vmlDrawing" Target="../drawings/vmlDrawing56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2.emf"/><Relationship Id="rId3" Type="http://schemas.openxmlformats.org/officeDocument/2006/relationships/oleObject" Target="../embeddings/oleObject89.bin"/><Relationship Id="rId2" Type="http://schemas.openxmlformats.org/officeDocument/2006/relationships/image" Target="../media/image111.emf"/><Relationship Id="rId1" Type="http://schemas.openxmlformats.org/officeDocument/2006/relationships/oleObject" Target="../embeddings/oleObject88.bin"/></Relationships>
</file>

<file path=ppt/slides/_rels/slide6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7.xml"/><Relationship Id="rId4" Type="http://schemas.openxmlformats.org/officeDocument/2006/relationships/vmlDrawing" Target="../drawings/vmlDrawing57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3.emf"/><Relationship Id="rId1" Type="http://schemas.openxmlformats.org/officeDocument/2006/relationships/oleObject" Target="../embeddings/oleObject90.bin"/></Relationships>
</file>

<file path=ppt/slides/_rels/slide6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8.xml"/><Relationship Id="rId6" Type="http://schemas.openxmlformats.org/officeDocument/2006/relationships/vmlDrawing" Target="../drawings/vmlDrawing58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5.emf"/><Relationship Id="rId3" Type="http://schemas.openxmlformats.org/officeDocument/2006/relationships/oleObject" Target="../embeddings/oleObject92.bin"/><Relationship Id="rId2" Type="http://schemas.openxmlformats.org/officeDocument/2006/relationships/image" Target="../media/image114.emf"/><Relationship Id="rId1" Type="http://schemas.openxmlformats.org/officeDocument/2006/relationships/oleObject" Target="../embeddings/oleObject91.bin"/></Relationships>
</file>

<file path=ppt/slides/_rels/slide6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9.xml"/><Relationship Id="rId4" Type="http://schemas.openxmlformats.org/officeDocument/2006/relationships/vmlDrawing" Target="../drawings/vmlDrawing59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6.emf"/><Relationship Id="rId1" Type="http://schemas.openxmlformats.org/officeDocument/2006/relationships/oleObject" Target="../embeddings/oleObject93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image" Target="../media/image28.e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2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6.e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25.emf"/><Relationship Id="rId15" Type="http://schemas.openxmlformats.org/officeDocument/2006/relationships/notesSlide" Target="../notesSlides/notesSlide7.xml"/><Relationship Id="rId14" Type="http://schemas.openxmlformats.org/officeDocument/2006/relationships/vmlDrawing" Target="../drawings/vmlDrawing3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30.emf"/><Relationship Id="rId11" Type="http://schemas.openxmlformats.org/officeDocument/2006/relationships/oleObject" Target="../embeddings/oleObject8.bin"/><Relationship Id="rId10" Type="http://schemas.openxmlformats.org/officeDocument/2006/relationships/image" Target="../media/image29.emf"/><Relationship Id="rId1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0.xml"/><Relationship Id="rId6" Type="http://schemas.openxmlformats.org/officeDocument/2006/relationships/vmlDrawing" Target="../drawings/vmlDrawing60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8.emf"/><Relationship Id="rId3" Type="http://schemas.openxmlformats.org/officeDocument/2006/relationships/oleObject" Target="../embeddings/oleObject95.bin"/><Relationship Id="rId2" Type="http://schemas.openxmlformats.org/officeDocument/2006/relationships/image" Target="../media/image117.emf"/><Relationship Id="rId1" Type="http://schemas.openxmlformats.org/officeDocument/2006/relationships/oleObject" Target="../embeddings/oleObject94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2.xml"/><Relationship Id="rId8" Type="http://schemas.openxmlformats.org/officeDocument/2006/relationships/vmlDrawing" Target="../drawings/vmlDrawing61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1.e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20.emf"/><Relationship Id="rId3" Type="http://schemas.openxmlformats.org/officeDocument/2006/relationships/oleObject" Target="../embeddings/oleObject97.bin"/><Relationship Id="rId2" Type="http://schemas.openxmlformats.org/officeDocument/2006/relationships/image" Target="../media/image119.emf"/><Relationship Id="rId1" Type="http://schemas.openxmlformats.org/officeDocument/2006/relationships/oleObject" Target="../embeddings/oleObject96.bin"/></Relationships>
</file>

<file path=ppt/slides/_rels/slide7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3.xml"/><Relationship Id="rId6" Type="http://schemas.openxmlformats.org/officeDocument/2006/relationships/vmlDrawing" Target="../drawings/vmlDrawing6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3.emf"/><Relationship Id="rId3" Type="http://schemas.openxmlformats.org/officeDocument/2006/relationships/oleObject" Target="../embeddings/oleObject100.bin"/><Relationship Id="rId2" Type="http://schemas.openxmlformats.org/officeDocument/2006/relationships/image" Target="../media/image122.emf"/><Relationship Id="rId1" Type="http://schemas.openxmlformats.org/officeDocument/2006/relationships/oleObject" Target="../embeddings/oleObject99.bin"/></Relationships>
</file>

<file path=ppt/slides/_rels/slide7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5.bin"/><Relationship Id="rId8" Type="http://schemas.openxmlformats.org/officeDocument/2006/relationships/image" Target="../media/image127.emf"/><Relationship Id="rId7" Type="http://schemas.openxmlformats.org/officeDocument/2006/relationships/oleObject" Target="../embeddings/oleObject104.bin"/><Relationship Id="rId6" Type="http://schemas.openxmlformats.org/officeDocument/2006/relationships/image" Target="../media/image126.e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125.emf"/><Relationship Id="rId3" Type="http://schemas.openxmlformats.org/officeDocument/2006/relationships/oleObject" Target="../embeddings/oleObject102.bin"/><Relationship Id="rId2" Type="http://schemas.openxmlformats.org/officeDocument/2006/relationships/image" Target="../media/image124.emf"/><Relationship Id="rId15" Type="http://schemas.openxmlformats.org/officeDocument/2006/relationships/notesSlide" Target="../notesSlides/notesSlide74.xml"/><Relationship Id="rId14" Type="http://schemas.openxmlformats.org/officeDocument/2006/relationships/vmlDrawing" Target="../drawings/vmlDrawing63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9.emf"/><Relationship Id="rId11" Type="http://schemas.openxmlformats.org/officeDocument/2006/relationships/oleObject" Target="../embeddings/oleObject106.bin"/><Relationship Id="rId10" Type="http://schemas.openxmlformats.org/officeDocument/2006/relationships/image" Target="../media/image128.emf"/><Relationship Id="rId1" Type="http://schemas.openxmlformats.org/officeDocument/2006/relationships/oleObject" Target="../embeddings/oleObject101.bin"/></Relationships>
</file>

<file path=ppt/slides/_rels/slide7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5.xml"/><Relationship Id="rId4" Type="http://schemas.openxmlformats.org/officeDocument/2006/relationships/vmlDrawing" Target="../drawings/vmlDrawing6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0.emf"/><Relationship Id="rId1" Type="http://schemas.openxmlformats.org/officeDocument/2006/relationships/oleObject" Target="../embeddings/oleObject107.bin"/></Relationships>
</file>

<file path=ppt/slides/_rels/slide7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6.xml"/><Relationship Id="rId4" Type="http://schemas.openxmlformats.org/officeDocument/2006/relationships/vmlDrawing" Target="../drawings/vmlDrawing65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1.emf"/><Relationship Id="rId1" Type="http://schemas.openxmlformats.org/officeDocument/2006/relationships/oleObject" Target="../embeddings/oleObject108.bin"/></Relationships>
</file>

<file path=ppt/slides/_rels/slide7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7.xml"/><Relationship Id="rId6" Type="http://schemas.openxmlformats.org/officeDocument/2006/relationships/vmlDrawing" Target="../drawings/vmlDrawing66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3.emf"/><Relationship Id="rId3" Type="http://schemas.openxmlformats.org/officeDocument/2006/relationships/oleObject" Target="../embeddings/oleObject110.bin"/><Relationship Id="rId2" Type="http://schemas.openxmlformats.org/officeDocument/2006/relationships/image" Target="../media/image132.emf"/><Relationship Id="rId1" Type="http://schemas.openxmlformats.org/officeDocument/2006/relationships/oleObject" Target="../embeddings/oleObject109.bin"/></Relationships>
</file>

<file path=ppt/slides/_rels/slide7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8.xml"/><Relationship Id="rId4" Type="http://schemas.openxmlformats.org/officeDocument/2006/relationships/vmlDrawing" Target="../drawings/vmlDrawing67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4.emf"/><Relationship Id="rId1" Type="http://schemas.openxmlformats.org/officeDocument/2006/relationships/oleObject" Target="../embeddings/oleObject111.bin"/></Relationships>
</file>

<file path=ppt/slides/_rels/slide7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9.xml"/><Relationship Id="rId6" Type="http://schemas.openxmlformats.org/officeDocument/2006/relationships/vmlDrawing" Target="../drawings/vmlDrawing68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6.emf"/><Relationship Id="rId3" Type="http://schemas.openxmlformats.org/officeDocument/2006/relationships/oleObject" Target="../embeddings/oleObject113.bin"/><Relationship Id="rId2" Type="http://schemas.openxmlformats.org/officeDocument/2006/relationships/image" Target="../media/image135.emf"/><Relationship Id="rId1" Type="http://schemas.openxmlformats.org/officeDocument/2006/relationships/oleObject" Target="../embeddings/oleObject112.bin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emf"/><Relationship Id="rId1" Type="http://schemas.openxmlformats.org/officeDocument/2006/relationships/oleObject" Target="../embeddings/oleObject9.bin"/></Relationships>
</file>

<file path=ppt/slides/_rels/slide8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0.xml"/><Relationship Id="rId4" Type="http://schemas.openxmlformats.org/officeDocument/2006/relationships/vmlDrawing" Target="../drawings/vmlDrawing69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7.emf"/><Relationship Id="rId1" Type="http://schemas.openxmlformats.org/officeDocument/2006/relationships/oleObject" Target="../embeddings/oleObject114.bin"/></Relationships>
</file>

<file path=ppt/slides/_rels/slide8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1.xml"/><Relationship Id="rId6" Type="http://schemas.openxmlformats.org/officeDocument/2006/relationships/vmlDrawing" Target="../drawings/vmlDrawing70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9.emf"/><Relationship Id="rId3" Type="http://schemas.openxmlformats.org/officeDocument/2006/relationships/oleObject" Target="../embeddings/oleObject116.bin"/><Relationship Id="rId2" Type="http://schemas.openxmlformats.org/officeDocument/2006/relationships/image" Target="../media/image138.emf"/><Relationship Id="rId1" Type="http://schemas.openxmlformats.org/officeDocument/2006/relationships/oleObject" Target="../embeddings/oleObject115.bin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emf"/><Relationship Id="rId1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753909">
            <a:off x="755650" y="1492250"/>
            <a:ext cx="1512888" cy="1611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" name="泪滴形 40"/>
          <p:cNvSpPr>
            <a:spLocks noChangeArrowheads="1"/>
          </p:cNvSpPr>
          <p:nvPr/>
        </p:nvSpPr>
        <p:spPr bwMode="auto">
          <a:xfrm rot="-4357621">
            <a:off x="1092994" y="1910556"/>
            <a:ext cx="892175" cy="890588"/>
          </a:xfrm>
          <a:custGeom>
            <a:avLst/>
            <a:gdLst/>
            <a:ahLst/>
            <a:cxnLst>
              <a:cxn ang="0">
                <a:pos x="0" y="937418"/>
              </a:cxn>
              <a:cxn ang="0">
                <a:pos x="937418" y="0"/>
              </a:cxn>
              <a:cxn ang="0">
                <a:pos x="1874837" y="0"/>
              </a:cxn>
              <a:cxn ang="0">
                <a:pos x="1874837" y="937418"/>
              </a:cxn>
              <a:cxn ang="0">
                <a:pos x="937419" y="1874836"/>
              </a:cxn>
              <a:cxn ang="0">
                <a:pos x="1" y="937418"/>
              </a:cxn>
            </a:cxnLst>
            <a:rect l="0" t="0" r="r" b="b"/>
            <a:pathLst>
              <a:path w="1874837" h="1874837">
                <a:moveTo>
                  <a:pt x="0" y="937418"/>
                </a:moveTo>
                <a:cubicBezTo>
                  <a:pt x="0" y="419696"/>
                  <a:pt x="419696" y="0"/>
                  <a:pt x="937418" y="0"/>
                </a:cubicBezTo>
                <a:cubicBezTo>
                  <a:pt x="1249891" y="0"/>
                  <a:pt x="1562364" y="0"/>
                  <a:pt x="1874837" y="0"/>
                </a:cubicBezTo>
                <a:cubicBezTo>
                  <a:pt x="1874837" y="312472"/>
                  <a:pt x="1874837" y="624945"/>
                  <a:pt x="1874837" y="937418"/>
                </a:cubicBezTo>
                <a:cubicBezTo>
                  <a:pt x="1874837" y="1455140"/>
                  <a:pt x="1455141" y="1874836"/>
                  <a:pt x="937419" y="1874836"/>
                </a:cubicBezTo>
                <a:cubicBezTo>
                  <a:pt x="419697" y="1874836"/>
                  <a:pt x="1" y="1455140"/>
                  <a:pt x="1" y="937418"/>
                </a:cubicBezTo>
                <a:close/>
              </a:path>
            </a:pathLst>
          </a:custGeom>
          <a:solidFill>
            <a:srgbClr val="008080"/>
          </a:solidFill>
          <a:ln w="25400">
            <a:noFill/>
            <a:round/>
          </a:ln>
        </p:spPr>
        <p:txBody>
          <a:bodyPr vert="eaVert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753909">
            <a:off x="2943225" y="1412875"/>
            <a:ext cx="1512888" cy="1611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泪滴形 40"/>
          <p:cNvSpPr>
            <a:spLocks noChangeArrowheads="1"/>
          </p:cNvSpPr>
          <p:nvPr/>
        </p:nvSpPr>
        <p:spPr bwMode="auto">
          <a:xfrm rot="-4357621">
            <a:off x="3264694" y="1829594"/>
            <a:ext cx="892175" cy="890588"/>
          </a:xfrm>
          <a:custGeom>
            <a:avLst/>
            <a:gdLst/>
            <a:ahLst/>
            <a:cxnLst>
              <a:cxn ang="0">
                <a:pos x="0" y="937418"/>
              </a:cxn>
              <a:cxn ang="0">
                <a:pos x="937418" y="0"/>
              </a:cxn>
              <a:cxn ang="0">
                <a:pos x="1874837" y="0"/>
              </a:cxn>
              <a:cxn ang="0">
                <a:pos x="1874837" y="937418"/>
              </a:cxn>
              <a:cxn ang="0">
                <a:pos x="937419" y="1874836"/>
              </a:cxn>
              <a:cxn ang="0">
                <a:pos x="1" y="937418"/>
              </a:cxn>
            </a:cxnLst>
            <a:rect l="0" t="0" r="r" b="b"/>
            <a:pathLst>
              <a:path w="1874837" h="1874837">
                <a:moveTo>
                  <a:pt x="0" y="937418"/>
                </a:moveTo>
                <a:cubicBezTo>
                  <a:pt x="0" y="419696"/>
                  <a:pt x="419696" y="0"/>
                  <a:pt x="937418" y="0"/>
                </a:cubicBezTo>
                <a:cubicBezTo>
                  <a:pt x="1249891" y="0"/>
                  <a:pt x="1562364" y="0"/>
                  <a:pt x="1874837" y="0"/>
                </a:cubicBezTo>
                <a:cubicBezTo>
                  <a:pt x="1874837" y="312472"/>
                  <a:pt x="1874837" y="624945"/>
                  <a:pt x="1874837" y="937418"/>
                </a:cubicBezTo>
                <a:cubicBezTo>
                  <a:pt x="1874837" y="1455140"/>
                  <a:pt x="1455141" y="1874836"/>
                  <a:pt x="937419" y="1874836"/>
                </a:cubicBezTo>
                <a:cubicBezTo>
                  <a:pt x="419697" y="1874836"/>
                  <a:pt x="1" y="1455140"/>
                  <a:pt x="1" y="937418"/>
                </a:cubicBezTo>
                <a:close/>
              </a:path>
            </a:pathLst>
          </a:custGeom>
          <a:solidFill>
            <a:srgbClr val="008080"/>
          </a:solidFill>
          <a:ln w="25400">
            <a:noFill/>
            <a:round/>
          </a:ln>
        </p:spPr>
        <p:txBody>
          <a:bodyPr vert="eaVert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753909">
            <a:off x="1863725" y="1457325"/>
            <a:ext cx="1512888" cy="1611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泪滴形 40"/>
          <p:cNvSpPr>
            <a:spLocks noChangeArrowheads="1"/>
          </p:cNvSpPr>
          <p:nvPr/>
        </p:nvSpPr>
        <p:spPr bwMode="auto">
          <a:xfrm rot="-4357621">
            <a:off x="2204244" y="1869281"/>
            <a:ext cx="892175" cy="890588"/>
          </a:xfrm>
          <a:custGeom>
            <a:avLst/>
            <a:gdLst/>
            <a:ahLst/>
            <a:cxnLst>
              <a:cxn ang="0">
                <a:pos x="0" y="937418"/>
              </a:cxn>
              <a:cxn ang="0">
                <a:pos x="937418" y="0"/>
              </a:cxn>
              <a:cxn ang="0">
                <a:pos x="1874837" y="0"/>
              </a:cxn>
              <a:cxn ang="0">
                <a:pos x="1874837" y="937418"/>
              </a:cxn>
              <a:cxn ang="0">
                <a:pos x="937419" y="1874836"/>
              </a:cxn>
              <a:cxn ang="0">
                <a:pos x="1" y="937418"/>
              </a:cxn>
            </a:cxnLst>
            <a:rect l="0" t="0" r="r" b="b"/>
            <a:pathLst>
              <a:path w="1874837" h="1874837">
                <a:moveTo>
                  <a:pt x="0" y="937418"/>
                </a:moveTo>
                <a:cubicBezTo>
                  <a:pt x="0" y="419696"/>
                  <a:pt x="419696" y="0"/>
                  <a:pt x="937418" y="0"/>
                </a:cubicBezTo>
                <a:cubicBezTo>
                  <a:pt x="1249891" y="0"/>
                  <a:pt x="1562364" y="0"/>
                  <a:pt x="1874837" y="0"/>
                </a:cubicBezTo>
                <a:cubicBezTo>
                  <a:pt x="1874837" y="312472"/>
                  <a:pt x="1874837" y="624945"/>
                  <a:pt x="1874837" y="937418"/>
                </a:cubicBezTo>
                <a:cubicBezTo>
                  <a:pt x="1874837" y="1455140"/>
                  <a:pt x="1455141" y="1874836"/>
                  <a:pt x="937419" y="1874836"/>
                </a:cubicBezTo>
                <a:cubicBezTo>
                  <a:pt x="419697" y="1874836"/>
                  <a:pt x="1" y="1455140"/>
                  <a:pt x="1" y="937418"/>
                </a:cubicBezTo>
                <a:close/>
              </a:path>
            </a:pathLst>
          </a:custGeom>
          <a:solidFill>
            <a:srgbClr val="008080"/>
          </a:solidFill>
          <a:ln w="25400">
            <a:noFill/>
            <a:round/>
          </a:ln>
        </p:spPr>
        <p:txBody>
          <a:bodyPr vert="eaVert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184275" y="2022475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42"/>
          <p:cNvSpPr/>
          <p:nvPr/>
        </p:nvSpPr>
        <p:spPr>
          <a:xfrm>
            <a:off x="2301875" y="1987550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42"/>
          <p:cNvSpPr/>
          <p:nvPr/>
        </p:nvSpPr>
        <p:spPr>
          <a:xfrm>
            <a:off x="3382963" y="1979613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5426" name="文本框 30"/>
          <p:cNvSpPr txBox="1"/>
          <p:nvPr/>
        </p:nvSpPr>
        <p:spPr>
          <a:xfrm>
            <a:off x="3348038" y="3243263"/>
            <a:ext cx="4608512" cy="777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r">
              <a:lnSpc>
                <a:spcPct val="100000"/>
              </a:lnSpc>
            </a:pPr>
            <a:r>
              <a:rPr lang="zh-CN" altLang="en-US" sz="4500" b="1" dirty="0">
                <a:latin typeface="Arial" panose="020B0604020202020204" pitchFamily="34" charset="0"/>
                <a:ea typeface="方正准圆_GBK" pitchFamily="65" charset="-122"/>
              </a:rPr>
              <a:t>财政与税收</a:t>
            </a:r>
            <a:endParaRPr lang="zh-CN" altLang="en-US" sz="4500" b="1" dirty="0">
              <a:latin typeface="Arial" panose="020B0604020202020204" pitchFamily="34" charset="0"/>
              <a:ea typeface="方正准圆_GBK" pitchFamily="65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" grpId="0"/>
      <p:bldP spid="7" grpId="0"/>
      <p:bldP spid="7854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1505" name="Object 2"/>
          <p:cNvGraphicFramePr/>
          <p:nvPr/>
        </p:nvGraphicFramePr>
        <p:xfrm>
          <a:off x="331788" y="336550"/>
          <a:ext cx="27019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1" imgW="2729230" imgH="597535" progId="Word.Document.8">
                  <p:embed/>
                </p:oleObj>
              </mc:Choice>
              <mc:Fallback>
                <p:oleObj name="" r:id="rId1" imgW="2729230" imgH="597535" progId="Word.Document.8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1788" y="336550"/>
                        <a:ext cx="2701925" cy="593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2861" name="Rectangle 13"/>
          <p:cNvSpPr/>
          <p:nvPr/>
        </p:nvSpPr>
        <p:spPr>
          <a:xfrm>
            <a:off x="3508375" y="841375"/>
            <a:ext cx="5256213" cy="566738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表现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02860" name="Rectangle 12"/>
          <p:cNvSpPr/>
          <p:nvPr/>
        </p:nvSpPr>
        <p:spPr>
          <a:xfrm>
            <a:off x="331788" y="841375"/>
            <a:ext cx="3176587" cy="566738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作用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02874" name="Line 26"/>
          <p:cNvSpPr/>
          <p:nvPr/>
        </p:nvSpPr>
        <p:spPr>
          <a:xfrm>
            <a:off x="331788" y="1408113"/>
            <a:ext cx="84328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2876" name="Line 28"/>
          <p:cNvSpPr/>
          <p:nvPr/>
        </p:nvSpPr>
        <p:spPr>
          <a:xfrm>
            <a:off x="3508375" y="841375"/>
            <a:ext cx="0" cy="511492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2880" name="Line 32"/>
          <p:cNvSpPr/>
          <p:nvPr/>
        </p:nvSpPr>
        <p:spPr>
          <a:xfrm>
            <a:off x="331788" y="3398838"/>
            <a:ext cx="84328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2888" name="Line 40"/>
          <p:cNvSpPr/>
          <p:nvPr/>
        </p:nvSpPr>
        <p:spPr>
          <a:xfrm>
            <a:off x="331788" y="4440238"/>
            <a:ext cx="84328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2868" name="Line 20"/>
          <p:cNvSpPr/>
          <p:nvPr/>
        </p:nvSpPr>
        <p:spPr>
          <a:xfrm>
            <a:off x="331788" y="841375"/>
            <a:ext cx="8432800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2870" name="Line 22"/>
          <p:cNvSpPr/>
          <p:nvPr/>
        </p:nvSpPr>
        <p:spPr>
          <a:xfrm>
            <a:off x="331788" y="841375"/>
            <a:ext cx="0" cy="5114925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2871" name="Line 23"/>
          <p:cNvSpPr/>
          <p:nvPr/>
        </p:nvSpPr>
        <p:spPr>
          <a:xfrm>
            <a:off x="8764588" y="841375"/>
            <a:ext cx="0" cy="5114925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2869" name="Line 21"/>
          <p:cNvSpPr/>
          <p:nvPr/>
        </p:nvSpPr>
        <p:spPr>
          <a:xfrm>
            <a:off x="331788" y="5956300"/>
            <a:ext cx="8432800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2922" name="Rectangle 74"/>
          <p:cNvSpPr/>
          <p:nvPr/>
        </p:nvSpPr>
        <p:spPr>
          <a:xfrm>
            <a:off x="3508375" y="4440238"/>
            <a:ext cx="5256213" cy="1516062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国家通过财政政策促进社会总供给与总需求的基本平衡，    促进经济平稳运行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02923" name="Rectangle 75"/>
          <p:cNvSpPr/>
          <p:nvPr/>
        </p:nvSpPr>
        <p:spPr>
          <a:xfrm>
            <a:off x="331788" y="4440238"/>
            <a:ext cx="3176587" cy="1516062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国家财政具有促进国民经济平稳运行的作用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02924" name="Rectangle 76"/>
          <p:cNvSpPr/>
          <p:nvPr/>
        </p:nvSpPr>
        <p:spPr>
          <a:xfrm>
            <a:off x="3508375" y="3398838"/>
            <a:ext cx="5256213" cy="10414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国家通过财政支持某些行业、地区的建设，有助于资源的合理配置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02925" name="Rectangle 77"/>
          <p:cNvSpPr/>
          <p:nvPr/>
        </p:nvSpPr>
        <p:spPr>
          <a:xfrm>
            <a:off x="331788" y="3398838"/>
            <a:ext cx="3176587" cy="10414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国家财政具有促进资源合理配置的作用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02926" name="Rectangle 78"/>
          <p:cNvSpPr/>
          <p:nvPr/>
        </p:nvSpPr>
        <p:spPr>
          <a:xfrm>
            <a:off x="3508375" y="1408113"/>
            <a:ext cx="5256213" cy="19907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财政通过国民收入的再分配，缩小收入分配差距，促进教育公平，建立多层次社会保障体系，保障和提高人民的生活水平，促进社会稳定和谐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02927" name="Rectangle 79"/>
          <p:cNvSpPr/>
          <p:nvPr/>
        </p:nvSpPr>
        <p:spPr>
          <a:xfrm>
            <a:off x="331788" y="1408113"/>
            <a:ext cx="3176587" cy="19907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国家财政是促进社会公平、改善人民生活的物质保障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02928" name="Rectangle 80"/>
          <p:cNvSpPr/>
          <p:nvPr/>
        </p:nvSpPr>
        <p:spPr>
          <a:xfrm>
            <a:off x="6267450" y="4997450"/>
            <a:ext cx="536575" cy="457200"/>
          </a:xfrm>
          <a:prstGeom prst="rect">
            <a:avLst/>
          </a:prstGeom>
          <a:solidFill>
            <a:srgbClr val="01217D"/>
          </a:solidFill>
          <a:ln w="19050">
            <a:noFill/>
          </a:ln>
        </p:spPr>
        <p:txBody>
          <a:bodyPr wrap="none" lIns="90000" tIns="46800" rIns="900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en-US" altLang="zh-CN" sz="2400" b="1" dirty="0">
                <a:solidFill>
                  <a:schemeClr val="bg1"/>
                </a:solidFill>
                <a:latin typeface="IPAPANNEW" pitchFamily="2" charset="0"/>
                <a:ea typeface="黑体" panose="02010609060101010101" charset="-122"/>
              </a:rPr>
              <a:t>[7]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0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0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0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0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0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0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0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0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0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02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02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0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02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02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0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02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02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0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02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02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0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02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02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0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02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02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0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02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02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0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861" grpId="0"/>
      <p:bldP spid="1102860" grpId="0"/>
      <p:bldP spid="1102922" grpId="0"/>
      <p:bldP spid="1102923" grpId="0"/>
      <p:bldP spid="1102924" grpId="0"/>
      <p:bldP spid="1102925" grpId="0"/>
      <p:bldP spid="1102926" grpId="0"/>
      <p:bldP spid="1102927" grpId="0"/>
      <p:bldP spid="11029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3553" name="Object 3"/>
          <p:cNvGraphicFramePr/>
          <p:nvPr/>
        </p:nvGraphicFramePr>
        <p:xfrm>
          <a:off x="311150" y="363538"/>
          <a:ext cx="8553450" cy="616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" r:id="rId1" imgW="8568690" imgH="6173470" progId="Word.Document.8">
                  <p:embed/>
                </p:oleObj>
              </mc:Choice>
              <mc:Fallback>
                <p:oleObj name="" r:id="rId1" imgW="8568690" imgH="6173470" progId="Word.Document.8">
                  <p:embed/>
                  <p:pic>
                    <p:nvPicPr>
                      <p:cNvPr id="0" name="图片 31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1150" y="363538"/>
                        <a:ext cx="8553450" cy="6161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椭圆 12"/>
          <p:cNvSpPr/>
          <p:nvPr/>
        </p:nvSpPr>
        <p:spPr>
          <a:xfrm>
            <a:off x="2267744" y="3076971"/>
            <a:ext cx="914846" cy="9148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2" name="矩形 14"/>
          <p:cNvSpPr/>
          <p:nvPr/>
        </p:nvSpPr>
        <p:spPr>
          <a:xfrm>
            <a:off x="3851275" y="2659063"/>
            <a:ext cx="5040313" cy="625475"/>
          </a:xfrm>
          <a:prstGeom prst="rect">
            <a:avLst/>
          </a:prstGeom>
          <a:noFill/>
          <a:ln w="9525">
            <a:noFill/>
          </a:ln>
        </p:spPr>
        <p:txBody>
          <a:bodyPr lIns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3500" dirty="0">
                <a:solidFill>
                  <a:srgbClr val="17AD9D"/>
                </a:solidFill>
                <a:latin typeface="方正大黑_GBK" pitchFamily="65" charset="-122"/>
                <a:ea typeface="方正大黑_GBK" pitchFamily="65" charset="-122"/>
              </a:rPr>
              <a:t>在“一题多变”中应用好</a:t>
            </a:r>
            <a:endParaRPr lang="zh-CN" altLang="en-US" sz="3500" dirty="0">
              <a:solidFill>
                <a:srgbClr val="17AD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341754" y="1823085"/>
            <a:ext cx="1642110" cy="1683385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828603" y="4373910"/>
            <a:ext cx="2079427" cy="207942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71598" y="2645718"/>
            <a:ext cx="628674" cy="62867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452320" y="5000649"/>
            <a:ext cx="1296144" cy="129614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419871" y="2357686"/>
            <a:ext cx="347246" cy="3472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194560" y="2357755"/>
            <a:ext cx="1116965" cy="1131570"/>
          </a:xfrm>
          <a:prstGeom prst="ellipse">
            <a:avLst/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 cap="flat" cmpd="sng" algn="ctr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  <a:prstDash val="solid"/>
          </a:ln>
          <a:effectLst>
            <a:outerShdw blurRad="254000" dist="190500" dir="3540000" sx="105000" sy="105000" algn="tl" rotWithShape="0">
              <a:sysClr val="windowText" lastClr="000000">
                <a:lumMod val="95000"/>
                <a:lumOff val="5000"/>
                <a:alpha val="20000"/>
              </a:sys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9" name="TextBox 21"/>
          <p:cNvSpPr txBox="1"/>
          <p:nvPr/>
        </p:nvSpPr>
        <p:spPr>
          <a:xfrm>
            <a:off x="2079625" y="2566988"/>
            <a:ext cx="13462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000" b="1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NO</a:t>
            </a:r>
            <a:r>
              <a:rPr lang="en-US" altLang="zh-CN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621662" y="5310014"/>
            <a:ext cx="864840" cy="864840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7649" name="Object 2"/>
          <p:cNvGraphicFramePr/>
          <p:nvPr/>
        </p:nvGraphicFramePr>
        <p:xfrm>
          <a:off x="339725" y="365125"/>
          <a:ext cx="8551863" cy="349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" r:id="rId1" imgW="8786495" imgH="3615055" progId="Word.Document.8">
                  <p:embed/>
                </p:oleObj>
              </mc:Choice>
              <mc:Fallback>
                <p:oleObj name="" r:id="rId1" imgW="8786495" imgH="3615055" progId="Word.Document.8">
                  <p:embed/>
                  <p:pic>
                    <p:nvPicPr>
                      <p:cNvPr id="0" name="图片 312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9725" y="365125"/>
                        <a:ext cx="8551863" cy="3492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41" name="Object 5"/>
          <p:cNvGraphicFramePr/>
          <p:nvPr/>
        </p:nvGraphicFramePr>
        <p:xfrm>
          <a:off x="306388" y="3700463"/>
          <a:ext cx="8477250" cy="309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" r:id="rId3" imgW="8648065" imgH="3144520" progId="Word.Document.8">
                  <p:embed/>
                </p:oleObj>
              </mc:Choice>
              <mc:Fallback>
                <p:oleObj name="" r:id="rId3" imgW="8648065" imgH="3144520" progId="Word.Document.8">
                  <p:embed/>
                  <p:pic>
                    <p:nvPicPr>
                      <p:cNvPr id="0" name="图片 31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388" y="3700463"/>
                        <a:ext cx="8477250" cy="30972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542" name="Object 6"/>
          <p:cNvGraphicFramePr/>
          <p:nvPr/>
        </p:nvGraphicFramePr>
        <p:xfrm>
          <a:off x="3276600" y="6027738"/>
          <a:ext cx="22256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" r:id="rId5" imgW="2252345" imgH="597535" progId="Word.Document.8">
                  <p:embed/>
                </p:oleObj>
              </mc:Choice>
              <mc:Fallback>
                <p:oleObj name="" r:id="rId5" imgW="2252345" imgH="597535" progId="Word.Document.8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600" y="6027738"/>
                        <a:ext cx="2225675" cy="593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3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3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3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3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9697" name="Object 7"/>
          <p:cNvGraphicFramePr/>
          <p:nvPr/>
        </p:nvGraphicFramePr>
        <p:xfrm>
          <a:off x="288925" y="522288"/>
          <a:ext cx="8591550" cy="587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" r:id="rId1" imgW="8761730" imgH="5952490" progId="Word.Document.8">
                  <p:embed/>
                </p:oleObj>
              </mc:Choice>
              <mc:Fallback>
                <p:oleObj name="" r:id="rId1" imgW="8761730" imgH="5952490" progId="Word.Document.8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8925" y="522288"/>
                        <a:ext cx="8591550" cy="5873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1745" name="Object 4"/>
          <p:cNvGraphicFramePr/>
          <p:nvPr/>
        </p:nvGraphicFramePr>
        <p:xfrm>
          <a:off x="469900" y="1414463"/>
          <a:ext cx="8205788" cy="294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" r:id="rId1" imgW="8253730" imgH="2962910" progId="Word.Document.8">
                  <p:embed/>
                </p:oleObj>
              </mc:Choice>
              <mc:Fallback>
                <p:oleObj name="" r:id="rId1" imgW="8253730" imgH="2962910" progId="Word.Document.8">
                  <p:embed/>
                  <p:pic>
                    <p:nvPicPr>
                      <p:cNvPr id="0" name="图片 312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9900" y="1414463"/>
                        <a:ext cx="8205788" cy="2940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4901" name="Object 5"/>
          <p:cNvGraphicFramePr/>
          <p:nvPr/>
        </p:nvGraphicFramePr>
        <p:xfrm>
          <a:off x="463550" y="4402138"/>
          <a:ext cx="526891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1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550" y="4402138"/>
                        <a:ext cx="5268913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3793" name="Object 5"/>
          <p:cNvGraphicFramePr/>
          <p:nvPr/>
        </p:nvGraphicFramePr>
        <p:xfrm>
          <a:off x="228600" y="1016000"/>
          <a:ext cx="8591550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1" imgW="8837930" imgH="4953000" progId="Word.Document.8">
                  <p:embed/>
                </p:oleObj>
              </mc:Choice>
              <mc:Fallback>
                <p:oleObj name="" r:id="rId1" imgW="8837930" imgH="4953000" progId="Word.Document.8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8600" y="1016000"/>
                        <a:ext cx="8591550" cy="4845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5841" name="Object 5"/>
          <p:cNvGraphicFramePr/>
          <p:nvPr/>
        </p:nvGraphicFramePr>
        <p:xfrm>
          <a:off x="296863" y="565150"/>
          <a:ext cx="8550275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1" imgW="8837930" imgH="4948555" progId="Word.Document.8">
                  <p:embed/>
                </p:oleObj>
              </mc:Choice>
              <mc:Fallback>
                <p:oleObj name="" r:id="rId1" imgW="8837930" imgH="4948555" progId="Word.Document.8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6863" y="565150"/>
                        <a:ext cx="8550275" cy="4794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26" name="Object 6"/>
          <p:cNvGraphicFramePr/>
          <p:nvPr/>
        </p:nvGraphicFramePr>
        <p:xfrm>
          <a:off x="296863" y="2640013"/>
          <a:ext cx="8493125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3" imgW="8572500" imgH="3881755" progId="Word.Document.8">
                  <p:embed/>
                </p:oleObj>
              </mc:Choice>
              <mc:Fallback>
                <p:oleObj name="" r:id="rId3" imgW="8572500" imgH="3881755" progId="Word.Document.8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863" y="2640013"/>
                        <a:ext cx="8493125" cy="3863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7889" name="Object 5"/>
          <p:cNvGraphicFramePr/>
          <p:nvPr/>
        </p:nvGraphicFramePr>
        <p:xfrm>
          <a:off x="468313" y="1052513"/>
          <a:ext cx="8204200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1" imgW="8279765" imgH="4122420" progId="Word.Document.8">
                  <p:embed/>
                </p:oleObj>
              </mc:Choice>
              <mc:Fallback>
                <p:oleObj name="" r:id="rId1" imgW="8279765" imgH="4122420" progId="Word.Document.8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8313" y="1052513"/>
                        <a:ext cx="8204200" cy="4102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9937" name="Object 4"/>
          <p:cNvGraphicFramePr/>
          <p:nvPr/>
        </p:nvGraphicFramePr>
        <p:xfrm>
          <a:off x="115888" y="477838"/>
          <a:ext cx="8205787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1" imgW="8253730" imgH="1185545" progId="Word.Document.8">
                  <p:embed/>
                </p:oleObj>
              </mc:Choice>
              <mc:Fallback>
                <p:oleObj name="" r:id="rId1" imgW="8253730" imgH="1185545" progId="Word.Document.8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5888" y="477838"/>
                        <a:ext cx="8205787" cy="1177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8" name="Rectangle 7"/>
          <p:cNvSpPr/>
          <p:nvPr/>
        </p:nvSpPr>
        <p:spPr>
          <a:xfrm>
            <a:off x="0" y="2747963"/>
            <a:ext cx="9144000" cy="0"/>
          </a:xfrm>
          <a:prstGeom prst="rect">
            <a:avLst/>
          </a:prstGeom>
          <a:noFill/>
          <a:ln w="19050">
            <a:noFill/>
          </a:ln>
        </p:spPr>
        <p:txBody>
          <a:bodyPr wrap="none" lIns="90000" tIns="46800" rIns="90000" bIns="46800" anchor="ctr">
            <a:spAutoFit/>
          </a:bodyPr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9939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5" y="1628775"/>
            <a:ext cx="4886325" cy="4410075"/>
          </a:xfrm>
          <a:prstGeom prst="rect">
            <a:avLst/>
          </a:prstGeom>
          <a:noFill/>
          <a:ln w="19050">
            <a:noFill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31"/>
          <p:cNvSpPr/>
          <p:nvPr/>
        </p:nvSpPr>
        <p:spPr>
          <a:xfrm>
            <a:off x="323850" y="260350"/>
            <a:ext cx="8382000" cy="962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>
              <a:lnSpc>
                <a:spcPct val="100000"/>
              </a:lnSpc>
              <a:buFontTx/>
            </a:pPr>
            <a:r>
              <a:rPr lang="zh-CN" altLang="en-US" sz="4800" b="1" dirty="0">
                <a:latin typeface="方正少儿简体" pitchFamily="65" charset="-122"/>
                <a:ea typeface="方正少儿简体" pitchFamily="65" charset="-122"/>
              </a:rPr>
              <a:t>目    录</a:t>
            </a:r>
            <a:endParaRPr lang="zh-CN" altLang="en-US" sz="3200" b="1" dirty="0">
              <a:solidFill>
                <a:schemeClr val="accent1"/>
              </a:solidFill>
              <a:latin typeface="方正少儿简体" pitchFamily="65" charset="-122"/>
              <a:ea typeface="方正少儿简体" pitchFamily="65" charset="-122"/>
            </a:endParaRPr>
          </a:p>
        </p:txBody>
      </p:sp>
      <p:grpSp>
        <p:nvGrpSpPr>
          <p:cNvPr id="5122" name="Group 32"/>
          <p:cNvGrpSpPr/>
          <p:nvPr/>
        </p:nvGrpSpPr>
        <p:grpSpPr>
          <a:xfrm>
            <a:off x="2044700" y="2286000"/>
            <a:ext cx="762000" cy="665163"/>
            <a:chOff x="1110" y="2656"/>
            <a:chExt cx="1549" cy="1351"/>
          </a:xfrm>
        </p:grpSpPr>
        <p:sp>
          <p:nvSpPr>
            <p:cNvPr id="5123" name="AutoShape 33"/>
            <p:cNvSpPr/>
            <p:nvPr/>
          </p:nvSpPr>
          <p:spPr>
            <a:xfrm>
              <a:off x="1123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4" name="AutoShape 34"/>
            <p:cNvSpPr/>
            <p:nvPr/>
          </p:nvSpPr>
          <p:spPr>
            <a:xfrm>
              <a:off x="1110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1939" name="AutoShape 35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126" name="Group 36"/>
          <p:cNvGrpSpPr/>
          <p:nvPr/>
        </p:nvGrpSpPr>
        <p:grpSpPr>
          <a:xfrm>
            <a:off x="2044700" y="3200400"/>
            <a:ext cx="762000" cy="665163"/>
            <a:chOff x="3174" y="2656"/>
            <a:chExt cx="1549" cy="1351"/>
          </a:xfrm>
        </p:grpSpPr>
        <p:sp>
          <p:nvSpPr>
            <p:cNvPr id="5127" name="AutoShape 37"/>
            <p:cNvSpPr/>
            <p:nvPr/>
          </p:nvSpPr>
          <p:spPr>
            <a:xfrm>
              <a:off x="3187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8" name="AutoShape 38"/>
            <p:cNvSpPr/>
            <p:nvPr/>
          </p:nvSpPr>
          <p:spPr>
            <a:xfrm>
              <a:off x="3174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1943" name="AutoShape 39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130" name="Line 40"/>
          <p:cNvSpPr/>
          <p:nvPr/>
        </p:nvSpPr>
        <p:spPr>
          <a:xfrm>
            <a:off x="2654300" y="2895600"/>
            <a:ext cx="5013325" cy="0"/>
          </a:xfrm>
          <a:prstGeom prst="line">
            <a:avLst/>
          </a:prstGeom>
          <a:ln w="25400" cap="flat" cmpd="sng">
            <a:solidFill>
              <a:srgbClr val="C0C0C0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5131" name="Text Box 41">
            <a:hlinkClick r:id="rId1" action="ppaction://hlinksldjump"/>
          </p:cNvPr>
          <p:cNvSpPr txBox="1"/>
          <p:nvPr/>
        </p:nvSpPr>
        <p:spPr>
          <a:xfrm>
            <a:off x="2844800" y="2398713"/>
            <a:ext cx="5183188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atinLnBrk="1">
              <a:lnSpc>
                <a:spcPct val="100000"/>
              </a:lnSpc>
              <a:buFontTx/>
            </a:pPr>
            <a:r>
              <a:rPr lang="zh-CN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复习集成块一  国家财政</a:t>
            </a:r>
            <a:endParaRPr lang="en-US" altLang="zh-CN" sz="2400" b="1" dirty="0">
              <a:solidFill>
                <a:srgbClr val="000000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5132" name="Text Box 42"/>
          <p:cNvSpPr txBox="1"/>
          <p:nvPr/>
        </p:nvSpPr>
        <p:spPr>
          <a:xfrm>
            <a:off x="2174875" y="2365375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>
              <a:lnSpc>
                <a:spcPct val="100000"/>
              </a:lnSpc>
              <a:buFontTx/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★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3" name="Line 43"/>
          <p:cNvSpPr/>
          <p:nvPr/>
        </p:nvSpPr>
        <p:spPr>
          <a:xfrm>
            <a:off x="2441575" y="3841750"/>
            <a:ext cx="5226050" cy="0"/>
          </a:xfrm>
          <a:prstGeom prst="line">
            <a:avLst/>
          </a:prstGeom>
          <a:ln w="25400" cap="flat" cmpd="sng">
            <a:solidFill>
              <a:srgbClr val="C0C0C0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5134" name="Text Box 44">
            <a:hlinkClick r:id="rId2" action="ppaction://hlinksldjump"/>
          </p:cNvPr>
          <p:cNvSpPr txBox="1"/>
          <p:nvPr/>
        </p:nvSpPr>
        <p:spPr>
          <a:xfrm>
            <a:off x="2771775" y="3278188"/>
            <a:ext cx="5256213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atinLnBrk="1">
              <a:lnSpc>
                <a:spcPct val="100000"/>
              </a:lnSpc>
              <a:buFontTx/>
            </a:pPr>
            <a:r>
              <a:rPr lang="zh-CN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复习集成块二  征税和纳税</a:t>
            </a:r>
            <a:endParaRPr lang="en-US" altLang="zh-CN" sz="2400" b="1" dirty="0">
              <a:solidFill>
                <a:srgbClr val="000000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5135" name="Text Box 45"/>
          <p:cNvSpPr txBox="1"/>
          <p:nvPr/>
        </p:nvSpPr>
        <p:spPr>
          <a:xfrm>
            <a:off x="2174875" y="3279775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>
              <a:lnSpc>
                <a:spcPct val="100000"/>
              </a:lnSpc>
              <a:buFontTx/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★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136" name="Group 46"/>
          <p:cNvGrpSpPr/>
          <p:nvPr/>
        </p:nvGrpSpPr>
        <p:grpSpPr>
          <a:xfrm>
            <a:off x="2044700" y="4298950"/>
            <a:ext cx="762000" cy="665163"/>
            <a:chOff x="1110" y="2656"/>
            <a:chExt cx="1549" cy="1351"/>
          </a:xfrm>
        </p:grpSpPr>
        <p:sp>
          <p:nvSpPr>
            <p:cNvPr id="5137" name="AutoShape 47"/>
            <p:cNvSpPr/>
            <p:nvPr/>
          </p:nvSpPr>
          <p:spPr>
            <a:xfrm>
              <a:off x="1123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8" name="AutoShape 48"/>
            <p:cNvSpPr/>
            <p:nvPr/>
          </p:nvSpPr>
          <p:spPr>
            <a:xfrm>
              <a:off x="1110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1953" name="AutoShape 49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140" name="Group 50"/>
          <p:cNvGrpSpPr/>
          <p:nvPr/>
        </p:nvGrpSpPr>
        <p:grpSpPr>
          <a:xfrm>
            <a:off x="2044700" y="5213350"/>
            <a:ext cx="762000" cy="665163"/>
            <a:chOff x="3174" y="2656"/>
            <a:chExt cx="1549" cy="1351"/>
          </a:xfrm>
        </p:grpSpPr>
        <p:sp>
          <p:nvSpPr>
            <p:cNvPr id="5141" name="AutoShape 51"/>
            <p:cNvSpPr/>
            <p:nvPr/>
          </p:nvSpPr>
          <p:spPr>
            <a:xfrm>
              <a:off x="3187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2" name="AutoShape 52"/>
            <p:cNvSpPr/>
            <p:nvPr/>
          </p:nvSpPr>
          <p:spPr>
            <a:xfrm>
              <a:off x="3174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1957" name="AutoShape 53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144" name="Line 54"/>
          <p:cNvSpPr/>
          <p:nvPr/>
        </p:nvSpPr>
        <p:spPr>
          <a:xfrm>
            <a:off x="2441575" y="4908550"/>
            <a:ext cx="5226050" cy="0"/>
          </a:xfrm>
          <a:prstGeom prst="line">
            <a:avLst/>
          </a:prstGeom>
          <a:ln w="25400" cap="flat" cmpd="sng">
            <a:solidFill>
              <a:srgbClr val="C0C0C0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5145" name="Text Box 55">
            <a:hlinkClick r:id="rId3" action="ppaction://hlinksldjump"/>
          </p:cNvPr>
          <p:cNvSpPr txBox="1"/>
          <p:nvPr/>
        </p:nvSpPr>
        <p:spPr>
          <a:xfrm>
            <a:off x="2771775" y="4073525"/>
            <a:ext cx="5057775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atinLnBrk="1">
              <a:lnSpc>
                <a:spcPct val="100000"/>
              </a:lnSpc>
              <a:buFontTx/>
            </a:pPr>
            <a:r>
              <a:rPr lang="zh-CN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复习集成块三  财政、税收、货币</a:t>
            </a:r>
            <a:endParaRPr lang="zh-CN" altLang="en-US" sz="2400" b="1" dirty="0">
              <a:solidFill>
                <a:srgbClr val="000000"/>
              </a:solidFill>
              <a:latin typeface="方正卡通简体" pitchFamily="65" charset="-122"/>
              <a:ea typeface="方正卡通简体" pitchFamily="65" charset="-122"/>
            </a:endParaRPr>
          </a:p>
          <a:p>
            <a:pPr latinLnBrk="1">
              <a:lnSpc>
                <a:spcPct val="100000"/>
              </a:lnSpc>
              <a:buFontTx/>
            </a:pPr>
            <a:r>
              <a:rPr lang="zh-CN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                              与宏观调控</a:t>
            </a:r>
            <a:endParaRPr lang="en-US" altLang="zh-CN" sz="2400" b="1" dirty="0">
              <a:solidFill>
                <a:srgbClr val="000000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5146" name="Text Box 56"/>
          <p:cNvSpPr txBox="1"/>
          <p:nvPr/>
        </p:nvSpPr>
        <p:spPr>
          <a:xfrm>
            <a:off x="2174875" y="4378325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>
              <a:lnSpc>
                <a:spcPct val="100000"/>
              </a:lnSpc>
              <a:buFontTx/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★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47" name="Line 57"/>
          <p:cNvSpPr/>
          <p:nvPr/>
        </p:nvSpPr>
        <p:spPr>
          <a:xfrm>
            <a:off x="2513013" y="5822950"/>
            <a:ext cx="5154612" cy="0"/>
          </a:xfrm>
          <a:prstGeom prst="line">
            <a:avLst/>
          </a:prstGeom>
          <a:ln w="25400" cap="flat" cmpd="sng">
            <a:solidFill>
              <a:srgbClr val="C0C0C0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5148" name="Text Box 58">
            <a:hlinkClick r:id="rId4" action="ppaction://hlinksldjump"/>
          </p:cNvPr>
          <p:cNvSpPr txBox="1"/>
          <p:nvPr/>
        </p:nvSpPr>
        <p:spPr>
          <a:xfrm>
            <a:off x="2906713" y="5283200"/>
            <a:ext cx="456882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atinLnBrk="1">
              <a:lnSpc>
                <a:spcPct val="100000"/>
              </a:lnSpc>
              <a:buFontTx/>
            </a:pPr>
            <a:r>
              <a:rPr lang="zh-CN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本课综合检测</a:t>
            </a:r>
            <a:endParaRPr lang="en-US" altLang="zh-CN" sz="2400" b="1" dirty="0">
              <a:solidFill>
                <a:srgbClr val="000000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5149" name="Text Box 59"/>
          <p:cNvSpPr txBox="1"/>
          <p:nvPr/>
        </p:nvSpPr>
        <p:spPr>
          <a:xfrm>
            <a:off x="2174875" y="5292725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>
              <a:lnSpc>
                <a:spcPct val="100000"/>
              </a:lnSpc>
              <a:buFontTx/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★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50" name="Line 67"/>
          <p:cNvSpPr/>
          <p:nvPr/>
        </p:nvSpPr>
        <p:spPr>
          <a:xfrm>
            <a:off x="2638425" y="1911350"/>
            <a:ext cx="5102225" cy="0"/>
          </a:xfrm>
          <a:prstGeom prst="line">
            <a:avLst/>
          </a:prstGeom>
          <a:ln w="25400" cap="flat" cmpd="sng">
            <a:solidFill>
              <a:srgbClr val="C0C0C0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5151" name="Text Box 68">
            <a:hlinkClick r:id="rId5" action="ppaction://hlinksldjump"/>
          </p:cNvPr>
          <p:cNvSpPr txBox="1"/>
          <p:nvPr/>
        </p:nvSpPr>
        <p:spPr>
          <a:xfrm>
            <a:off x="2916238" y="1377950"/>
            <a:ext cx="5183187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atinLnBrk="1">
              <a:lnSpc>
                <a:spcPct val="100000"/>
              </a:lnSpc>
              <a:buFontTx/>
            </a:pPr>
            <a:r>
              <a:rPr lang="zh-CN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课首</a:t>
            </a:r>
            <a:endParaRPr lang="en-US" altLang="zh-CN" sz="2400" b="1" dirty="0">
              <a:solidFill>
                <a:srgbClr val="000000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grpSp>
        <p:nvGrpSpPr>
          <p:cNvPr id="5152" name="Group 69"/>
          <p:cNvGrpSpPr/>
          <p:nvPr/>
        </p:nvGrpSpPr>
        <p:grpSpPr>
          <a:xfrm>
            <a:off x="2024063" y="1333500"/>
            <a:ext cx="762000" cy="665163"/>
            <a:chOff x="3174" y="2656"/>
            <a:chExt cx="1549" cy="1351"/>
          </a:xfrm>
        </p:grpSpPr>
        <p:sp>
          <p:nvSpPr>
            <p:cNvPr id="5153" name="AutoShape 70"/>
            <p:cNvSpPr/>
            <p:nvPr/>
          </p:nvSpPr>
          <p:spPr>
            <a:xfrm>
              <a:off x="3187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54" name="AutoShape 71"/>
            <p:cNvSpPr/>
            <p:nvPr/>
          </p:nvSpPr>
          <p:spPr>
            <a:xfrm>
              <a:off x="3174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1976" name="AutoShape 72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156" name="Text Box 73"/>
          <p:cNvSpPr txBox="1"/>
          <p:nvPr/>
        </p:nvSpPr>
        <p:spPr>
          <a:xfrm>
            <a:off x="2154238" y="1412875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>
              <a:lnSpc>
                <a:spcPct val="100000"/>
              </a:lnSpc>
              <a:buFontTx/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★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1985" name="Object 4"/>
          <p:cNvGraphicFramePr/>
          <p:nvPr/>
        </p:nvGraphicFramePr>
        <p:xfrm>
          <a:off x="323850" y="404813"/>
          <a:ext cx="8640763" cy="387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1" imgW="8775065" imgH="3940810" progId="Word.Document.8">
                  <p:embed/>
                </p:oleObj>
              </mc:Choice>
              <mc:Fallback>
                <p:oleObj name="" r:id="rId1" imgW="8775065" imgH="3940810" progId="Word.Document.8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3850" y="404813"/>
                        <a:ext cx="8640763" cy="3879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6" name="Object 5"/>
          <p:cNvGraphicFramePr/>
          <p:nvPr/>
        </p:nvGraphicFramePr>
        <p:xfrm>
          <a:off x="430213" y="4135438"/>
          <a:ext cx="8377237" cy="246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3" imgW="8529955" imgH="2498090" progId="Word.Document.8">
                  <p:embed/>
                </p:oleObj>
              </mc:Choice>
              <mc:Fallback>
                <p:oleObj name="" r:id="rId3" imgW="8529955" imgH="2498090" progId="Word.Document.8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4135438"/>
                        <a:ext cx="8377237" cy="24622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4033" name="Object 2"/>
          <p:cNvGraphicFramePr/>
          <p:nvPr/>
        </p:nvGraphicFramePr>
        <p:xfrm>
          <a:off x="423863" y="762000"/>
          <a:ext cx="8251825" cy="533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" imgW="8253730" imgH="5327650" progId="Word.Document.8">
                  <p:embed/>
                </p:oleObj>
              </mc:Choice>
              <mc:Fallback>
                <p:oleObj name="" r:id="rId1" imgW="8253730" imgH="5327650" progId="Word.Document.8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3863" y="762000"/>
                        <a:ext cx="8251825" cy="5330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1283" name="Object 3"/>
          <p:cNvGraphicFramePr/>
          <p:nvPr/>
        </p:nvGraphicFramePr>
        <p:xfrm>
          <a:off x="395288" y="5451475"/>
          <a:ext cx="82518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3" imgW="8253730" imgH="593090" progId="Word.Document.8">
                  <p:embed/>
                </p:oleObj>
              </mc:Choice>
              <mc:Fallback>
                <p:oleObj name="" r:id="rId3" imgW="8253730" imgH="593090" progId="Word.Document.8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5451475"/>
                        <a:ext cx="8251825" cy="592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6081" name="Object 2"/>
          <p:cNvGraphicFramePr/>
          <p:nvPr/>
        </p:nvGraphicFramePr>
        <p:xfrm>
          <a:off x="188913" y="477838"/>
          <a:ext cx="8716962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" r:id="rId1" imgW="9011285" imgH="4801235" progId="Word.Document.8">
                  <p:embed/>
                </p:oleObj>
              </mc:Choice>
              <mc:Fallback>
                <p:oleObj name="" r:id="rId1" imgW="9011285" imgH="4801235" progId="Word.Document.8">
                  <p:embed/>
                  <p:pic>
                    <p:nvPicPr>
                      <p:cNvPr id="0" name="图片 31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8913" y="477838"/>
                        <a:ext cx="8716962" cy="4638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0259" name="Object 3"/>
          <p:cNvGraphicFramePr/>
          <p:nvPr/>
        </p:nvGraphicFramePr>
        <p:xfrm>
          <a:off x="596900" y="3789363"/>
          <a:ext cx="8251825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" r:id="rId3" imgW="8253730" imgH="2962910" progId="Word.Document.8">
                  <p:embed/>
                </p:oleObj>
              </mc:Choice>
              <mc:Fallback>
                <p:oleObj name="" r:id="rId3" imgW="8253730" imgH="2962910" progId="Word.Document.8">
                  <p:embed/>
                  <p:pic>
                    <p:nvPicPr>
                      <p:cNvPr id="0" name="图片 31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6900" y="3789363"/>
                        <a:ext cx="8251825" cy="2962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0260" name="Object 4"/>
          <p:cNvGraphicFramePr/>
          <p:nvPr/>
        </p:nvGraphicFramePr>
        <p:xfrm>
          <a:off x="5075238" y="6137275"/>
          <a:ext cx="16398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" r:id="rId5" imgW="1663065" imgH="401320" progId="Word.Document.8">
                  <p:embed/>
                </p:oleObj>
              </mc:Choice>
              <mc:Fallback>
                <p:oleObj name="" r:id="rId5" imgW="1663065" imgH="401320" progId="Word.Document.8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5238" y="6137275"/>
                        <a:ext cx="1639887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8129" name="Object 2"/>
          <p:cNvGraphicFramePr/>
          <p:nvPr/>
        </p:nvGraphicFramePr>
        <p:xfrm>
          <a:off x="255588" y="511175"/>
          <a:ext cx="8524875" cy="606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" r:id="rId1" imgW="8649970" imgH="6149340" progId="Word.Document.8">
                  <p:embed/>
                </p:oleObj>
              </mc:Choice>
              <mc:Fallback>
                <p:oleObj name="" r:id="rId1" imgW="8649970" imgH="6149340" progId="Word.Document.8">
                  <p:embed/>
                  <p:pic>
                    <p:nvPicPr>
                      <p:cNvPr id="0" name="图片 311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5588" y="511175"/>
                        <a:ext cx="8524875" cy="60626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0177" name="Object 2"/>
          <p:cNvGraphicFramePr/>
          <p:nvPr/>
        </p:nvGraphicFramePr>
        <p:xfrm>
          <a:off x="493713" y="1341438"/>
          <a:ext cx="8205787" cy="282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1" imgW="8253730" imgH="2845435" progId="Word.Document.8">
                  <p:embed/>
                </p:oleObj>
              </mc:Choice>
              <mc:Fallback>
                <p:oleObj name="" r:id="rId1" imgW="8253730" imgH="2845435" progId="Word.Document.8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3713" y="1341438"/>
                        <a:ext cx="8205787" cy="2825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8211" name="Object 3"/>
          <p:cNvGraphicFramePr/>
          <p:nvPr/>
        </p:nvGraphicFramePr>
        <p:xfrm>
          <a:off x="485775" y="4194175"/>
          <a:ext cx="52689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775" y="4194175"/>
                        <a:ext cx="5268913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2225" name="Object 2"/>
          <p:cNvGraphicFramePr/>
          <p:nvPr/>
        </p:nvGraphicFramePr>
        <p:xfrm>
          <a:off x="485775" y="973138"/>
          <a:ext cx="8205788" cy="424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" r:id="rId1" imgW="8253730" imgH="4267200" progId="Word.Document.8">
                  <p:embed/>
                </p:oleObj>
              </mc:Choice>
              <mc:Fallback>
                <p:oleObj name="" r:id="rId1" imgW="8253730" imgH="4267200" progId="Word.Document.8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5775" y="973138"/>
                        <a:ext cx="8205788" cy="42433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4273" name="Object 2"/>
          <p:cNvGraphicFramePr/>
          <p:nvPr/>
        </p:nvGraphicFramePr>
        <p:xfrm>
          <a:off x="179388" y="325438"/>
          <a:ext cx="82518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" r:id="rId1" imgW="8253730" imgH="1185545" progId="Word.Document.8">
                  <p:embed/>
                </p:oleObj>
              </mc:Choice>
              <mc:Fallback>
                <p:oleObj name="" r:id="rId1" imgW="8253730" imgH="1185545" progId="Word.Document.8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9388" y="325438"/>
                        <a:ext cx="8251825" cy="1184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4" name="Rectangle 5"/>
          <p:cNvSpPr/>
          <p:nvPr/>
        </p:nvSpPr>
        <p:spPr>
          <a:xfrm>
            <a:off x="0" y="2505075"/>
            <a:ext cx="9144000" cy="0"/>
          </a:xfrm>
          <a:prstGeom prst="rect">
            <a:avLst/>
          </a:prstGeom>
          <a:noFill/>
          <a:ln w="19050">
            <a:noFill/>
          </a:ln>
        </p:spPr>
        <p:txBody>
          <a:bodyPr wrap="none" lIns="90000" tIns="46800" rIns="90000" bIns="46800" anchor="ctr">
            <a:spAutoFit/>
          </a:bodyPr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427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3" y="1484313"/>
            <a:ext cx="6324600" cy="4638675"/>
          </a:xfrm>
          <a:prstGeom prst="rect">
            <a:avLst/>
          </a:prstGeom>
          <a:noFill/>
          <a:ln w="19050">
            <a:noFill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椭圆 12"/>
          <p:cNvSpPr/>
          <p:nvPr/>
        </p:nvSpPr>
        <p:spPr>
          <a:xfrm>
            <a:off x="2267744" y="3076971"/>
            <a:ext cx="914846" cy="9148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22" name="矩形 14"/>
          <p:cNvSpPr/>
          <p:nvPr/>
        </p:nvSpPr>
        <p:spPr>
          <a:xfrm>
            <a:off x="3851275" y="2659063"/>
            <a:ext cx="5040313" cy="625475"/>
          </a:xfrm>
          <a:prstGeom prst="rect">
            <a:avLst/>
          </a:prstGeom>
          <a:noFill/>
          <a:ln w="9525">
            <a:noFill/>
          </a:ln>
        </p:spPr>
        <p:txBody>
          <a:bodyPr lIns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3500" dirty="0">
                <a:solidFill>
                  <a:srgbClr val="17AD9D"/>
                </a:solidFill>
                <a:latin typeface="方正大黑_GBK" pitchFamily="65" charset="-122"/>
                <a:ea typeface="方正大黑_GBK" pitchFamily="65" charset="-122"/>
              </a:rPr>
              <a:t>在“题组训练”中查缺漏</a:t>
            </a:r>
            <a:endParaRPr lang="zh-CN" altLang="en-US" sz="3500" dirty="0">
              <a:solidFill>
                <a:srgbClr val="17AD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341754" y="1823085"/>
            <a:ext cx="1642110" cy="1683385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828603" y="4373910"/>
            <a:ext cx="2079427" cy="207942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71598" y="2645718"/>
            <a:ext cx="628674" cy="62867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452320" y="5000649"/>
            <a:ext cx="1296144" cy="129614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419871" y="2357686"/>
            <a:ext cx="347246" cy="3472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194560" y="2357755"/>
            <a:ext cx="1116965" cy="1131570"/>
          </a:xfrm>
          <a:prstGeom prst="ellipse">
            <a:avLst/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 cap="flat" cmpd="sng" algn="ctr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  <a:prstDash val="solid"/>
          </a:ln>
          <a:effectLst>
            <a:outerShdw blurRad="254000" dist="190500" dir="3540000" sx="105000" sy="105000" algn="tl" rotWithShape="0">
              <a:sysClr val="windowText" lastClr="000000">
                <a:lumMod val="95000"/>
                <a:lumOff val="5000"/>
                <a:alpha val="20000"/>
              </a:sys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29" name="TextBox 21"/>
          <p:cNvSpPr txBox="1"/>
          <p:nvPr/>
        </p:nvSpPr>
        <p:spPr>
          <a:xfrm>
            <a:off x="2079625" y="2566988"/>
            <a:ext cx="13462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000" b="1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NO</a:t>
            </a:r>
            <a:r>
              <a:rPr lang="en-US" altLang="zh-CN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621662" y="5310014"/>
            <a:ext cx="864840" cy="864840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8369" name="Object 2"/>
          <p:cNvGraphicFramePr/>
          <p:nvPr/>
        </p:nvGraphicFramePr>
        <p:xfrm>
          <a:off x="279400" y="485775"/>
          <a:ext cx="8609013" cy="608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8726805" imgH="6152515" progId="Word.Document.8">
                  <p:embed/>
                </p:oleObj>
              </mc:Choice>
              <mc:Fallback>
                <p:oleObj name="" r:id="rId1" imgW="8726805" imgH="6152515" progId="Word.Documen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9400" y="485775"/>
                        <a:ext cx="8609013" cy="6080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0417" name="Object 4"/>
          <p:cNvGraphicFramePr/>
          <p:nvPr/>
        </p:nvGraphicFramePr>
        <p:xfrm>
          <a:off x="446088" y="828675"/>
          <a:ext cx="8251825" cy="473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8253730" imgH="4740910" progId="Word.Document.8">
                  <p:embed/>
                </p:oleObj>
              </mc:Choice>
              <mc:Fallback>
                <p:oleObj name="" r:id="rId1" imgW="8253730" imgH="4740910" progId="Word.Documen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6088" y="828675"/>
                        <a:ext cx="8251825" cy="4738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2309" name="Object 5"/>
          <p:cNvGraphicFramePr/>
          <p:nvPr/>
        </p:nvGraphicFramePr>
        <p:xfrm>
          <a:off x="452438" y="5545138"/>
          <a:ext cx="5268912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438" y="5545138"/>
                        <a:ext cx="5268912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169" name="Object 8"/>
          <p:cNvGraphicFramePr/>
          <p:nvPr/>
        </p:nvGraphicFramePr>
        <p:xfrm>
          <a:off x="887413" y="-19050"/>
          <a:ext cx="73564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7408545" imgH="596900" progId="Word.Document.8">
                  <p:embed/>
                </p:oleObj>
              </mc:Choice>
              <mc:Fallback>
                <p:oleObj name="" r:id="rId1" imgW="7408545" imgH="59690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87413" y="-19050"/>
                        <a:ext cx="7356475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Picture 5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9513" y="493713"/>
            <a:ext cx="6772275" cy="6126162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6004" name="Picture 5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1863" y="457200"/>
            <a:ext cx="860425" cy="27940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6005" name="Picture 5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3450" y="765175"/>
            <a:ext cx="1152525" cy="246063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6006" name="Picture 5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1388" y="1052513"/>
            <a:ext cx="833437" cy="27305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6007" name="Picture 5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5150" y="1365250"/>
            <a:ext cx="812800" cy="27940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6008" name="Picture 5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5850" y="1358900"/>
            <a:ext cx="812800" cy="239713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6009" name="Picture 5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2400" y="1660525"/>
            <a:ext cx="1160463" cy="26670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6010" name="Picture 5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7175" y="1665288"/>
            <a:ext cx="866775" cy="293687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6011" name="Picture 5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2938" y="1970088"/>
            <a:ext cx="866775" cy="287337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6012" name="Picture 60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1038" y="2784475"/>
            <a:ext cx="839787" cy="293688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6013" name="Picture 6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7775" y="3937000"/>
            <a:ext cx="520700" cy="312738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6014" name="Picture 6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288" y="3944938"/>
            <a:ext cx="493712" cy="27305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6015" name="Picture 6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213" y="3976688"/>
            <a:ext cx="473075" cy="26035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6016" name="Picture 64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5488" y="4284663"/>
            <a:ext cx="973137" cy="239712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6017" name="Picture 65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3875" y="4579938"/>
            <a:ext cx="893763" cy="246062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6018" name="Picture 66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75" y="4841875"/>
            <a:ext cx="887413" cy="287338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6019" name="Picture 67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6100" y="5130800"/>
            <a:ext cx="827088" cy="27940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6020" name="Picture 68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4038" y="5516563"/>
            <a:ext cx="500062" cy="26035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6021" name="Picture 69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9575" y="6300788"/>
            <a:ext cx="466725" cy="300037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6022" name="Picture 70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7163" y="6297613"/>
            <a:ext cx="500062" cy="300037"/>
          </a:xfrm>
          <a:prstGeom prst="rect">
            <a:avLst/>
          </a:prstGeom>
          <a:noFill/>
          <a:ln w="19050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6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6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6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6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6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6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6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6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6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6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6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6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6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6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6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6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6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6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66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66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66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66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6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66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66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66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6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66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66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6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66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66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6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6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6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6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6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6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6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6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6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6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6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6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6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6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6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6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2465" name="Object 2"/>
          <p:cNvGraphicFramePr/>
          <p:nvPr/>
        </p:nvGraphicFramePr>
        <p:xfrm>
          <a:off x="280988" y="428625"/>
          <a:ext cx="8559800" cy="632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8693150" imgH="6419215" progId="Word.Document.8">
                  <p:embed/>
                </p:oleObj>
              </mc:Choice>
              <mc:Fallback>
                <p:oleObj name="" r:id="rId1" imgW="8693150" imgH="6419215" progId="Word.Documen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0988" y="428625"/>
                        <a:ext cx="8559800" cy="6327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4513" name="Object 2"/>
          <p:cNvGraphicFramePr/>
          <p:nvPr/>
        </p:nvGraphicFramePr>
        <p:xfrm>
          <a:off x="461963" y="828675"/>
          <a:ext cx="8205787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8253730" imgH="4740910" progId="Word.Document.8">
                  <p:embed/>
                </p:oleObj>
              </mc:Choice>
              <mc:Fallback>
                <p:oleObj name="" r:id="rId1" imgW="8253730" imgH="474091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1963" y="828675"/>
                        <a:ext cx="8205787" cy="4711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6835" name="Object 3"/>
          <p:cNvGraphicFramePr/>
          <p:nvPr/>
        </p:nvGraphicFramePr>
        <p:xfrm>
          <a:off x="461963" y="5545138"/>
          <a:ext cx="5268912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963" y="5545138"/>
                        <a:ext cx="5268912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6561" name="Object 4"/>
          <p:cNvGraphicFramePr/>
          <p:nvPr/>
        </p:nvGraphicFramePr>
        <p:xfrm>
          <a:off x="312738" y="454025"/>
          <a:ext cx="8559800" cy="621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" r:id="rId1" imgW="8679180" imgH="6300470" progId="Word.Document.8">
                  <p:embed/>
                </p:oleObj>
              </mc:Choice>
              <mc:Fallback>
                <p:oleObj name="" r:id="rId1" imgW="8679180" imgH="6300470" progId="Word.Document.8">
                  <p:embed/>
                  <p:pic>
                    <p:nvPicPr>
                      <p:cNvPr id="0" name="图片 31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2738" y="454025"/>
                        <a:ext cx="8559800" cy="6211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8609" name="Object 2"/>
          <p:cNvGraphicFramePr/>
          <p:nvPr/>
        </p:nvGraphicFramePr>
        <p:xfrm>
          <a:off x="454025" y="1196975"/>
          <a:ext cx="8251825" cy="355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1" imgW="8253730" imgH="3555365" progId="Word.Document.8">
                  <p:embed/>
                </p:oleObj>
              </mc:Choice>
              <mc:Fallback>
                <p:oleObj name="" r:id="rId1" imgW="8253730" imgH="3555365" progId="Word.Document.8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4025" y="1196975"/>
                        <a:ext cx="8251825" cy="3554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4355" name="Object 3"/>
          <p:cNvGraphicFramePr/>
          <p:nvPr/>
        </p:nvGraphicFramePr>
        <p:xfrm>
          <a:off x="463550" y="4784725"/>
          <a:ext cx="52689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550" y="4784725"/>
                        <a:ext cx="5268913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0657" name="Object 2"/>
          <p:cNvGraphicFramePr/>
          <p:nvPr/>
        </p:nvGraphicFramePr>
        <p:xfrm>
          <a:off x="1095375" y="1196975"/>
          <a:ext cx="52387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1" imgW="5278755" imgH="596900" progId="Word.Document.8">
                  <p:embed/>
                </p:oleObj>
              </mc:Choice>
              <mc:Fallback>
                <p:oleObj name="" r:id="rId1" imgW="5278755" imgH="596900" progId="Word.Document.8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95375" y="1196975"/>
                        <a:ext cx="5238750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5811" name="Object 3"/>
          <p:cNvGraphicFramePr/>
          <p:nvPr/>
        </p:nvGraphicFramePr>
        <p:xfrm>
          <a:off x="498475" y="2011363"/>
          <a:ext cx="8089900" cy="305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3" imgW="8354695" imgH="3161030" progId="Word.Document.8">
                  <p:embed/>
                </p:oleObj>
              </mc:Choice>
              <mc:Fallback>
                <p:oleObj name="" r:id="rId3" imgW="8354695" imgH="3161030" progId="Word.Document.8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2011363"/>
                        <a:ext cx="8089900" cy="30559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5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5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2705" name="Object 2"/>
          <p:cNvGraphicFramePr/>
          <p:nvPr/>
        </p:nvGraphicFramePr>
        <p:xfrm>
          <a:off x="320675" y="968375"/>
          <a:ext cx="8502650" cy="483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" imgW="8653780" imgH="4893310" progId="Word.Document.8">
                  <p:embed/>
                </p:oleObj>
              </mc:Choice>
              <mc:Fallback>
                <p:oleObj name="" r:id="rId1" imgW="8653780" imgH="4893310" progId="Word.Document.8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0675" y="968375"/>
                        <a:ext cx="8502650" cy="4837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4753" name="Object 2"/>
          <p:cNvGraphicFramePr/>
          <p:nvPr/>
        </p:nvGraphicFramePr>
        <p:xfrm>
          <a:off x="469900" y="1128713"/>
          <a:ext cx="8205788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" imgW="8253730" imgH="3555365" progId="Word.Document.8">
                  <p:embed/>
                </p:oleObj>
              </mc:Choice>
              <mc:Fallback>
                <p:oleObj name="" r:id="rId1" imgW="8253730" imgH="3555365" progId="Word.Document.8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9900" y="1128713"/>
                        <a:ext cx="8205788" cy="3533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763" name="Object 3"/>
          <p:cNvGraphicFramePr/>
          <p:nvPr/>
        </p:nvGraphicFramePr>
        <p:xfrm>
          <a:off x="473075" y="4676775"/>
          <a:ext cx="52689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3075" y="4676775"/>
                        <a:ext cx="5268913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62" name="Rectangle 2"/>
          <p:cNvSpPr/>
          <p:nvPr/>
        </p:nvSpPr>
        <p:spPr>
          <a:xfrm>
            <a:off x="20638" y="-587375"/>
            <a:ext cx="8928100" cy="6861175"/>
          </a:xfrm>
          <a:prstGeom prst="rect">
            <a:avLst/>
          </a:prstGeom>
          <a:noFill/>
          <a:ln w="19050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endParaRPr lang="zh-CN" altLang="en-US" sz="4000" b="1" dirty="0">
              <a:solidFill>
                <a:srgbClr val="009999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 algn="ctr">
              <a:lnSpc>
                <a:spcPct val="100000"/>
              </a:lnSpc>
            </a:pPr>
            <a:endParaRPr lang="zh-CN" altLang="en-US" sz="4000" b="1" dirty="0">
              <a:solidFill>
                <a:srgbClr val="009999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4000" b="1" dirty="0">
                <a:solidFill>
                  <a:srgbClr val="009999"/>
                </a:solidFill>
                <a:latin typeface="方正宋黑简体" pitchFamily="65" charset="-122"/>
                <a:ea typeface="方正宋黑简体" pitchFamily="65" charset="-122"/>
              </a:rPr>
              <a:t>复习集成块二  征税和纳税</a:t>
            </a:r>
            <a:endParaRPr lang="zh-CN" altLang="en-US" sz="4000" b="1" dirty="0">
              <a:solidFill>
                <a:srgbClr val="009999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 algn="ctr">
              <a:lnSpc>
                <a:spcPct val="100000"/>
              </a:lnSpc>
            </a:pPr>
            <a:endParaRPr lang="zh-CN" altLang="en-US" sz="4000" b="1" dirty="0">
              <a:solidFill>
                <a:srgbClr val="009999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4000" b="1" dirty="0">
                <a:solidFill>
                  <a:srgbClr val="009999"/>
                </a:solidFill>
                <a:latin typeface="方正宋黑简体" pitchFamily="65" charset="-122"/>
                <a:ea typeface="方正宋黑简体" pitchFamily="65" charset="-122"/>
              </a:rPr>
              <a:t>高考考点</a:t>
            </a:r>
            <a:endParaRPr lang="zh-CN" altLang="en-US" sz="4000" b="1" dirty="0">
              <a:solidFill>
                <a:srgbClr val="009999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 algn="ctr">
              <a:lnSpc>
                <a:spcPct val="100000"/>
              </a:lnSpc>
            </a:pPr>
            <a:endParaRPr lang="zh-CN" altLang="en-US" sz="4000" b="1" dirty="0">
              <a:solidFill>
                <a:srgbClr val="009999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1.</a:t>
            </a:r>
            <a:r>
              <a:rPr lang="zh-CN" altLang="en-US" sz="40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税收的含义及其理解。</a:t>
            </a:r>
            <a:endParaRPr lang="zh-CN" altLang="en-US" sz="4000" b="1" dirty="0">
              <a:solidFill>
                <a:srgbClr val="FF0000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2.</a:t>
            </a:r>
            <a:r>
              <a:rPr lang="zh-CN" altLang="en-US" sz="40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税收的基本特征。</a:t>
            </a:r>
            <a:endParaRPr lang="zh-CN" altLang="en-US" sz="4000" b="1" dirty="0">
              <a:solidFill>
                <a:srgbClr val="FF0000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3.</a:t>
            </a:r>
            <a:r>
              <a:rPr lang="zh-CN" altLang="en-US" sz="40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税收的种类。</a:t>
            </a:r>
            <a:endParaRPr lang="zh-CN" altLang="en-US" sz="4000" b="1" dirty="0">
              <a:solidFill>
                <a:srgbClr val="FF0000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4.</a:t>
            </a:r>
            <a:r>
              <a:rPr lang="zh-CN" altLang="en-US" sz="40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税收的作用。</a:t>
            </a:r>
            <a:endParaRPr lang="zh-CN" altLang="en-US" sz="4000" b="1" dirty="0">
              <a:solidFill>
                <a:srgbClr val="FF0000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5.</a:t>
            </a:r>
            <a:r>
              <a:rPr lang="zh-CN" altLang="en-US" sz="40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依法纳税；纳税人；负税人。</a:t>
            </a:r>
            <a:endParaRPr lang="zh-CN" altLang="en-US" sz="4000" b="1" dirty="0">
              <a:solidFill>
                <a:srgbClr val="FF0000"/>
              </a:solidFill>
              <a:latin typeface="方正宋黑简体" pitchFamily="65" charset="-122"/>
              <a:ea typeface="方正宋黑简体" pitchFamily="65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0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椭圆 12"/>
          <p:cNvSpPr/>
          <p:nvPr/>
        </p:nvSpPr>
        <p:spPr>
          <a:xfrm>
            <a:off x="2267744" y="3076971"/>
            <a:ext cx="914846" cy="9148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850" name="矩形 14"/>
          <p:cNvSpPr/>
          <p:nvPr/>
        </p:nvSpPr>
        <p:spPr>
          <a:xfrm>
            <a:off x="3851275" y="2659063"/>
            <a:ext cx="5040313" cy="625475"/>
          </a:xfrm>
          <a:prstGeom prst="rect">
            <a:avLst/>
          </a:prstGeom>
          <a:noFill/>
          <a:ln w="9525">
            <a:noFill/>
          </a:ln>
        </p:spPr>
        <p:txBody>
          <a:bodyPr lIns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3500" dirty="0">
                <a:solidFill>
                  <a:srgbClr val="17AD9D"/>
                </a:solidFill>
                <a:latin typeface="方正大黑_GBK" pitchFamily="65" charset="-122"/>
                <a:ea typeface="方正大黑_GBK" pitchFamily="65" charset="-122"/>
              </a:rPr>
              <a:t>在“微点批注”中理解透</a:t>
            </a:r>
            <a:endParaRPr lang="zh-CN" altLang="en-US" sz="3500" dirty="0">
              <a:solidFill>
                <a:srgbClr val="17AD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341754" y="1823085"/>
            <a:ext cx="1642110" cy="1683385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828603" y="4373910"/>
            <a:ext cx="2079427" cy="207942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71598" y="2645718"/>
            <a:ext cx="628674" cy="62867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452320" y="5000649"/>
            <a:ext cx="1296144" cy="129614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419871" y="2357686"/>
            <a:ext cx="347246" cy="3472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194560" y="2357755"/>
            <a:ext cx="1116965" cy="1131570"/>
          </a:xfrm>
          <a:prstGeom prst="ellipse">
            <a:avLst/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 cap="flat" cmpd="sng" algn="ctr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  <a:prstDash val="solid"/>
          </a:ln>
          <a:effectLst>
            <a:outerShdw blurRad="254000" dist="190500" dir="3540000" sx="105000" sy="105000" algn="tl" rotWithShape="0">
              <a:sysClr val="windowText" lastClr="000000">
                <a:lumMod val="95000"/>
                <a:lumOff val="5000"/>
                <a:alpha val="20000"/>
              </a:sys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857" name="TextBox 21"/>
          <p:cNvSpPr txBox="1"/>
          <p:nvPr/>
        </p:nvSpPr>
        <p:spPr>
          <a:xfrm>
            <a:off x="2079625" y="2566988"/>
            <a:ext cx="13462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000" b="1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NO</a:t>
            </a:r>
            <a:r>
              <a:rPr lang="en-US" altLang="zh-CN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621662" y="5310014"/>
            <a:ext cx="864840" cy="864840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0897" name="Object 292"/>
          <p:cNvGraphicFramePr/>
          <p:nvPr/>
        </p:nvGraphicFramePr>
        <p:xfrm>
          <a:off x="379413" y="109538"/>
          <a:ext cx="28178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" r:id="rId1" imgW="2849880" imgH="598170" progId="Word.Document.8">
                  <p:embed/>
                </p:oleObj>
              </mc:Choice>
              <mc:Fallback>
                <p:oleObj name="" r:id="rId1" imgW="2849880" imgH="598170" progId="Word.Document.8">
                  <p:embed/>
                  <p:pic>
                    <p:nvPicPr>
                      <p:cNvPr id="0" name="图片 312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9413" y="109538"/>
                        <a:ext cx="2817812" cy="593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7205" name="Object 293"/>
          <p:cNvGraphicFramePr/>
          <p:nvPr/>
        </p:nvGraphicFramePr>
        <p:xfrm>
          <a:off x="377825" y="525463"/>
          <a:ext cx="8205788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" r:id="rId3" imgW="8253730" imgH="1778635" progId="Word.Document.8">
                  <p:embed/>
                </p:oleObj>
              </mc:Choice>
              <mc:Fallback>
                <p:oleObj name="" r:id="rId3" imgW="8253730" imgH="1778635" progId="Word.Document.8">
                  <p:embed/>
                  <p:pic>
                    <p:nvPicPr>
                      <p:cNvPr id="0" name="图片 312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825" y="525463"/>
                        <a:ext cx="8205788" cy="1762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7206" name="Object 294"/>
          <p:cNvGraphicFramePr/>
          <p:nvPr/>
        </p:nvGraphicFramePr>
        <p:xfrm>
          <a:off x="352425" y="2165350"/>
          <a:ext cx="82518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" r:id="rId5" imgW="8253730" imgH="593090" progId="Word.Document.8">
                  <p:embed/>
                </p:oleObj>
              </mc:Choice>
              <mc:Fallback>
                <p:oleObj name="" r:id="rId5" imgW="8253730" imgH="593090" progId="Word.Document.8">
                  <p:embed/>
                  <p:pic>
                    <p:nvPicPr>
                      <p:cNvPr id="0" name="图片 312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2425" y="2165350"/>
                        <a:ext cx="8251825" cy="592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7221" name="Rectangle 309"/>
          <p:cNvSpPr/>
          <p:nvPr/>
        </p:nvSpPr>
        <p:spPr>
          <a:xfrm>
            <a:off x="6083300" y="2667000"/>
            <a:ext cx="2881313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3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固定性</a:t>
            </a:r>
            <a:endParaRPr lang="en-US" altLang="zh-CN" sz="2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7220" name="Rectangle 308"/>
          <p:cNvSpPr/>
          <p:nvPr/>
        </p:nvSpPr>
        <p:spPr>
          <a:xfrm>
            <a:off x="3492500" y="2667000"/>
            <a:ext cx="2590800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3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无偿性</a:t>
            </a:r>
            <a:endParaRPr lang="zh-CN" altLang="en-US" sz="2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7219" name="Rectangle 307"/>
          <p:cNvSpPr/>
          <p:nvPr/>
        </p:nvSpPr>
        <p:spPr>
          <a:xfrm>
            <a:off x="1187450" y="2667000"/>
            <a:ext cx="2305050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3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强制性</a:t>
            </a:r>
            <a:endParaRPr lang="zh-CN" altLang="en-US" sz="2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7218" name="Rectangle 306"/>
          <p:cNvSpPr/>
          <p:nvPr/>
        </p:nvSpPr>
        <p:spPr>
          <a:xfrm>
            <a:off x="349250" y="2667000"/>
            <a:ext cx="838200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3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特征</a:t>
            </a:r>
            <a:endParaRPr lang="zh-CN" altLang="en-US" sz="2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7236" name="Line 324"/>
          <p:cNvSpPr/>
          <p:nvPr/>
        </p:nvSpPr>
        <p:spPr>
          <a:xfrm>
            <a:off x="349250" y="3124200"/>
            <a:ext cx="8615363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7238" name="Line 326"/>
          <p:cNvSpPr/>
          <p:nvPr/>
        </p:nvSpPr>
        <p:spPr>
          <a:xfrm>
            <a:off x="1187450" y="2667000"/>
            <a:ext cx="0" cy="386556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7241" name="Line 329"/>
          <p:cNvSpPr/>
          <p:nvPr/>
        </p:nvSpPr>
        <p:spPr>
          <a:xfrm>
            <a:off x="3492500" y="2667000"/>
            <a:ext cx="0" cy="230346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7244" name="Line 332"/>
          <p:cNvSpPr/>
          <p:nvPr/>
        </p:nvSpPr>
        <p:spPr>
          <a:xfrm>
            <a:off x="6083300" y="2667000"/>
            <a:ext cx="0" cy="230346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7248" name="Line 336"/>
          <p:cNvSpPr/>
          <p:nvPr/>
        </p:nvSpPr>
        <p:spPr>
          <a:xfrm>
            <a:off x="349250" y="4970463"/>
            <a:ext cx="8615363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7230" name="Line 318"/>
          <p:cNvSpPr/>
          <p:nvPr/>
        </p:nvSpPr>
        <p:spPr>
          <a:xfrm>
            <a:off x="349250" y="2667000"/>
            <a:ext cx="8615363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7232" name="Line 320"/>
          <p:cNvSpPr/>
          <p:nvPr/>
        </p:nvSpPr>
        <p:spPr>
          <a:xfrm>
            <a:off x="349250" y="2667000"/>
            <a:ext cx="0" cy="3865563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7233" name="Line 321"/>
          <p:cNvSpPr/>
          <p:nvPr/>
        </p:nvSpPr>
        <p:spPr>
          <a:xfrm>
            <a:off x="8964613" y="2667000"/>
            <a:ext cx="0" cy="3865563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7231" name="Line 319"/>
          <p:cNvSpPr/>
          <p:nvPr/>
        </p:nvSpPr>
        <p:spPr>
          <a:xfrm>
            <a:off x="349250" y="6532563"/>
            <a:ext cx="8615363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7311" name="Rectangle 399"/>
          <p:cNvSpPr/>
          <p:nvPr/>
        </p:nvSpPr>
        <p:spPr>
          <a:xfrm>
            <a:off x="7539038" y="2668588"/>
            <a:ext cx="520700" cy="442912"/>
          </a:xfrm>
          <a:prstGeom prst="rect">
            <a:avLst/>
          </a:prstGeom>
          <a:solidFill>
            <a:srgbClr val="01217D"/>
          </a:solidFill>
          <a:ln w="19050">
            <a:noFill/>
          </a:ln>
        </p:spPr>
        <p:txBody>
          <a:bodyPr wrap="none" lIns="90000" tIns="46800" rIns="900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en-US" altLang="zh-CN" sz="2300" b="1" dirty="0">
                <a:solidFill>
                  <a:schemeClr val="bg1"/>
                </a:solidFill>
                <a:latin typeface="IPAPANNEW" pitchFamily="2" charset="0"/>
                <a:ea typeface="黑体" panose="02010609060101010101" charset="-122"/>
              </a:rPr>
              <a:t>[3]</a:t>
            </a:r>
            <a:endParaRPr lang="zh-CN" altLang="en-US" sz="2300" b="1" dirty="0">
              <a:solidFill>
                <a:schemeClr val="bg1"/>
              </a:solidFill>
              <a:latin typeface="IPAPANNEW" pitchFamily="2" charset="0"/>
              <a:ea typeface="黑体" panose="02010609060101010101" charset="-122"/>
            </a:endParaRPr>
          </a:p>
        </p:txBody>
      </p:sp>
      <p:sp>
        <p:nvSpPr>
          <p:cNvPr id="807318" name="Rectangle 406"/>
          <p:cNvSpPr/>
          <p:nvPr/>
        </p:nvSpPr>
        <p:spPr>
          <a:xfrm>
            <a:off x="1187450" y="4970463"/>
            <a:ext cx="7777163" cy="15621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3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税收的三个基本特征是紧密联系、不可分割的。税收的无偿性要求它具有强制性，强制性是无偿性的保障。税收的强制性和无偿性又决定了它必须具有固定性。税收的</a:t>
            </a:r>
            <a:r>
              <a:rPr lang="zh-CN" altLang="en-US" sz="23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3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三性</a:t>
            </a:r>
            <a:r>
              <a:rPr lang="zh-CN" altLang="en-US" sz="23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3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统一于税法，集中体现了税收的权威性</a:t>
            </a:r>
            <a:endParaRPr lang="zh-CN" altLang="en-US" sz="2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7319" name="Rectangle 407"/>
          <p:cNvSpPr/>
          <p:nvPr/>
        </p:nvSpPr>
        <p:spPr>
          <a:xfrm>
            <a:off x="349250" y="4970463"/>
            <a:ext cx="838200" cy="15621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3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联系</a:t>
            </a:r>
            <a:endParaRPr lang="zh-CN" altLang="en-US" sz="2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7320" name="Rectangle 408"/>
          <p:cNvSpPr/>
          <p:nvPr/>
        </p:nvSpPr>
        <p:spPr>
          <a:xfrm>
            <a:off x="6083300" y="3124200"/>
            <a:ext cx="2881313" cy="1846263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3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国家在征税之前就以法律的形式，预先规定了征税对象和税率，不经国家有关部门批准不能随意改变</a:t>
            </a:r>
            <a:endParaRPr lang="zh-CN" altLang="en-US" sz="2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7321" name="Rectangle 409"/>
          <p:cNvSpPr/>
          <p:nvPr/>
        </p:nvSpPr>
        <p:spPr>
          <a:xfrm>
            <a:off x="3492500" y="3124200"/>
            <a:ext cx="2590800" cy="1846263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3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国家取得税收收入，既不需要返还给纳税人，也不需要对纳税人直接付出任何代价</a:t>
            </a:r>
            <a:endParaRPr lang="zh-CN" altLang="en-US" sz="2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7322" name="Rectangle 410"/>
          <p:cNvSpPr/>
          <p:nvPr/>
        </p:nvSpPr>
        <p:spPr>
          <a:xfrm>
            <a:off x="1187450" y="3124200"/>
            <a:ext cx="2305050" cy="1846263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3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国家凭借政治权力强制征税。纳税人必须依法纳税，税务机关必须依法征税</a:t>
            </a:r>
            <a:endParaRPr lang="zh-CN" altLang="en-US" sz="2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7323" name="Rectangle 411"/>
          <p:cNvSpPr/>
          <p:nvPr/>
        </p:nvSpPr>
        <p:spPr>
          <a:xfrm>
            <a:off x="349250" y="3124200"/>
            <a:ext cx="838200" cy="1846263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3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区别</a:t>
            </a:r>
            <a:endParaRPr lang="zh-CN" altLang="en-US" sz="2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0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0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0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0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7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7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7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7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07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7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0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7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7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0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0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07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07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0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07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07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0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7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7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07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07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0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07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07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0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07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07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0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07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07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0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07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07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0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07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07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0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07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07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0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221" grpId="0"/>
      <p:bldP spid="807220" grpId="0"/>
      <p:bldP spid="807219" grpId="0"/>
      <p:bldP spid="807218" grpId="0"/>
      <p:bldP spid="807311" grpId="0" animBg="1"/>
      <p:bldP spid="807318" grpId="0"/>
      <p:bldP spid="807319" grpId="0"/>
      <p:bldP spid="807320" grpId="0"/>
      <p:bldP spid="807321" grpId="0"/>
      <p:bldP spid="807322" grpId="0"/>
      <p:bldP spid="8073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217" name="Object 4"/>
          <p:cNvGraphicFramePr/>
          <p:nvPr/>
        </p:nvGraphicFramePr>
        <p:xfrm>
          <a:off x="841375" y="384175"/>
          <a:ext cx="73564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7408545" imgH="596900" progId="Word.Document.8">
                  <p:embed/>
                </p:oleObj>
              </mc:Choice>
              <mc:Fallback>
                <p:oleObj name="" r:id="rId1" imgW="7408545" imgH="596900" progId="Word.Documen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41375" y="384175"/>
                        <a:ext cx="7356475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6683" name="Rectangle 251"/>
          <p:cNvSpPr/>
          <p:nvPr/>
        </p:nvSpPr>
        <p:spPr>
          <a:xfrm>
            <a:off x="473075" y="1071563"/>
            <a:ext cx="858838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政治认同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6697" name="Line 265"/>
          <p:cNvSpPr/>
          <p:nvPr/>
        </p:nvSpPr>
        <p:spPr>
          <a:xfrm>
            <a:off x="473075" y="2259013"/>
            <a:ext cx="8418513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699" name="Line 267"/>
          <p:cNvSpPr/>
          <p:nvPr/>
        </p:nvSpPr>
        <p:spPr>
          <a:xfrm>
            <a:off x="1331913" y="1071563"/>
            <a:ext cx="0" cy="47498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703" name="Line 271"/>
          <p:cNvSpPr/>
          <p:nvPr/>
        </p:nvSpPr>
        <p:spPr>
          <a:xfrm>
            <a:off x="473075" y="3446463"/>
            <a:ext cx="8418513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711" name="Line 279"/>
          <p:cNvSpPr/>
          <p:nvPr/>
        </p:nvSpPr>
        <p:spPr>
          <a:xfrm>
            <a:off x="473075" y="4633913"/>
            <a:ext cx="8418513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691" name="Line 259"/>
          <p:cNvSpPr/>
          <p:nvPr/>
        </p:nvSpPr>
        <p:spPr>
          <a:xfrm>
            <a:off x="473075" y="1071563"/>
            <a:ext cx="8418513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693" name="Line 261"/>
          <p:cNvSpPr/>
          <p:nvPr/>
        </p:nvSpPr>
        <p:spPr>
          <a:xfrm>
            <a:off x="473075" y="1071563"/>
            <a:ext cx="0" cy="474980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694" name="Line 262"/>
          <p:cNvSpPr/>
          <p:nvPr/>
        </p:nvSpPr>
        <p:spPr>
          <a:xfrm>
            <a:off x="8891588" y="1071563"/>
            <a:ext cx="0" cy="474980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692" name="Line 260"/>
          <p:cNvSpPr/>
          <p:nvPr/>
        </p:nvSpPr>
        <p:spPr>
          <a:xfrm>
            <a:off x="473075" y="5821363"/>
            <a:ext cx="8418513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744" name="Rectangle 312"/>
          <p:cNvSpPr/>
          <p:nvPr/>
        </p:nvSpPr>
        <p:spPr>
          <a:xfrm>
            <a:off x="1331913" y="4633913"/>
            <a:ext cx="7559675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在生活中积极监督税收的征管和使用，与偷税、欠税、骗税、抗税的行为作斗争，争做一名合格的纳税人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6745" name="Rectangle 313"/>
          <p:cNvSpPr/>
          <p:nvPr/>
        </p:nvSpPr>
        <p:spPr>
          <a:xfrm>
            <a:off x="473075" y="4633913"/>
            <a:ext cx="858838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公共参与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6746" name="Rectangle 314"/>
          <p:cNvSpPr/>
          <p:nvPr/>
        </p:nvSpPr>
        <p:spPr>
          <a:xfrm>
            <a:off x="1331913" y="3446463"/>
            <a:ext cx="7559675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通过学习，了解税收的作用及依法征税，要增强法制意识，依法纳税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6747" name="Rectangle 315"/>
          <p:cNvSpPr/>
          <p:nvPr/>
        </p:nvSpPr>
        <p:spPr>
          <a:xfrm>
            <a:off x="473075" y="3446463"/>
            <a:ext cx="858838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法治意识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6748" name="Rectangle 316"/>
          <p:cNvSpPr/>
          <p:nvPr/>
        </p:nvSpPr>
        <p:spPr>
          <a:xfrm>
            <a:off x="1331913" y="2259013"/>
            <a:ext cx="7559675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弄清财政与税收的关系，把握财政和税收的来龙去脉，理解财政和税收的作用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6749" name="Rectangle 317"/>
          <p:cNvSpPr/>
          <p:nvPr/>
        </p:nvSpPr>
        <p:spPr>
          <a:xfrm>
            <a:off x="473075" y="2259013"/>
            <a:ext cx="858838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科学精神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6750" name="Rectangle 318"/>
          <p:cNvSpPr/>
          <p:nvPr/>
        </p:nvSpPr>
        <p:spPr>
          <a:xfrm>
            <a:off x="1331913" y="1071563"/>
            <a:ext cx="7559675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通过学习，了解财政与税收政策在我国经济社会发展中的重大作用，要进一步增强对这些政策的政治认同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6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6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6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6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6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6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6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6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6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6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6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6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6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6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6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6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86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86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86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86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8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86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86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86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86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86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86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86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86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86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86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86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86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8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683" grpId="0"/>
      <p:bldP spid="786744" grpId="0"/>
      <p:bldP spid="786745" grpId="0"/>
      <p:bldP spid="786746" grpId="0"/>
      <p:bldP spid="786747" grpId="0"/>
      <p:bldP spid="786748" grpId="0"/>
      <p:bldP spid="786749" grpId="0"/>
      <p:bldP spid="78675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2945" name="Object 5"/>
          <p:cNvGraphicFramePr/>
          <p:nvPr/>
        </p:nvGraphicFramePr>
        <p:xfrm>
          <a:off x="477838" y="750888"/>
          <a:ext cx="8205787" cy="530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8253730" imgH="5332730" progId="Word.Document.8">
                  <p:embed/>
                </p:oleObj>
              </mc:Choice>
              <mc:Fallback>
                <p:oleObj name="" r:id="rId1" imgW="8253730" imgH="5332730" progId="Word.Document.8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7838" y="750888"/>
                        <a:ext cx="8205787" cy="5303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4993" name="Object 5"/>
          <p:cNvGraphicFramePr/>
          <p:nvPr/>
        </p:nvGraphicFramePr>
        <p:xfrm>
          <a:off x="304800" y="263525"/>
          <a:ext cx="8501063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8653780" imgH="1791970" progId="Word.Document.8">
                  <p:embed/>
                </p:oleObj>
              </mc:Choice>
              <mc:Fallback>
                <p:oleObj name="" r:id="rId1" imgW="8653780" imgH="1791970" progId="Word.Document.8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4800" y="263525"/>
                        <a:ext cx="8501063" cy="1771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294" name="Object 6"/>
          <p:cNvGraphicFramePr/>
          <p:nvPr/>
        </p:nvGraphicFramePr>
        <p:xfrm>
          <a:off x="268288" y="1946275"/>
          <a:ext cx="82518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3" imgW="8253730" imgH="593090" progId="Word.Document.8">
                  <p:embed/>
                </p:oleObj>
              </mc:Choice>
              <mc:Fallback>
                <p:oleObj name="" r:id="rId3" imgW="8253730" imgH="593090" progId="Word.Document.8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288" y="1946275"/>
                        <a:ext cx="8251825" cy="592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314" name="Rectangle 26"/>
          <p:cNvSpPr/>
          <p:nvPr/>
        </p:nvSpPr>
        <p:spPr>
          <a:xfrm>
            <a:off x="4600575" y="2390775"/>
            <a:ext cx="4032250" cy="519113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个人所得税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6313" name="Rectangle 25"/>
          <p:cNvSpPr/>
          <p:nvPr/>
        </p:nvSpPr>
        <p:spPr>
          <a:xfrm>
            <a:off x="1647825" y="2390775"/>
            <a:ext cx="2952750" cy="519113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增值税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6311" name="Rectangle 23"/>
          <p:cNvSpPr/>
          <p:nvPr/>
        </p:nvSpPr>
        <p:spPr>
          <a:xfrm>
            <a:off x="306388" y="2390775"/>
            <a:ext cx="1341437" cy="519113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6337" name="Line 49"/>
          <p:cNvSpPr/>
          <p:nvPr/>
        </p:nvSpPr>
        <p:spPr>
          <a:xfrm>
            <a:off x="306388" y="2909888"/>
            <a:ext cx="8326437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6340" name="Line 52"/>
          <p:cNvSpPr/>
          <p:nvPr/>
        </p:nvSpPr>
        <p:spPr>
          <a:xfrm>
            <a:off x="1647825" y="2390775"/>
            <a:ext cx="0" cy="41735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6343" name="Line 55"/>
          <p:cNvSpPr/>
          <p:nvPr/>
        </p:nvSpPr>
        <p:spPr>
          <a:xfrm>
            <a:off x="4600575" y="2390775"/>
            <a:ext cx="0" cy="335121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6347" name="Line 59"/>
          <p:cNvSpPr/>
          <p:nvPr/>
        </p:nvSpPr>
        <p:spPr>
          <a:xfrm>
            <a:off x="306388" y="5741988"/>
            <a:ext cx="8326437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6349" name="Line 61"/>
          <p:cNvSpPr/>
          <p:nvPr/>
        </p:nvSpPr>
        <p:spPr>
          <a:xfrm>
            <a:off x="784225" y="2909888"/>
            <a:ext cx="0" cy="28321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6356" name="Line 68"/>
          <p:cNvSpPr/>
          <p:nvPr/>
        </p:nvSpPr>
        <p:spPr>
          <a:xfrm>
            <a:off x="784225" y="3732213"/>
            <a:ext cx="7848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6370" name="Line 82"/>
          <p:cNvSpPr/>
          <p:nvPr/>
        </p:nvSpPr>
        <p:spPr>
          <a:xfrm>
            <a:off x="784225" y="4189413"/>
            <a:ext cx="7848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6422" name="Line 134"/>
          <p:cNvSpPr/>
          <p:nvPr/>
        </p:nvSpPr>
        <p:spPr>
          <a:xfrm>
            <a:off x="306388" y="2390775"/>
            <a:ext cx="1341437" cy="519113"/>
          </a:xfrm>
          <a:prstGeom prst="line">
            <a:avLst/>
          </a:prstGeom>
          <a:ln w="1905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6331" name="Line 43"/>
          <p:cNvSpPr/>
          <p:nvPr/>
        </p:nvSpPr>
        <p:spPr>
          <a:xfrm>
            <a:off x="306388" y="2390775"/>
            <a:ext cx="8326437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6333" name="Line 45"/>
          <p:cNvSpPr/>
          <p:nvPr/>
        </p:nvSpPr>
        <p:spPr>
          <a:xfrm>
            <a:off x="306388" y="2390775"/>
            <a:ext cx="0" cy="4173538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6334" name="Line 46"/>
          <p:cNvSpPr/>
          <p:nvPr/>
        </p:nvSpPr>
        <p:spPr>
          <a:xfrm>
            <a:off x="8632825" y="2390775"/>
            <a:ext cx="0" cy="4173538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6332" name="Line 44"/>
          <p:cNvSpPr/>
          <p:nvPr/>
        </p:nvSpPr>
        <p:spPr>
          <a:xfrm>
            <a:off x="306388" y="6564313"/>
            <a:ext cx="8326437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6453" name="Rectangle 165"/>
          <p:cNvSpPr/>
          <p:nvPr/>
        </p:nvSpPr>
        <p:spPr>
          <a:xfrm>
            <a:off x="1647825" y="5741988"/>
            <a:ext cx="6985000" cy="8223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都是我国的重要税种，对增加国家财政收入都起到积极作用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6454" name="Rectangle 166"/>
          <p:cNvSpPr/>
          <p:nvPr/>
        </p:nvSpPr>
        <p:spPr>
          <a:xfrm>
            <a:off x="306388" y="5741988"/>
            <a:ext cx="1341437" cy="8223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联系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6455" name="Rectangle 167"/>
          <p:cNvSpPr/>
          <p:nvPr/>
        </p:nvSpPr>
        <p:spPr>
          <a:xfrm>
            <a:off x="4600575" y="4189413"/>
            <a:ext cx="4032250" cy="15525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是国家财政收入的重要来源，也是调节个人收入分配、实现社会公平的有效手段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6456" name="Rectangle 168"/>
          <p:cNvSpPr/>
          <p:nvPr/>
        </p:nvSpPr>
        <p:spPr>
          <a:xfrm>
            <a:off x="1647825" y="4189413"/>
            <a:ext cx="2952750" cy="15525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可以避免对一个经营额重复征税，也可以防止前一生产经营环节企业的偷漏税行为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6457" name="Rectangle 169"/>
          <p:cNvSpPr/>
          <p:nvPr/>
        </p:nvSpPr>
        <p:spPr>
          <a:xfrm>
            <a:off x="784225" y="4189413"/>
            <a:ext cx="863600" cy="15525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作用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6458" name="Rectangle 170"/>
          <p:cNvSpPr/>
          <p:nvPr/>
        </p:nvSpPr>
        <p:spPr>
          <a:xfrm>
            <a:off x="4600575" y="3732213"/>
            <a:ext cx="4032250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超额累进税率和比例税率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6459" name="Rectangle 171"/>
          <p:cNvSpPr/>
          <p:nvPr/>
        </p:nvSpPr>
        <p:spPr>
          <a:xfrm>
            <a:off x="1647825" y="3732213"/>
            <a:ext cx="2952750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比例税率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6460" name="Rectangle 172"/>
          <p:cNvSpPr/>
          <p:nvPr/>
        </p:nvSpPr>
        <p:spPr>
          <a:xfrm>
            <a:off x="784225" y="3732213"/>
            <a:ext cx="863600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税率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6461" name="Rectangle 173"/>
          <p:cNvSpPr/>
          <p:nvPr/>
        </p:nvSpPr>
        <p:spPr>
          <a:xfrm>
            <a:off x="4600575" y="2909888"/>
            <a:ext cx="4032250" cy="8223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个人所得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6462" name="Rectangle 174"/>
          <p:cNvSpPr/>
          <p:nvPr/>
        </p:nvSpPr>
        <p:spPr>
          <a:xfrm>
            <a:off x="1647825" y="2909888"/>
            <a:ext cx="2952750" cy="8223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生产经营中的增值额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6463" name="Rectangle 175"/>
          <p:cNvSpPr/>
          <p:nvPr/>
        </p:nvSpPr>
        <p:spPr>
          <a:xfrm>
            <a:off x="784225" y="2909888"/>
            <a:ext cx="863600" cy="8223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征税对象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6464" name="Rectangle 176"/>
          <p:cNvSpPr/>
          <p:nvPr/>
        </p:nvSpPr>
        <p:spPr>
          <a:xfrm>
            <a:off x="306388" y="2909888"/>
            <a:ext cx="477837" cy="28321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区</a:t>
            </a:r>
            <a:endParaRPr lang="zh-CN" altLang="en-US" sz="1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914400" eaLnBrk="0" hangingPunct="0">
              <a:lnSpc>
                <a:spcPct val="100000"/>
              </a:lnSpc>
              <a:buFontTx/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别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6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6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6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6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6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6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6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6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6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6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6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6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6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6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6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6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6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6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6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6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6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6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6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6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36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36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36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36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3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36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6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3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36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36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3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36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36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3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36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36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36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36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3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36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36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3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36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6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3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36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36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36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36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3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36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36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3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036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36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3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314" grpId="0"/>
      <p:bldP spid="1036313" grpId="0"/>
      <p:bldP spid="1036311" grpId="0"/>
      <p:bldP spid="1036453" grpId="0"/>
      <p:bldP spid="1036454" grpId="0"/>
      <p:bldP spid="1036455" grpId="0"/>
      <p:bldP spid="1036456" grpId="0"/>
      <p:bldP spid="1036457" grpId="0"/>
      <p:bldP spid="1036458" grpId="0"/>
      <p:bldP spid="1036459" grpId="0"/>
      <p:bldP spid="1036460" grpId="0"/>
      <p:bldP spid="1036461" grpId="0"/>
      <p:bldP spid="1036462" grpId="0"/>
      <p:bldP spid="1036463" grpId="0"/>
      <p:bldP spid="103646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7041" name="Object 4"/>
          <p:cNvGraphicFramePr/>
          <p:nvPr/>
        </p:nvGraphicFramePr>
        <p:xfrm>
          <a:off x="444500" y="2079625"/>
          <a:ext cx="8205788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" r:id="rId1" imgW="8253730" imgH="2371090" progId="Word.Document.8">
                  <p:embed/>
                </p:oleObj>
              </mc:Choice>
              <mc:Fallback>
                <p:oleObj name="" r:id="rId1" imgW="8253730" imgH="2371090" progId="Word.Document.8">
                  <p:embed/>
                  <p:pic>
                    <p:nvPicPr>
                      <p:cNvPr id="0" name="图片 311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4500" y="2079625"/>
                        <a:ext cx="8205788" cy="2357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9089" name="Object 95"/>
          <p:cNvGraphicFramePr/>
          <p:nvPr/>
        </p:nvGraphicFramePr>
        <p:xfrm>
          <a:off x="395288" y="642938"/>
          <a:ext cx="8204200" cy="530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" r:id="rId1" imgW="8253730" imgH="5332730" progId="Word.Document.8">
                  <p:embed/>
                </p:oleObj>
              </mc:Choice>
              <mc:Fallback>
                <p:oleObj name="" r:id="rId1" imgW="8253730" imgH="5332730" progId="Word.Document.8">
                  <p:embed/>
                  <p:pic>
                    <p:nvPicPr>
                      <p:cNvPr id="0" name="图片 31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5288" y="642938"/>
                        <a:ext cx="8204200" cy="530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1137" name="Object 4"/>
          <p:cNvGraphicFramePr/>
          <p:nvPr/>
        </p:nvGraphicFramePr>
        <p:xfrm>
          <a:off x="469900" y="1203325"/>
          <a:ext cx="8204200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" r:id="rId1" imgW="8253730" imgH="4267200" progId="Word.Document.8">
                  <p:embed/>
                </p:oleObj>
              </mc:Choice>
              <mc:Fallback>
                <p:oleObj name="" r:id="rId1" imgW="8253730" imgH="4267200" progId="Word.Document.8">
                  <p:embed/>
                  <p:pic>
                    <p:nvPicPr>
                      <p:cNvPr id="0" name="图片 312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9900" y="1203325"/>
                        <a:ext cx="8204200" cy="424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3185" name="Object 5"/>
          <p:cNvGraphicFramePr/>
          <p:nvPr/>
        </p:nvGraphicFramePr>
        <p:xfrm>
          <a:off x="317500" y="252413"/>
          <a:ext cx="385603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" r:id="rId1" imgW="3933825" imgH="987425" progId="Word.Document.8">
                  <p:embed/>
                </p:oleObj>
              </mc:Choice>
              <mc:Fallback>
                <p:oleObj name="" r:id="rId1" imgW="3933825" imgH="987425" progId="Word.Document.8">
                  <p:embed/>
                  <p:pic>
                    <p:nvPicPr>
                      <p:cNvPr id="0" name="图片 311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7500" y="252413"/>
                        <a:ext cx="3856038" cy="971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6" name="Object 6"/>
          <p:cNvGraphicFramePr/>
          <p:nvPr/>
        </p:nvGraphicFramePr>
        <p:xfrm>
          <a:off x="328613" y="719138"/>
          <a:ext cx="8631237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" r:id="rId3" imgW="8617585" imgH="2367280" progId="Word.Document.8">
                  <p:embed/>
                </p:oleObj>
              </mc:Choice>
              <mc:Fallback>
                <p:oleObj name="" r:id="rId3" imgW="8617585" imgH="2367280" progId="Word.Document.8">
                  <p:embed/>
                  <p:pic>
                    <p:nvPicPr>
                      <p:cNvPr id="0" name="图片 31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613" y="719138"/>
                        <a:ext cx="8631237" cy="2368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319" name="Object 7"/>
          <p:cNvGraphicFramePr/>
          <p:nvPr/>
        </p:nvGraphicFramePr>
        <p:xfrm>
          <a:off x="252413" y="2989263"/>
          <a:ext cx="82518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" r:id="rId5" imgW="8253730" imgH="593090" progId="Word.Document.8">
                  <p:embed/>
                </p:oleObj>
              </mc:Choice>
              <mc:Fallback>
                <p:oleObj name="" r:id="rId5" imgW="8253730" imgH="593090" progId="Word.Document.8">
                  <p:embed/>
                  <p:pic>
                    <p:nvPicPr>
                      <p:cNvPr id="0" name="图片 31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413" y="2989263"/>
                        <a:ext cx="8251825" cy="592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342" name="Rectangle 30"/>
          <p:cNvSpPr/>
          <p:nvPr/>
        </p:nvSpPr>
        <p:spPr>
          <a:xfrm>
            <a:off x="7118350" y="3556000"/>
            <a:ext cx="1809750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抗税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7341" name="Rectangle 29"/>
          <p:cNvSpPr/>
          <p:nvPr/>
        </p:nvSpPr>
        <p:spPr>
          <a:xfrm>
            <a:off x="5670550" y="3556000"/>
            <a:ext cx="1447800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骗税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7340" name="Rectangle 28"/>
          <p:cNvSpPr/>
          <p:nvPr/>
        </p:nvSpPr>
        <p:spPr>
          <a:xfrm>
            <a:off x="4159250" y="3556000"/>
            <a:ext cx="1511300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欠税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7339" name="Rectangle 27"/>
          <p:cNvSpPr/>
          <p:nvPr/>
        </p:nvSpPr>
        <p:spPr>
          <a:xfrm>
            <a:off x="2286000" y="3556000"/>
            <a:ext cx="1873250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偷税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7338" name="Rectangle 26"/>
          <p:cNvSpPr/>
          <p:nvPr/>
        </p:nvSpPr>
        <p:spPr>
          <a:xfrm>
            <a:off x="703263" y="3556000"/>
            <a:ext cx="1582737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违法行为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7364" name="Line 52"/>
          <p:cNvSpPr/>
          <p:nvPr/>
        </p:nvSpPr>
        <p:spPr>
          <a:xfrm>
            <a:off x="703263" y="4013200"/>
            <a:ext cx="8224837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7366" name="Line 54"/>
          <p:cNvSpPr/>
          <p:nvPr/>
        </p:nvSpPr>
        <p:spPr>
          <a:xfrm>
            <a:off x="2286000" y="3556000"/>
            <a:ext cx="0" cy="292417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7369" name="Line 57"/>
          <p:cNvSpPr/>
          <p:nvPr/>
        </p:nvSpPr>
        <p:spPr>
          <a:xfrm>
            <a:off x="4159250" y="3556000"/>
            <a:ext cx="0" cy="173672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7372" name="Line 60"/>
          <p:cNvSpPr/>
          <p:nvPr/>
        </p:nvSpPr>
        <p:spPr>
          <a:xfrm>
            <a:off x="5670550" y="3556000"/>
            <a:ext cx="0" cy="173672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7375" name="Line 63"/>
          <p:cNvSpPr/>
          <p:nvPr/>
        </p:nvSpPr>
        <p:spPr>
          <a:xfrm>
            <a:off x="7118350" y="3556000"/>
            <a:ext cx="0" cy="173672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7379" name="Line 67"/>
          <p:cNvSpPr/>
          <p:nvPr/>
        </p:nvSpPr>
        <p:spPr>
          <a:xfrm>
            <a:off x="703263" y="4470400"/>
            <a:ext cx="8224837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7402" name="Line 90"/>
          <p:cNvSpPr/>
          <p:nvPr/>
        </p:nvSpPr>
        <p:spPr>
          <a:xfrm>
            <a:off x="703263" y="5292725"/>
            <a:ext cx="8224837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7358" name="Line 46"/>
          <p:cNvSpPr/>
          <p:nvPr/>
        </p:nvSpPr>
        <p:spPr>
          <a:xfrm>
            <a:off x="703263" y="3556000"/>
            <a:ext cx="8224837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7360" name="Line 48"/>
          <p:cNvSpPr/>
          <p:nvPr/>
        </p:nvSpPr>
        <p:spPr>
          <a:xfrm>
            <a:off x="703263" y="3556000"/>
            <a:ext cx="0" cy="2924175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7361" name="Line 49"/>
          <p:cNvSpPr/>
          <p:nvPr/>
        </p:nvSpPr>
        <p:spPr>
          <a:xfrm>
            <a:off x="8928100" y="3556000"/>
            <a:ext cx="0" cy="2924175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7359" name="Line 47"/>
          <p:cNvSpPr/>
          <p:nvPr/>
        </p:nvSpPr>
        <p:spPr>
          <a:xfrm>
            <a:off x="703263" y="6480175"/>
            <a:ext cx="8224837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7485" name="Rectangle 173"/>
          <p:cNvSpPr/>
          <p:nvPr/>
        </p:nvSpPr>
        <p:spPr>
          <a:xfrm>
            <a:off x="2286000" y="5292725"/>
            <a:ext cx="6642100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税务机关在追缴税款的同时，要加收滞纳金甚至并处罚款，触犯刑法的还要由司法机关追究其刑事责任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7486" name="Rectangle 174"/>
          <p:cNvSpPr/>
          <p:nvPr/>
        </p:nvSpPr>
        <p:spPr>
          <a:xfrm>
            <a:off x="703263" y="5292725"/>
            <a:ext cx="1582737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依法处理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7487" name="Rectangle 175"/>
          <p:cNvSpPr/>
          <p:nvPr/>
        </p:nvSpPr>
        <p:spPr>
          <a:xfrm>
            <a:off x="7118350" y="4470400"/>
            <a:ext cx="1809750" cy="8223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拒不缴纳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7488" name="Rectangle 176"/>
          <p:cNvSpPr/>
          <p:nvPr/>
        </p:nvSpPr>
        <p:spPr>
          <a:xfrm>
            <a:off x="5670550" y="4470400"/>
            <a:ext cx="1447800" cy="8223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获得税收优惠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7489" name="Rectangle 177"/>
          <p:cNvSpPr/>
          <p:nvPr/>
        </p:nvSpPr>
        <p:spPr>
          <a:xfrm>
            <a:off x="4159250" y="4470400"/>
            <a:ext cx="1511300" cy="8223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拖欠税款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7490" name="Rectangle 178"/>
          <p:cNvSpPr/>
          <p:nvPr/>
        </p:nvSpPr>
        <p:spPr>
          <a:xfrm>
            <a:off x="2286000" y="4470400"/>
            <a:ext cx="1873250" cy="8223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不缴或少缴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7491" name="Rectangle 179"/>
          <p:cNvSpPr/>
          <p:nvPr/>
        </p:nvSpPr>
        <p:spPr>
          <a:xfrm>
            <a:off x="703263" y="4470400"/>
            <a:ext cx="1582737" cy="8223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违法目的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7492" name="Rectangle 180"/>
          <p:cNvSpPr/>
          <p:nvPr/>
        </p:nvSpPr>
        <p:spPr>
          <a:xfrm>
            <a:off x="7118350" y="4013200"/>
            <a:ext cx="1809750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暴力、威胁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7493" name="Rectangle 181"/>
          <p:cNvSpPr/>
          <p:nvPr/>
        </p:nvSpPr>
        <p:spPr>
          <a:xfrm>
            <a:off x="5670550" y="4013200"/>
            <a:ext cx="1447800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欺骗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7494" name="Rectangle 182"/>
          <p:cNvSpPr/>
          <p:nvPr/>
        </p:nvSpPr>
        <p:spPr>
          <a:xfrm>
            <a:off x="4159250" y="4013200"/>
            <a:ext cx="1511300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不按时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7495" name="Rectangle 183"/>
          <p:cNvSpPr/>
          <p:nvPr/>
        </p:nvSpPr>
        <p:spPr>
          <a:xfrm>
            <a:off x="2286000" y="4013200"/>
            <a:ext cx="1873250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欺骗、隐瞒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7496" name="Rectangle 184"/>
          <p:cNvSpPr/>
          <p:nvPr/>
        </p:nvSpPr>
        <p:spPr>
          <a:xfrm>
            <a:off x="703263" y="4013200"/>
            <a:ext cx="1582737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违法方式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3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3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3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3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3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3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3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3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3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3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3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7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7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7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7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7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37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3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7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7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37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37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3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37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37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3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37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37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3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37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37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37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37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3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37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37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3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37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37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3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37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37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3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342" grpId="0"/>
      <p:bldP spid="1037341" grpId="0"/>
      <p:bldP spid="1037340" grpId="0"/>
      <p:bldP spid="1037339" grpId="0"/>
      <p:bldP spid="1037338" grpId="0"/>
      <p:bldP spid="1037485" grpId="0"/>
      <p:bldP spid="1037486" grpId="0"/>
      <p:bldP spid="1037487" grpId="0"/>
      <p:bldP spid="1037488" grpId="0"/>
      <p:bldP spid="1037489" grpId="0"/>
      <p:bldP spid="1037490" grpId="0"/>
      <p:bldP spid="1037491" grpId="0"/>
      <p:bldP spid="1037492" grpId="0"/>
      <p:bldP spid="1037493" grpId="0"/>
      <p:bldP spid="1037494" grpId="0"/>
      <p:bldP spid="1037495" grpId="0"/>
      <p:bldP spid="103749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5233" name="Object 6"/>
          <p:cNvGraphicFramePr/>
          <p:nvPr/>
        </p:nvGraphicFramePr>
        <p:xfrm>
          <a:off x="614363" y="2092325"/>
          <a:ext cx="8205787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1" imgW="8253730" imgH="2371090" progId="Word.Document.8">
                  <p:embed/>
                </p:oleObj>
              </mc:Choice>
              <mc:Fallback>
                <p:oleObj name="" r:id="rId1" imgW="8253730" imgH="2371090" progId="Word.Document.8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4363" y="2092325"/>
                        <a:ext cx="8205787" cy="2355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椭圆 12"/>
          <p:cNvSpPr/>
          <p:nvPr/>
        </p:nvSpPr>
        <p:spPr>
          <a:xfrm>
            <a:off x="2267744" y="3076971"/>
            <a:ext cx="914846" cy="9148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282" name="矩形 14"/>
          <p:cNvSpPr/>
          <p:nvPr/>
        </p:nvSpPr>
        <p:spPr>
          <a:xfrm>
            <a:off x="3851275" y="2659063"/>
            <a:ext cx="5040313" cy="625475"/>
          </a:xfrm>
          <a:prstGeom prst="rect">
            <a:avLst/>
          </a:prstGeom>
          <a:noFill/>
          <a:ln w="9525">
            <a:noFill/>
          </a:ln>
        </p:spPr>
        <p:txBody>
          <a:bodyPr lIns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3500" dirty="0">
                <a:solidFill>
                  <a:srgbClr val="17AD9D"/>
                </a:solidFill>
                <a:latin typeface="方正大黑_GBK" pitchFamily="65" charset="-122"/>
                <a:ea typeface="方正大黑_GBK" pitchFamily="65" charset="-122"/>
              </a:rPr>
              <a:t>在“题组训练”中查缺漏</a:t>
            </a:r>
            <a:endParaRPr lang="zh-CN" altLang="en-US" sz="3500" dirty="0">
              <a:solidFill>
                <a:srgbClr val="17AD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341754" y="1823085"/>
            <a:ext cx="1642110" cy="1683385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828603" y="4373910"/>
            <a:ext cx="2079427" cy="207942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71598" y="2645718"/>
            <a:ext cx="628674" cy="62867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452320" y="5000649"/>
            <a:ext cx="1296144" cy="129614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419871" y="2357686"/>
            <a:ext cx="347246" cy="3472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194560" y="2357755"/>
            <a:ext cx="1116965" cy="1131570"/>
          </a:xfrm>
          <a:prstGeom prst="ellipse">
            <a:avLst/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 cap="flat" cmpd="sng" algn="ctr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  <a:prstDash val="solid"/>
          </a:ln>
          <a:effectLst>
            <a:outerShdw blurRad="254000" dist="190500" dir="3540000" sx="105000" sy="105000" algn="tl" rotWithShape="0">
              <a:sysClr val="windowText" lastClr="000000">
                <a:lumMod val="95000"/>
                <a:lumOff val="5000"/>
                <a:alpha val="20000"/>
              </a:sys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289" name="TextBox 21"/>
          <p:cNvSpPr txBox="1"/>
          <p:nvPr/>
        </p:nvSpPr>
        <p:spPr>
          <a:xfrm>
            <a:off x="2079625" y="2566988"/>
            <a:ext cx="13462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000" b="1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NO</a:t>
            </a:r>
            <a:r>
              <a:rPr lang="en-US" altLang="zh-CN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621662" y="5310014"/>
            <a:ext cx="864840" cy="864840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9329" name="Object 2"/>
          <p:cNvGraphicFramePr/>
          <p:nvPr/>
        </p:nvGraphicFramePr>
        <p:xfrm>
          <a:off x="123825" y="836613"/>
          <a:ext cx="8921750" cy="572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1" imgW="9184005" imgH="5915660" progId="Word.Document.8">
                  <p:embed/>
                </p:oleObj>
              </mc:Choice>
              <mc:Fallback>
                <p:oleObj name="" r:id="rId1" imgW="9184005" imgH="5915660" progId="Word.Document.8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3825" y="836613"/>
                        <a:ext cx="8921750" cy="5724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1377" name="Object 4"/>
          <p:cNvGraphicFramePr/>
          <p:nvPr/>
        </p:nvGraphicFramePr>
        <p:xfrm>
          <a:off x="444500" y="685800"/>
          <a:ext cx="8410575" cy="549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1" imgW="8495030" imgH="5528945" progId="Word.Document.8">
                  <p:embed/>
                </p:oleObj>
              </mc:Choice>
              <mc:Fallback>
                <p:oleObj name="" r:id="rId1" imgW="8495030" imgH="5528945" progId="Word.Document.8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4500" y="685800"/>
                        <a:ext cx="8410575" cy="54943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1525" name="Object 5"/>
          <p:cNvGraphicFramePr/>
          <p:nvPr/>
        </p:nvGraphicFramePr>
        <p:xfrm>
          <a:off x="419100" y="5948363"/>
          <a:ext cx="526891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" y="5948363"/>
                        <a:ext cx="5268913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2161" name="Rectangle 33"/>
          <p:cNvSpPr/>
          <p:nvPr/>
        </p:nvSpPr>
        <p:spPr>
          <a:xfrm>
            <a:off x="-19050" y="-749300"/>
            <a:ext cx="9020175" cy="7108825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>
            <a:spAutoFit/>
          </a:bodyPr>
          <a:p>
            <a:pPr algn="ctr">
              <a:lnSpc>
                <a:spcPct val="100000"/>
              </a:lnSpc>
            </a:pPr>
            <a:endParaRPr lang="zh-CN" altLang="en-US" sz="3800" b="1" dirty="0">
              <a:solidFill>
                <a:srgbClr val="009999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 algn="ctr">
              <a:lnSpc>
                <a:spcPct val="100000"/>
              </a:lnSpc>
            </a:pPr>
            <a:endParaRPr lang="zh-CN" altLang="en-US" sz="3800" b="1" dirty="0">
              <a:solidFill>
                <a:srgbClr val="009999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800" b="1" dirty="0">
                <a:solidFill>
                  <a:srgbClr val="009999"/>
                </a:solidFill>
                <a:latin typeface="方正宋黑简体" pitchFamily="65" charset="-122"/>
                <a:ea typeface="方正宋黑简体" pitchFamily="65" charset="-122"/>
              </a:rPr>
              <a:t>复习集成块一  国家财政</a:t>
            </a:r>
            <a:endParaRPr lang="zh-CN" altLang="en-US" sz="3800" b="1" dirty="0">
              <a:solidFill>
                <a:srgbClr val="009999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 algn="ctr">
              <a:lnSpc>
                <a:spcPct val="100000"/>
              </a:lnSpc>
            </a:pPr>
            <a:endParaRPr lang="zh-CN" altLang="en-US" sz="3800" b="1" dirty="0">
              <a:solidFill>
                <a:srgbClr val="009999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8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高考考点</a:t>
            </a:r>
            <a:endParaRPr lang="zh-CN" altLang="en-US" sz="3800" b="1" dirty="0">
              <a:solidFill>
                <a:srgbClr val="FF0000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 algn="ctr">
              <a:lnSpc>
                <a:spcPct val="100000"/>
              </a:lnSpc>
            </a:pPr>
            <a:endParaRPr lang="zh-CN" altLang="en-US" sz="3800" b="1" dirty="0">
              <a:solidFill>
                <a:srgbClr val="FF0000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8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1.</a:t>
            </a:r>
            <a:r>
              <a:rPr lang="zh-CN" altLang="en-US" sz="38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财政收入的构成；税收与财政的关系；影响财政收入的因素。</a:t>
            </a:r>
            <a:endParaRPr lang="zh-CN" altLang="en-US" sz="3800" b="1" dirty="0">
              <a:solidFill>
                <a:srgbClr val="FF0000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8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2.</a:t>
            </a:r>
            <a:r>
              <a:rPr lang="zh-CN" altLang="en-US" sz="38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财政支出；财政支出的构成；财政收支平衡。</a:t>
            </a:r>
            <a:endParaRPr lang="zh-CN" altLang="en-US" sz="3800" b="1" dirty="0">
              <a:solidFill>
                <a:srgbClr val="FF0000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8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3.</a:t>
            </a:r>
            <a:r>
              <a:rPr lang="zh-CN" altLang="en-US" sz="38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财政与基础设施工程；财政与宏观调控；</a:t>
            </a:r>
            <a:endParaRPr lang="zh-CN" altLang="en-US" sz="3800" b="1" dirty="0">
              <a:solidFill>
                <a:srgbClr val="FF0000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8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财政与人民生活保障。</a:t>
            </a:r>
            <a:endParaRPr lang="zh-CN" altLang="en-US" sz="3800" b="1" dirty="0">
              <a:solidFill>
                <a:srgbClr val="FF0000"/>
              </a:solidFill>
              <a:latin typeface="方正宋黑简体" pitchFamily="65" charset="-122"/>
              <a:ea typeface="方正宋黑简体" pitchFamily="65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6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3425" name="Object 2"/>
          <p:cNvGraphicFramePr/>
          <p:nvPr/>
        </p:nvGraphicFramePr>
        <p:xfrm>
          <a:off x="312738" y="552450"/>
          <a:ext cx="8534400" cy="599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1" imgW="8652510" imgH="6073775" progId="Word.Document.8">
                  <p:embed/>
                </p:oleObj>
              </mc:Choice>
              <mc:Fallback>
                <p:oleObj name="" r:id="rId1" imgW="8652510" imgH="6073775" progId="Word.Document.8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2738" y="552450"/>
                        <a:ext cx="8534400" cy="59959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5473" name="Object 2"/>
          <p:cNvGraphicFramePr/>
          <p:nvPr/>
        </p:nvGraphicFramePr>
        <p:xfrm>
          <a:off x="454025" y="1052513"/>
          <a:ext cx="8251825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" r:id="rId1" imgW="8253730" imgH="4148455" progId="Word.Document.8">
                  <p:embed/>
                </p:oleObj>
              </mc:Choice>
              <mc:Fallback>
                <p:oleObj name="" r:id="rId1" imgW="8253730" imgH="4148455" progId="Word.Document.8">
                  <p:embed/>
                  <p:pic>
                    <p:nvPicPr>
                      <p:cNvPr id="0" name="图片 314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4025" y="1052513"/>
                        <a:ext cx="8251825" cy="4146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2547" name="Object 3"/>
          <p:cNvGraphicFramePr/>
          <p:nvPr/>
        </p:nvGraphicFramePr>
        <p:xfrm>
          <a:off x="427038" y="5186363"/>
          <a:ext cx="5268912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14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038" y="5186363"/>
                        <a:ext cx="5268912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7521" name="Object 4"/>
          <p:cNvGraphicFramePr/>
          <p:nvPr/>
        </p:nvGraphicFramePr>
        <p:xfrm>
          <a:off x="252413" y="527050"/>
          <a:ext cx="8658225" cy="631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" r:id="rId1" imgW="8938260" imgH="6510655" progId="Word.Document.8">
                  <p:embed/>
                </p:oleObj>
              </mc:Choice>
              <mc:Fallback>
                <p:oleObj name="" r:id="rId1" imgW="8938260" imgH="6510655" progId="Word.Document.8">
                  <p:embed/>
                  <p:pic>
                    <p:nvPicPr>
                      <p:cNvPr id="0" name="图片 314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2413" y="527050"/>
                        <a:ext cx="8658225" cy="63103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9569" name="Object 2"/>
          <p:cNvGraphicFramePr/>
          <p:nvPr/>
        </p:nvGraphicFramePr>
        <p:xfrm>
          <a:off x="476250" y="1196975"/>
          <a:ext cx="8205788" cy="428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" r:id="rId1" imgW="8279765" imgH="4304030" progId="Word.Document.8">
                  <p:embed/>
                </p:oleObj>
              </mc:Choice>
              <mc:Fallback>
                <p:oleObj name="" r:id="rId1" imgW="8279765" imgH="4304030" progId="Word.Document.8">
                  <p:embed/>
                  <p:pic>
                    <p:nvPicPr>
                      <p:cNvPr id="0" name="图片 314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6250" y="1196975"/>
                        <a:ext cx="8205788" cy="4283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363" name="Object 3"/>
          <p:cNvGraphicFramePr/>
          <p:nvPr/>
        </p:nvGraphicFramePr>
        <p:xfrm>
          <a:off x="468313" y="4746625"/>
          <a:ext cx="52387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1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313" y="4746625"/>
                        <a:ext cx="5238750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1617" name="Object 2"/>
          <p:cNvGraphicFramePr/>
          <p:nvPr/>
        </p:nvGraphicFramePr>
        <p:xfrm>
          <a:off x="312738" y="766763"/>
          <a:ext cx="8575675" cy="485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" r:id="rId1" imgW="8777605" imgH="4968875" progId="Word.Document.8">
                  <p:embed/>
                </p:oleObj>
              </mc:Choice>
              <mc:Fallback>
                <p:oleObj name="" r:id="rId1" imgW="8777605" imgH="4968875" progId="Word.Document.8">
                  <p:embed/>
                  <p:pic>
                    <p:nvPicPr>
                      <p:cNvPr id="0" name="图片 314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2738" y="766763"/>
                        <a:ext cx="8575675" cy="4859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3665" name="Object 4"/>
          <p:cNvGraphicFramePr/>
          <p:nvPr/>
        </p:nvGraphicFramePr>
        <p:xfrm>
          <a:off x="452438" y="1268413"/>
          <a:ext cx="8205787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" r:id="rId1" imgW="8253730" imgH="3555365" progId="Word.Document.8">
                  <p:embed/>
                </p:oleObj>
              </mc:Choice>
              <mc:Fallback>
                <p:oleObj name="" r:id="rId1" imgW="8253730" imgH="3555365" progId="Word.Document.8">
                  <p:embed/>
                  <p:pic>
                    <p:nvPicPr>
                      <p:cNvPr id="0" name="图片 314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2438" y="1268413"/>
                        <a:ext cx="8205787" cy="3533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4597" name="Object 5"/>
          <p:cNvGraphicFramePr/>
          <p:nvPr/>
        </p:nvGraphicFramePr>
        <p:xfrm>
          <a:off x="463550" y="4832350"/>
          <a:ext cx="52689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14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550" y="4832350"/>
                        <a:ext cx="5268913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9602" name="Rectangle 2"/>
          <p:cNvSpPr/>
          <p:nvPr/>
        </p:nvSpPr>
        <p:spPr>
          <a:xfrm>
            <a:off x="36513" y="2262188"/>
            <a:ext cx="8928100" cy="1311275"/>
          </a:xfrm>
          <a:prstGeom prst="rect">
            <a:avLst/>
          </a:prstGeom>
          <a:noFill/>
          <a:ln w="19050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4000" b="1" dirty="0">
                <a:solidFill>
                  <a:srgbClr val="009999"/>
                </a:solidFill>
                <a:latin typeface="方正宋黑简体" pitchFamily="65" charset="-122"/>
                <a:ea typeface="方正宋黑简体" pitchFamily="65" charset="-122"/>
              </a:rPr>
              <a:t>复习集成块三  财政、税收、货币</a:t>
            </a:r>
            <a:endParaRPr lang="zh-CN" altLang="en-US" sz="4000" b="1" dirty="0">
              <a:solidFill>
                <a:srgbClr val="009999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4000" b="1" dirty="0">
                <a:solidFill>
                  <a:srgbClr val="009999"/>
                </a:solidFill>
                <a:latin typeface="方正宋黑简体" pitchFamily="65" charset="-122"/>
                <a:ea typeface="方正宋黑简体" pitchFamily="65" charset="-122"/>
              </a:rPr>
              <a:t>             与宏观调控</a:t>
            </a:r>
            <a:endParaRPr lang="zh-CN" altLang="en-US" sz="4000" b="1" dirty="0">
              <a:solidFill>
                <a:srgbClr val="009999"/>
              </a:solidFill>
              <a:latin typeface="方正宋黑简体" pitchFamily="65" charset="-122"/>
              <a:ea typeface="方正宋黑简体" pitchFamily="65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4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0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7761" name="Object 21"/>
          <p:cNvGraphicFramePr/>
          <p:nvPr/>
        </p:nvGraphicFramePr>
        <p:xfrm>
          <a:off x="323850" y="765175"/>
          <a:ext cx="8362950" cy="594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" r:id="rId1" imgW="8632190" imgH="6138545" progId="Word.Document.8">
                  <p:embed/>
                </p:oleObj>
              </mc:Choice>
              <mc:Fallback>
                <p:oleObj name="" r:id="rId1" imgW="8632190" imgH="6138545" progId="Word.Document.8">
                  <p:embed/>
                  <p:pic>
                    <p:nvPicPr>
                      <p:cNvPr id="0" name="图片 313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3850" y="765175"/>
                        <a:ext cx="8362950" cy="5946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2" name="Object 22"/>
          <p:cNvGraphicFramePr/>
          <p:nvPr/>
        </p:nvGraphicFramePr>
        <p:xfrm>
          <a:off x="1908175" y="133350"/>
          <a:ext cx="52689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" r:id="rId3" imgW="5278755" imgH="396875" progId="Word.Document.8">
                  <p:embed/>
                </p:oleObj>
              </mc:Choice>
              <mc:Fallback>
                <p:oleObj name="" r:id="rId3" imgW="5278755" imgH="396875" progId="Word.Document.8">
                  <p:embed/>
                  <p:pic>
                    <p:nvPicPr>
                      <p:cNvPr id="0" name="图片 313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8175" y="133350"/>
                        <a:ext cx="5268913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9809" name="Object 3"/>
          <p:cNvGraphicFramePr/>
          <p:nvPr/>
        </p:nvGraphicFramePr>
        <p:xfrm>
          <a:off x="468313" y="1052513"/>
          <a:ext cx="8205787" cy="411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" r:id="rId1" imgW="8253730" imgH="4144010" progId="Word.Document.8">
                  <p:embed/>
                </p:oleObj>
              </mc:Choice>
              <mc:Fallback>
                <p:oleObj name="" r:id="rId1" imgW="8253730" imgH="4144010" progId="Word.Document.8">
                  <p:embed/>
                  <p:pic>
                    <p:nvPicPr>
                      <p:cNvPr id="0" name="图片 313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8313" y="1052513"/>
                        <a:ext cx="8205787" cy="41195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6" name="Object 4"/>
          <p:cNvGraphicFramePr/>
          <p:nvPr/>
        </p:nvGraphicFramePr>
        <p:xfrm>
          <a:off x="471488" y="4654550"/>
          <a:ext cx="52689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13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488" y="4654550"/>
                        <a:ext cx="5268912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1857" name="Object 2"/>
          <p:cNvGraphicFramePr/>
          <p:nvPr/>
        </p:nvGraphicFramePr>
        <p:xfrm>
          <a:off x="323850" y="587375"/>
          <a:ext cx="8459788" cy="586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" r:id="rId1" imgW="8619490" imgH="5944870" progId="Word.Document.8">
                  <p:embed/>
                </p:oleObj>
              </mc:Choice>
              <mc:Fallback>
                <p:oleObj name="" r:id="rId1" imgW="8619490" imgH="5944870" progId="Word.Document.8">
                  <p:embed/>
                  <p:pic>
                    <p:nvPicPr>
                      <p:cNvPr id="0" name="图片 313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3850" y="587375"/>
                        <a:ext cx="8459788" cy="58658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椭圆 12"/>
          <p:cNvSpPr/>
          <p:nvPr/>
        </p:nvSpPr>
        <p:spPr>
          <a:xfrm>
            <a:off x="2267744" y="3076971"/>
            <a:ext cx="914846" cy="9148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4" name="矩形 14"/>
          <p:cNvSpPr/>
          <p:nvPr/>
        </p:nvSpPr>
        <p:spPr>
          <a:xfrm>
            <a:off x="3851275" y="2659063"/>
            <a:ext cx="5040313" cy="625475"/>
          </a:xfrm>
          <a:prstGeom prst="rect">
            <a:avLst/>
          </a:prstGeom>
          <a:noFill/>
          <a:ln w="9525">
            <a:noFill/>
          </a:ln>
        </p:spPr>
        <p:txBody>
          <a:bodyPr lIns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3500" dirty="0">
                <a:solidFill>
                  <a:srgbClr val="17AD9D"/>
                </a:solidFill>
                <a:latin typeface="方正大黑_GBK" pitchFamily="65" charset="-122"/>
                <a:ea typeface="方正大黑_GBK" pitchFamily="65" charset="-122"/>
              </a:rPr>
              <a:t>在“微点批注”中理解透</a:t>
            </a:r>
            <a:endParaRPr lang="zh-CN" altLang="en-US" sz="3500" dirty="0">
              <a:solidFill>
                <a:srgbClr val="17AD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341754" y="1823085"/>
            <a:ext cx="1642110" cy="1683385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828603" y="4373910"/>
            <a:ext cx="2079427" cy="207942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71598" y="2645718"/>
            <a:ext cx="628674" cy="62867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452320" y="5000649"/>
            <a:ext cx="1296144" cy="129614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419871" y="2357686"/>
            <a:ext cx="347246" cy="3472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194560" y="2357755"/>
            <a:ext cx="1116965" cy="1131570"/>
          </a:xfrm>
          <a:prstGeom prst="ellipse">
            <a:avLst/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 cap="flat" cmpd="sng" algn="ctr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  <a:prstDash val="solid"/>
          </a:ln>
          <a:effectLst>
            <a:outerShdw blurRad="254000" dist="190500" dir="3540000" sx="105000" sy="105000" algn="tl" rotWithShape="0">
              <a:sysClr val="windowText" lastClr="000000">
                <a:lumMod val="95000"/>
                <a:lumOff val="5000"/>
                <a:alpha val="20000"/>
              </a:sys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21" name="TextBox 21"/>
          <p:cNvSpPr txBox="1"/>
          <p:nvPr/>
        </p:nvSpPr>
        <p:spPr>
          <a:xfrm>
            <a:off x="2079625" y="2566988"/>
            <a:ext cx="1346200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000" b="1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NO</a:t>
            </a:r>
            <a:r>
              <a:rPr lang="en-US" altLang="zh-CN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621662" y="5310014"/>
            <a:ext cx="864840" cy="864840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3905" name="Object 2"/>
          <p:cNvGraphicFramePr/>
          <p:nvPr/>
        </p:nvGraphicFramePr>
        <p:xfrm>
          <a:off x="452438" y="1254125"/>
          <a:ext cx="8205787" cy="411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" r:id="rId1" imgW="8253730" imgH="4144010" progId="Word.Document.8">
                  <p:embed/>
                </p:oleObj>
              </mc:Choice>
              <mc:Fallback>
                <p:oleObj name="" r:id="rId1" imgW="8253730" imgH="4144010" progId="Word.Document.8">
                  <p:embed/>
                  <p:pic>
                    <p:nvPicPr>
                      <p:cNvPr id="0" name="图片 313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2438" y="1254125"/>
                        <a:ext cx="8205787" cy="4119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227" name="Object 3"/>
          <p:cNvGraphicFramePr/>
          <p:nvPr/>
        </p:nvGraphicFramePr>
        <p:xfrm>
          <a:off x="455613" y="4852988"/>
          <a:ext cx="5268912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13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5613" y="4852988"/>
                        <a:ext cx="5268912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5953" name="Object 2"/>
          <p:cNvGraphicFramePr/>
          <p:nvPr/>
        </p:nvGraphicFramePr>
        <p:xfrm>
          <a:off x="246063" y="709613"/>
          <a:ext cx="8559800" cy="545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" r:id="rId1" imgW="8712200" imgH="5532120" progId="Word.Document.8">
                  <p:embed/>
                </p:oleObj>
              </mc:Choice>
              <mc:Fallback>
                <p:oleObj name="" r:id="rId1" imgW="8712200" imgH="5532120" progId="Word.Document.8">
                  <p:embed/>
                  <p:pic>
                    <p:nvPicPr>
                      <p:cNvPr id="0" name="图片 313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6063" y="709613"/>
                        <a:ext cx="8559800" cy="5454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8001" name="Object 2"/>
          <p:cNvGraphicFramePr/>
          <p:nvPr/>
        </p:nvGraphicFramePr>
        <p:xfrm>
          <a:off x="468313" y="1196975"/>
          <a:ext cx="82042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" r:id="rId1" imgW="8253730" imgH="3555365" progId="Word.Document.8">
                  <p:embed/>
                </p:oleObj>
              </mc:Choice>
              <mc:Fallback>
                <p:oleObj name="" r:id="rId1" imgW="8253730" imgH="3555365" progId="Word.Document.8">
                  <p:embed/>
                  <p:pic>
                    <p:nvPicPr>
                      <p:cNvPr id="0" name="图片 313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8313" y="1196975"/>
                        <a:ext cx="8204200" cy="3533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79" name="Object 3"/>
          <p:cNvGraphicFramePr/>
          <p:nvPr/>
        </p:nvGraphicFramePr>
        <p:xfrm>
          <a:off x="469900" y="4770438"/>
          <a:ext cx="526891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1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900" y="4770438"/>
                        <a:ext cx="5268913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0049" name="Object 2"/>
          <p:cNvGraphicFramePr/>
          <p:nvPr/>
        </p:nvGraphicFramePr>
        <p:xfrm>
          <a:off x="279400" y="33338"/>
          <a:ext cx="767715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" r:id="rId1" imgW="7819390" imgH="892810" progId="Word.Document.8">
                  <p:embed/>
                </p:oleObj>
              </mc:Choice>
              <mc:Fallback>
                <p:oleObj name="" r:id="rId1" imgW="7819390" imgH="892810" progId="Word.Document.8">
                  <p:embed/>
                  <p:pic>
                    <p:nvPicPr>
                      <p:cNvPr id="0" name="图片 313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9400" y="33338"/>
                        <a:ext cx="7677150" cy="8810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3284" name="Rectangle 132"/>
          <p:cNvSpPr/>
          <p:nvPr/>
        </p:nvSpPr>
        <p:spPr>
          <a:xfrm>
            <a:off x="2484438" y="757238"/>
            <a:ext cx="6407150" cy="4127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作用阐释</a:t>
            </a:r>
            <a:endParaRPr lang="zh-CN" altLang="en-US" sz="2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283" name="Rectangle 131"/>
          <p:cNvSpPr/>
          <p:nvPr/>
        </p:nvSpPr>
        <p:spPr>
          <a:xfrm>
            <a:off x="252413" y="757238"/>
            <a:ext cx="2232025" cy="4127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角度</a:t>
            </a:r>
            <a:endParaRPr lang="zh-CN" altLang="en-US" sz="2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307" name="Line 155"/>
          <p:cNvSpPr/>
          <p:nvPr/>
        </p:nvSpPr>
        <p:spPr>
          <a:xfrm>
            <a:off x="252413" y="1169988"/>
            <a:ext cx="863917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3309" name="Line 157"/>
          <p:cNvSpPr/>
          <p:nvPr/>
        </p:nvSpPr>
        <p:spPr>
          <a:xfrm>
            <a:off x="2484438" y="757238"/>
            <a:ext cx="0" cy="595947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3313" name="Line 161"/>
          <p:cNvSpPr/>
          <p:nvPr/>
        </p:nvSpPr>
        <p:spPr>
          <a:xfrm>
            <a:off x="252413" y="1903413"/>
            <a:ext cx="863917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3321" name="Line 169"/>
          <p:cNvSpPr/>
          <p:nvPr/>
        </p:nvSpPr>
        <p:spPr>
          <a:xfrm>
            <a:off x="252413" y="2636838"/>
            <a:ext cx="863917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3329" name="Line 177"/>
          <p:cNvSpPr/>
          <p:nvPr/>
        </p:nvSpPr>
        <p:spPr>
          <a:xfrm>
            <a:off x="252413" y="3370263"/>
            <a:ext cx="863917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3337" name="Line 185"/>
          <p:cNvSpPr/>
          <p:nvPr/>
        </p:nvSpPr>
        <p:spPr>
          <a:xfrm>
            <a:off x="252413" y="4103688"/>
            <a:ext cx="863917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3345" name="Line 193"/>
          <p:cNvSpPr/>
          <p:nvPr/>
        </p:nvSpPr>
        <p:spPr>
          <a:xfrm>
            <a:off x="252413" y="4837113"/>
            <a:ext cx="863917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3353" name="Line 201"/>
          <p:cNvSpPr/>
          <p:nvPr/>
        </p:nvSpPr>
        <p:spPr>
          <a:xfrm>
            <a:off x="252413" y="5570538"/>
            <a:ext cx="863917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3361" name="Line 209"/>
          <p:cNvSpPr/>
          <p:nvPr/>
        </p:nvSpPr>
        <p:spPr>
          <a:xfrm>
            <a:off x="252413" y="6303963"/>
            <a:ext cx="863917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3301" name="Line 149"/>
          <p:cNvSpPr/>
          <p:nvPr/>
        </p:nvSpPr>
        <p:spPr>
          <a:xfrm>
            <a:off x="252413" y="757238"/>
            <a:ext cx="8639175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3303" name="Line 151"/>
          <p:cNvSpPr/>
          <p:nvPr/>
        </p:nvSpPr>
        <p:spPr>
          <a:xfrm>
            <a:off x="252413" y="757238"/>
            <a:ext cx="0" cy="5959475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3304" name="Line 152"/>
          <p:cNvSpPr/>
          <p:nvPr/>
        </p:nvSpPr>
        <p:spPr>
          <a:xfrm>
            <a:off x="8891588" y="757238"/>
            <a:ext cx="0" cy="5959475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3302" name="Line 150"/>
          <p:cNvSpPr/>
          <p:nvPr/>
        </p:nvSpPr>
        <p:spPr>
          <a:xfrm>
            <a:off x="252413" y="6716713"/>
            <a:ext cx="8639175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3421" name="Rectangle 269"/>
          <p:cNvSpPr/>
          <p:nvPr/>
        </p:nvSpPr>
        <p:spPr>
          <a:xfrm>
            <a:off x="2484438" y="6303963"/>
            <a:ext cx="6407150" cy="4127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减免税费可以减轻企业税负，促进企业发展</a:t>
            </a:r>
            <a:endParaRPr lang="zh-CN" altLang="en-US" sz="2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422" name="Rectangle 270"/>
          <p:cNvSpPr/>
          <p:nvPr/>
        </p:nvSpPr>
        <p:spPr>
          <a:xfrm>
            <a:off x="252413" y="6303963"/>
            <a:ext cx="2232025" cy="4127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财政与企业发展</a:t>
            </a:r>
            <a:endParaRPr lang="zh-CN" altLang="en-US" sz="2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423" name="Rectangle 271"/>
          <p:cNvSpPr/>
          <p:nvPr/>
        </p:nvSpPr>
        <p:spPr>
          <a:xfrm>
            <a:off x="2484438" y="5570538"/>
            <a:ext cx="6407150" cy="7334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财政支出和减税可以提高居民收入，扩大消费，提高消费水平</a:t>
            </a:r>
            <a:endParaRPr lang="zh-CN" altLang="en-US" sz="2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424" name="Rectangle 272"/>
          <p:cNvSpPr/>
          <p:nvPr/>
        </p:nvSpPr>
        <p:spPr>
          <a:xfrm>
            <a:off x="252413" y="5570538"/>
            <a:ext cx="2232025" cy="7334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财政与消费</a:t>
            </a:r>
            <a:endParaRPr lang="zh-CN" altLang="en-US" sz="2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425" name="Rectangle 273"/>
          <p:cNvSpPr/>
          <p:nvPr/>
        </p:nvSpPr>
        <p:spPr>
          <a:xfrm>
            <a:off x="2484438" y="4837113"/>
            <a:ext cx="6407150" cy="7334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提高人民文化生活水平的物质保障，促进文化资源的优化配置，促进文化建设的发展</a:t>
            </a:r>
            <a:endParaRPr lang="zh-CN" altLang="en-US" sz="2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426" name="Rectangle 274"/>
          <p:cNvSpPr/>
          <p:nvPr/>
        </p:nvSpPr>
        <p:spPr>
          <a:xfrm>
            <a:off x="252413" y="4837113"/>
            <a:ext cx="2232025" cy="7334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财政与文化建设</a:t>
            </a:r>
            <a:endParaRPr lang="zh-CN" altLang="en-US" sz="2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427" name="Rectangle 275"/>
          <p:cNvSpPr/>
          <p:nvPr/>
        </p:nvSpPr>
        <p:spPr>
          <a:xfrm>
            <a:off x="2484438" y="4103688"/>
            <a:ext cx="6407150" cy="7334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加大财政对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三农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的扶持，有利于巩固农业的基础地位、优化农村经济结构，提高农民收入</a:t>
            </a:r>
            <a:endParaRPr lang="zh-CN" altLang="en-US" sz="2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428" name="Rectangle 276"/>
          <p:cNvSpPr/>
          <p:nvPr/>
        </p:nvSpPr>
        <p:spPr>
          <a:xfrm>
            <a:off x="252413" y="4103688"/>
            <a:ext cx="2232025" cy="7334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财政与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三农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、扶贫开发</a:t>
            </a:r>
            <a:endParaRPr lang="zh-CN" altLang="en-US" sz="2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429" name="Rectangle 277"/>
          <p:cNvSpPr/>
          <p:nvPr/>
        </p:nvSpPr>
        <p:spPr>
          <a:xfrm>
            <a:off x="2484438" y="3370263"/>
            <a:ext cx="6407150" cy="7334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加大财政对科技的投入，有利于提高自主创新能力，促进科技进步</a:t>
            </a:r>
            <a:endParaRPr lang="zh-CN" altLang="en-US" sz="2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430" name="Rectangle 278"/>
          <p:cNvSpPr/>
          <p:nvPr/>
        </p:nvSpPr>
        <p:spPr>
          <a:xfrm>
            <a:off x="252413" y="3370263"/>
            <a:ext cx="2232025" cy="7334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财政与科技创新</a:t>
            </a:r>
            <a:endParaRPr lang="zh-CN" altLang="en-US" sz="2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431" name="Rectangle 279"/>
          <p:cNvSpPr/>
          <p:nvPr/>
        </p:nvSpPr>
        <p:spPr>
          <a:xfrm>
            <a:off x="2484438" y="2636838"/>
            <a:ext cx="6407150" cy="7334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恰当的财政政策有助于转变经济发展方式、优化经济结构，实现经济平稳运行和健康发展</a:t>
            </a:r>
            <a:endParaRPr lang="zh-CN" altLang="en-US" sz="2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432" name="Rectangle 280"/>
          <p:cNvSpPr/>
          <p:nvPr/>
        </p:nvSpPr>
        <p:spPr>
          <a:xfrm>
            <a:off x="252413" y="2636838"/>
            <a:ext cx="2232025" cy="7334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财政与转方式、调结构</a:t>
            </a:r>
            <a:endParaRPr lang="zh-CN" altLang="en-US" sz="2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433" name="Rectangle 281"/>
          <p:cNvSpPr/>
          <p:nvPr/>
        </p:nvSpPr>
        <p:spPr>
          <a:xfrm>
            <a:off x="2484438" y="1903413"/>
            <a:ext cx="6407150" cy="7334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适当的财政政策可以弥补市场调节的缺陷和不足，减少社会资源的浪费</a:t>
            </a:r>
            <a:endParaRPr lang="zh-CN" altLang="en-US" sz="2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434" name="Rectangle 282"/>
          <p:cNvSpPr/>
          <p:nvPr/>
        </p:nvSpPr>
        <p:spPr>
          <a:xfrm>
            <a:off x="252413" y="1903413"/>
            <a:ext cx="2232025" cy="7334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财政与宏观调控</a:t>
            </a:r>
            <a:endParaRPr lang="zh-CN" altLang="en-US" sz="2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435" name="Rectangle 283"/>
          <p:cNvSpPr/>
          <p:nvPr/>
        </p:nvSpPr>
        <p:spPr>
          <a:xfrm>
            <a:off x="2484438" y="1169988"/>
            <a:ext cx="6407150" cy="7334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实施稳健或紧缩的财政政策能够抑制流动性过剩，调节货币流向，稳定物价，提高人民生活水平</a:t>
            </a:r>
            <a:endParaRPr lang="zh-CN" altLang="en-US" sz="2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436" name="Rectangle 284"/>
          <p:cNvSpPr/>
          <p:nvPr/>
        </p:nvSpPr>
        <p:spPr>
          <a:xfrm>
            <a:off x="252413" y="1169988"/>
            <a:ext cx="2232025" cy="7334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财政与物价</a:t>
            </a:r>
            <a:endParaRPr lang="zh-CN" altLang="en-US" sz="2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3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3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3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3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3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3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3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3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7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7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7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7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3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73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7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3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3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73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73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7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73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73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7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73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73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7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73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73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7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73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73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7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73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73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7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73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73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7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73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73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7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73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73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7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73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73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7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7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7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7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7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7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7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7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7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7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7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7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7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73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73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7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7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7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7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73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73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7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73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73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7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73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73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7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73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073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7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073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073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7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284" grpId="0"/>
      <p:bldP spid="1073283" grpId="0"/>
      <p:bldP spid="1073421" grpId="0"/>
      <p:bldP spid="1073422" grpId="0"/>
      <p:bldP spid="1073423" grpId="0"/>
      <p:bldP spid="1073424" grpId="0"/>
      <p:bldP spid="1073425" grpId="0"/>
      <p:bldP spid="1073426" grpId="0"/>
      <p:bldP spid="1073427" grpId="0"/>
      <p:bldP spid="1073428" grpId="0"/>
      <p:bldP spid="1073429" grpId="0"/>
      <p:bldP spid="1073430" grpId="0"/>
      <p:bldP spid="1073431" grpId="0"/>
      <p:bldP spid="1073432" grpId="0"/>
      <p:bldP spid="1073433" grpId="0"/>
      <p:bldP spid="1073434" grpId="0"/>
      <p:bldP spid="1073435" grpId="0"/>
      <p:bldP spid="107343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2097" name="Object 2"/>
          <p:cNvGraphicFramePr/>
          <p:nvPr/>
        </p:nvGraphicFramePr>
        <p:xfrm>
          <a:off x="476250" y="171450"/>
          <a:ext cx="4424363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" r:id="rId1" imgW="4490085" imgH="593725" progId="Word.Document.8">
                  <p:embed/>
                </p:oleObj>
              </mc:Choice>
              <mc:Fallback>
                <p:oleObj name="" r:id="rId1" imgW="4490085" imgH="593725" progId="Word.Document.8">
                  <p:embed/>
                  <p:pic>
                    <p:nvPicPr>
                      <p:cNvPr id="0" name="图片 31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6250" y="171450"/>
                        <a:ext cx="4424363" cy="5857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2304" name="Rectangle 176"/>
          <p:cNvSpPr/>
          <p:nvPr/>
        </p:nvSpPr>
        <p:spPr>
          <a:xfrm>
            <a:off x="1044575" y="622300"/>
            <a:ext cx="7837488" cy="3968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作用阐释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303" name="Rectangle 175"/>
          <p:cNvSpPr/>
          <p:nvPr/>
        </p:nvSpPr>
        <p:spPr>
          <a:xfrm>
            <a:off x="252413" y="622300"/>
            <a:ext cx="792162" cy="3968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角度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325" name="Line 197"/>
          <p:cNvSpPr/>
          <p:nvPr/>
        </p:nvSpPr>
        <p:spPr>
          <a:xfrm>
            <a:off x="252413" y="1019175"/>
            <a:ext cx="86296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2327" name="Line 199"/>
          <p:cNvSpPr/>
          <p:nvPr/>
        </p:nvSpPr>
        <p:spPr>
          <a:xfrm>
            <a:off x="1044575" y="622300"/>
            <a:ext cx="0" cy="59182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2331" name="Line 203"/>
          <p:cNvSpPr/>
          <p:nvPr/>
        </p:nvSpPr>
        <p:spPr>
          <a:xfrm>
            <a:off x="252413" y="1720850"/>
            <a:ext cx="86296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2339" name="Line 211"/>
          <p:cNvSpPr/>
          <p:nvPr/>
        </p:nvSpPr>
        <p:spPr>
          <a:xfrm>
            <a:off x="252413" y="2422525"/>
            <a:ext cx="86296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2347" name="Line 219"/>
          <p:cNvSpPr/>
          <p:nvPr/>
        </p:nvSpPr>
        <p:spPr>
          <a:xfrm>
            <a:off x="252413" y="2819400"/>
            <a:ext cx="86296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2355" name="Line 227"/>
          <p:cNvSpPr/>
          <p:nvPr/>
        </p:nvSpPr>
        <p:spPr>
          <a:xfrm>
            <a:off x="252413" y="3521075"/>
            <a:ext cx="86296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2363" name="Line 235"/>
          <p:cNvSpPr/>
          <p:nvPr/>
        </p:nvSpPr>
        <p:spPr>
          <a:xfrm>
            <a:off x="252413" y="3917950"/>
            <a:ext cx="86296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2371" name="Line 243"/>
          <p:cNvSpPr/>
          <p:nvPr/>
        </p:nvSpPr>
        <p:spPr>
          <a:xfrm>
            <a:off x="252413" y="5838825"/>
            <a:ext cx="86296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2319" name="Line 191"/>
          <p:cNvSpPr/>
          <p:nvPr/>
        </p:nvSpPr>
        <p:spPr>
          <a:xfrm>
            <a:off x="252413" y="622300"/>
            <a:ext cx="8629650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2321" name="Line 193"/>
          <p:cNvSpPr/>
          <p:nvPr/>
        </p:nvSpPr>
        <p:spPr>
          <a:xfrm>
            <a:off x="252413" y="622300"/>
            <a:ext cx="0" cy="591820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2322" name="Line 194"/>
          <p:cNvSpPr/>
          <p:nvPr/>
        </p:nvSpPr>
        <p:spPr>
          <a:xfrm>
            <a:off x="8882063" y="622300"/>
            <a:ext cx="0" cy="591820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2320" name="Line 192"/>
          <p:cNvSpPr/>
          <p:nvPr/>
        </p:nvSpPr>
        <p:spPr>
          <a:xfrm>
            <a:off x="252413" y="6540500"/>
            <a:ext cx="8629650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2422" name="Rectangle 294"/>
          <p:cNvSpPr/>
          <p:nvPr/>
        </p:nvSpPr>
        <p:spPr>
          <a:xfrm>
            <a:off x="1044575" y="5838825"/>
            <a:ext cx="7837488" cy="7016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国家政权是税收产生和存在的必要条件，税收又为国家政权的存在提供物质条件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423" name="Rectangle 295"/>
          <p:cNvSpPr/>
          <p:nvPr/>
        </p:nvSpPr>
        <p:spPr>
          <a:xfrm>
            <a:off x="252413" y="5838825"/>
            <a:ext cx="792162" cy="7016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国家政权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424" name="Rectangle 296"/>
          <p:cNvSpPr/>
          <p:nvPr/>
        </p:nvSpPr>
        <p:spPr>
          <a:xfrm>
            <a:off x="1044575" y="3917950"/>
            <a:ext cx="7837488" cy="19208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促进经济平稳运行。经济发展过热时，可以通过增加税收来抑制社会总需求；经济发展过冷时，可以通过减少税收来刺激社会总需求，实现社会总供给与社会总需求的平衡。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促进经济发展方式转变，提高资源配置效率。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是国家进行经济监督的重要手段，国家通过税收来反映经济运行和社会发展状况，对市场主体的经济活动进行监督管理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425" name="Rectangle 297"/>
          <p:cNvSpPr/>
          <p:nvPr/>
        </p:nvSpPr>
        <p:spPr>
          <a:xfrm>
            <a:off x="252413" y="3917950"/>
            <a:ext cx="792162" cy="19208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宏观调控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426" name="Rectangle 298"/>
          <p:cNvSpPr/>
          <p:nvPr/>
        </p:nvSpPr>
        <p:spPr>
          <a:xfrm>
            <a:off x="1044575" y="3521075"/>
            <a:ext cx="7837488" cy="3968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税收是国家筹集财政收入最普遍的形式，是财政收入最重要的来源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427" name="Rectangle 299"/>
          <p:cNvSpPr/>
          <p:nvPr/>
        </p:nvSpPr>
        <p:spPr>
          <a:xfrm>
            <a:off x="252413" y="3521075"/>
            <a:ext cx="792162" cy="3968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财政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428" name="Rectangle 300"/>
          <p:cNvSpPr/>
          <p:nvPr/>
        </p:nvSpPr>
        <p:spPr>
          <a:xfrm>
            <a:off x="1044575" y="2819400"/>
            <a:ext cx="7837488" cy="7016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通过调节税收，可以调节和引导居民的消费行为，引导居民树立正确的消费观念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429" name="Rectangle 301"/>
          <p:cNvSpPr/>
          <p:nvPr/>
        </p:nvSpPr>
        <p:spPr>
          <a:xfrm>
            <a:off x="252413" y="2819400"/>
            <a:ext cx="792162" cy="7016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消费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430" name="Rectangle 302"/>
          <p:cNvSpPr/>
          <p:nvPr/>
        </p:nvSpPr>
        <p:spPr>
          <a:xfrm>
            <a:off x="1044575" y="2422525"/>
            <a:ext cx="7837488" cy="3968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调节商品价格，影响社会供求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431" name="Rectangle 303"/>
          <p:cNvSpPr/>
          <p:nvPr/>
        </p:nvSpPr>
        <p:spPr>
          <a:xfrm>
            <a:off x="252413" y="2422525"/>
            <a:ext cx="792162" cy="3968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交换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432" name="Rectangle 304"/>
          <p:cNvSpPr/>
          <p:nvPr/>
        </p:nvSpPr>
        <p:spPr>
          <a:xfrm>
            <a:off x="1044575" y="1720850"/>
            <a:ext cx="7837488" cy="7016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通过征收个人所得税，调节个人收入分配，缩小收入差距，维护社会公平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433" name="Rectangle 305"/>
          <p:cNvSpPr/>
          <p:nvPr/>
        </p:nvSpPr>
        <p:spPr>
          <a:xfrm>
            <a:off x="252413" y="1720850"/>
            <a:ext cx="792162" cy="7016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分配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434" name="Rectangle 306"/>
          <p:cNvSpPr/>
          <p:nvPr/>
        </p:nvSpPr>
        <p:spPr>
          <a:xfrm>
            <a:off x="1044575" y="1019175"/>
            <a:ext cx="7837488" cy="7016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调节生产要素的合理配置，引导企业生产的发展方向，促进企业技术进步，促进企业发展方式转变，引导企业节约资源，保护环境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435" name="Rectangle 307"/>
          <p:cNvSpPr/>
          <p:nvPr/>
        </p:nvSpPr>
        <p:spPr>
          <a:xfrm>
            <a:off x="252413" y="1019175"/>
            <a:ext cx="792162" cy="7016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生产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7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7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7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7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7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7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7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7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7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7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7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7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72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2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7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72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72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7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72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72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72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72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72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7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72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72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7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72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72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7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72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72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7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72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72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7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72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72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7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72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72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7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72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72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7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72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72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7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72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72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7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72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72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304" grpId="0"/>
      <p:bldP spid="1072303" grpId="0"/>
      <p:bldP spid="1072422" grpId="0"/>
      <p:bldP spid="1072423" grpId="0"/>
      <p:bldP spid="1072424" grpId="0"/>
      <p:bldP spid="1072425" grpId="0"/>
      <p:bldP spid="1072426" grpId="0"/>
      <p:bldP spid="1072427" grpId="0"/>
      <p:bldP spid="1072428" grpId="0"/>
      <p:bldP spid="1072429" grpId="0"/>
      <p:bldP spid="1072430" grpId="0"/>
      <p:bldP spid="1072431" grpId="0"/>
      <p:bldP spid="1072432" grpId="0"/>
      <p:bldP spid="1072433" grpId="0"/>
      <p:bldP spid="1072434" grpId="0"/>
      <p:bldP spid="107243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4145" name="Object 2"/>
          <p:cNvGraphicFramePr/>
          <p:nvPr/>
        </p:nvGraphicFramePr>
        <p:xfrm>
          <a:off x="314325" y="196850"/>
          <a:ext cx="8467725" cy="642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" r:id="rId1" imgW="8588375" imgH="6507480" progId="Word.Document.8">
                  <p:embed/>
                </p:oleObj>
              </mc:Choice>
              <mc:Fallback>
                <p:oleObj name="" r:id="rId1" imgW="8588375" imgH="6507480" progId="Word.Document.8">
                  <p:embed/>
                  <p:pic>
                    <p:nvPicPr>
                      <p:cNvPr id="0" name="图片 315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4325" y="196850"/>
                        <a:ext cx="8467725" cy="6426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6193" name="Object 2"/>
          <p:cNvGraphicFramePr/>
          <p:nvPr/>
        </p:nvGraphicFramePr>
        <p:xfrm>
          <a:off x="477838" y="1196975"/>
          <a:ext cx="82042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" r:id="rId1" imgW="8253730" imgH="3555365" progId="Word.Document.8">
                  <p:embed/>
                </p:oleObj>
              </mc:Choice>
              <mc:Fallback>
                <p:oleObj name="" r:id="rId1" imgW="8253730" imgH="3555365" progId="Word.Document.8">
                  <p:embed/>
                  <p:pic>
                    <p:nvPicPr>
                      <p:cNvPr id="0" name="图片 315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7838" y="1196975"/>
                        <a:ext cx="8204200" cy="3533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0083" name="Object 3"/>
          <p:cNvGraphicFramePr/>
          <p:nvPr/>
        </p:nvGraphicFramePr>
        <p:xfrm>
          <a:off x="476250" y="4738688"/>
          <a:ext cx="526891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15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250" y="4738688"/>
                        <a:ext cx="5268913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8241" name="Object 3"/>
          <p:cNvGraphicFramePr/>
          <p:nvPr/>
        </p:nvGraphicFramePr>
        <p:xfrm>
          <a:off x="165100" y="633413"/>
          <a:ext cx="8831263" cy="594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" r:id="rId1" imgW="9003665" imgH="6029960" progId="Word.Document.8">
                  <p:embed/>
                </p:oleObj>
              </mc:Choice>
              <mc:Fallback>
                <p:oleObj name="" r:id="rId1" imgW="9003665" imgH="6029960" progId="Word.Document.8">
                  <p:embed/>
                  <p:pic>
                    <p:nvPicPr>
                      <p:cNvPr id="0" name="图片 315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5100" y="633413"/>
                        <a:ext cx="8831263" cy="5940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0289" name="Object 2"/>
          <p:cNvGraphicFramePr/>
          <p:nvPr/>
        </p:nvGraphicFramePr>
        <p:xfrm>
          <a:off x="469900" y="1727200"/>
          <a:ext cx="8205788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" r:id="rId1" imgW="8279765" imgH="3227705" progId="Word.Document.8">
                  <p:embed/>
                </p:oleObj>
              </mc:Choice>
              <mc:Fallback>
                <p:oleObj name="" r:id="rId1" imgW="8279765" imgH="3227705" progId="Word.Document.8">
                  <p:embed/>
                  <p:pic>
                    <p:nvPicPr>
                      <p:cNvPr id="0" name="图片 315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9900" y="1727200"/>
                        <a:ext cx="8205788" cy="3213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8035" name="Object 3"/>
          <p:cNvGraphicFramePr/>
          <p:nvPr/>
        </p:nvGraphicFramePr>
        <p:xfrm>
          <a:off x="461963" y="4038600"/>
          <a:ext cx="52689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15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963" y="4038600"/>
                        <a:ext cx="5268912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8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8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2337" name="Object 3"/>
          <p:cNvGraphicFramePr/>
          <p:nvPr/>
        </p:nvGraphicFramePr>
        <p:xfrm>
          <a:off x="223838" y="508000"/>
          <a:ext cx="8696325" cy="608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" r:id="rId1" imgW="8697595" imgH="6083935" progId="Word.Document.8">
                  <p:embed/>
                </p:oleObj>
              </mc:Choice>
              <mc:Fallback>
                <p:oleObj name="" r:id="rId1" imgW="8697595" imgH="6083935" progId="Word.Document.8">
                  <p:embed/>
                  <p:pic>
                    <p:nvPicPr>
                      <p:cNvPr id="0" name="图片 31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3838" y="508000"/>
                        <a:ext cx="8696325" cy="6081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361" name="Object 258"/>
          <p:cNvGraphicFramePr/>
          <p:nvPr/>
        </p:nvGraphicFramePr>
        <p:xfrm>
          <a:off x="530225" y="693738"/>
          <a:ext cx="33448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3379470" imgH="599440" progId="Word.Document.8">
                  <p:embed/>
                </p:oleObj>
              </mc:Choice>
              <mc:Fallback>
                <p:oleObj name="" r:id="rId1" imgW="3379470" imgH="599440" progId="Word.Documen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0225" y="693738"/>
                        <a:ext cx="3344863" cy="593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" name="Object 259"/>
          <p:cNvGraphicFramePr/>
          <p:nvPr/>
        </p:nvGraphicFramePr>
        <p:xfrm>
          <a:off x="523875" y="1287463"/>
          <a:ext cx="8204200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3" imgW="8253730" imgH="4144010" progId="Word.Document.8">
                  <p:embed/>
                </p:oleObj>
              </mc:Choice>
              <mc:Fallback>
                <p:oleObj name="" r:id="rId3" imgW="8253730" imgH="4144010" progId="Word.Document.8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3875" y="1287463"/>
                        <a:ext cx="8204200" cy="4127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1988" name="Object 260"/>
          <p:cNvGraphicFramePr/>
          <p:nvPr/>
        </p:nvGraphicFramePr>
        <p:xfrm>
          <a:off x="519113" y="2449513"/>
          <a:ext cx="8205787" cy="294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5" imgW="8253730" imgH="2961005" progId="Word.Document.8">
                  <p:embed/>
                </p:oleObj>
              </mc:Choice>
              <mc:Fallback>
                <p:oleObj name="" r:id="rId5" imgW="8253730" imgH="2961005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113" y="2449513"/>
                        <a:ext cx="8205787" cy="2940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1989" name="Object 261"/>
          <p:cNvGraphicFramePr/>
          <p:nvPr/>
        </p:nvGraphicFramePr>
        <p:xfrm>
          <a:off x="520700" y="3021013"/>
          <a:ext cx="8251825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7" imgW="8253730" imgH="2368550" progId="Word.Document.8">
                  <p:embed/>
                </p:oleObj>
              </mc:Choice>
              <mc:Fallback>
                <p:oleObj name="" r:id="rId7" imgW="8253730" imgH="2368550" progId="Word.Document.8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0700" y="3021013"/>
                        <a:ext cx="8251825" cy="2368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1990" name="Object 262"/>
          <p:cNvGraphicFramePr/>
          <p:nvPr/>
        </p:nvGraphicFramePr>
        <p:xfrm>
          <a:off x="520700" y="5391150"/>
          <a:ext cx="82518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9" imgW="8253730" imgH="593090" progId="Word.Document.8">
                  <p:embed/>
                </p:oleObj>
              </mc:Choice>
              <mc:Fallback>
                <p:oleObj name="" r:id="rId9" imgW="8253730" imgH="593090" progId="Word.Document.8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0700" y="5391150"/>
                        <a:ext cx="8251825" cy="592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1991" name="Object 263"/>
          <p:cNvGraphicFramePr/>
          <p:nvPr/>
        </p:nvGraphicFramePr>
        <p:xfrm>
          <a:off x="847725" y="4781550"/>
          <a:ext cx="80819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1" imgW="8157845" imgH="596265" progId="Word.Document.8">
                  <p:embed/>
                </p:oleObj>
              </mc:Choice>
              <mc:Fallback>
                <p:oleObj name="" r:id="rId11" imgW="8157845" imgH="596265" progId="Word.Document.8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7725" y="4781550"/>
                        <a:ext cx="8081963" cy="593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4385" name="Object 2"/>
          <p:cNvGraphicFramePr/>
          <p:nvPr/>
        </p:nvGraphicFramePr>
        <p:xfrm>
          <a:off x="452438" y="1066800"/>
          <a:ext cx="8205787" cy="430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" r:id="rId1" imgW="8279765" imgH="4329430" progId="Word.Document.8">
                  <p:embed/>
                </p:oleObj>
              </mc:Choice>
              <mc:Fallback>
                <p:oleObj name="" r:id="rId1" imgW="8279765" imgH="4329430" progId="Word.Document.8">
                  <p:embed/>
                  <p:pic>
                    <p:nvPicPr>
                      <p:cNvPr id="0" name="图片 315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2438" y="1066800"/>
                        <a:ext cx="8205787" cy="4308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987" name="Object 3"/>
          <p:cNvGraphicFramePr/>
          <p:nvPr/>
        </p:nvGraphicFramePr>
        <p:xfrm>
          <a:off x="447675" y="5194300"/>
          <a:ext cx="52689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1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675" y="5194300"/>
                        <a:ext cx="5268913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6547" name="Rectangle 3"/>
          <p:cNvSpPr/>
          <p:nvPr/>
        </p:nvSpPr>
        <p:spPr>
          <a:xfrm>
            <a:off x="179388" y="2511425"/>
            <a:ext cx="8928100" cy="701675"/>
          </a:xfrm>
          <a:prstGeom prst="rect">
            <a:avLst/>
          </a:prstGeom>
          <a:noFill/>
          <a:ln w="19050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000" b="1" dirty="0">
                <a:solidFill>
                  <a:srgbClr val="009999"/>
                </a:solidFill>
                <a:latin typeface="方正宋黑简体" pitchFamily="65" charset="-122"/>
                <a:ea typeface="方正宋黑简体" pitchFamily="65" charset="-122"/>
              </a:rPr>
              <a:t>[</a:t>
            </a:r>
            <a:r>
              <a:rPr lang="zh-CN" altLang="en-US" sz="4000" b="1" dirty="0">
                <a:solidFill>
                  <a:srgbClr val="009999"/>
                </a:solidFill>
                <a:latin typeface="方正宋黑简体" pitchFamily="65" charset="-122"/>
                <a:ea typeface="方正宋黑简体" pitchFamily="65" charset="-122"/>
              </a:rPr>
              <a:t>本课综合检测</a:t>
            </a:r>
            <a:r>
              <a:rPr lang="en-US" altLang="zh-CN" sz="4000" b="1" dirty="0">
                <a:solidFill>
                  <a:srgbClr val="009999"/>
                </a:solidFill>
                <a:latin typeface="方正宋黑简体" pitchFamily="65" charset="-122"/>
                <a:ea typeface="方正宋黑简体" pitchFamily="65" charset="-122"/>
              </a:rPr>
              <a:t>]</a:t>
            </a:r>
            <a:endParaRPr lang="zh-CN" altLang="en-US" sz="4000" b="1" dirty="0">
              <a:solidFill>
                <a:srgbClr val="009999"/>
              </a:solidFill>
              <a:latin typeface="方正宋黑简体" pitchFamily="65" charset="-122"/>
              <a:ea typeface="方正宋黑简体" pitchFamily="65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7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8481" name="Object 4"/>
          <p:cNvGraphicFramePr/>
          <p:nvPr/>
        </p:nvGraphicFramePr>
        <p:xfrm>
          <a:off x="36513" y="60325"/>
          <a:ext cx="82518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" r:id="rId1" imgW="8253730" imgH="593090" progId="Word.Document.8">
                  <p:embed/>
                </p:oleObj>
              </mc:Choice>
              <mc:Fallback>
                <p:oleObj name="" r:id="rId1" imgW="8253730" imgH="593090" progId="Word.Document.8">
                  <p:embed/>
                  <p:pic>
                    <p:nvPicPr>
                      <p:cNvPr id="0" name="图片 316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513" y="60325"/>
                        <a:ext cx="8251825" cy="592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2" name="Object 5"/>
          <p:cNvGraphicFramePr/>
          <p:nvPr/>
        </p:nvGraphicFramePr>
        <p:xfrm>
          <a:off x="279400" y="515938"/>
          <a:ext cx="8493125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" r:id="rId3" imgW="8619490" imgH="1786255" progId="Word.Document.8">
                  <p:embed/>
                </p:oleObj>
              </mc:Choice>
              <mc:Fallback>
                <p:oleObj name="" r:id="rId3" imgW="8619490" imgH="1786255" progId="Word.Document.8">
                  <p:embed/>
                  <p:pic>
                    <p:nvPicPr>
                      <p:cNvPr id="0" name="图片 315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400" y="515938"/>
                        <a:ext cx="8493125" cy="1754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5526" name="Object 6"/>
          <p:cNvGraphicFramePr/>
          <p:nvPr/>
        </p:nvGraphicFramePr>
        <p:xfrm>
          <a:off x="676275" y="2141538"/>
          <a:ext cx="8088313" cy="458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" r:id="rId5" imgW="8348345" imgH="4740910" progId="Word.Document.8">
                  <p:embed/>
                </p:oleObj>
              </mc:Choice>
              <mc:Fallback>
                <p:oleObj name="" r:id="rId5" imgW="8348345" imgH="4740910" progId="Word.Document.8">
                  <p:embed/>
                  <p:pic>
                    <p:nvPicPr>
                      <p:cNvPr id="0" name="图片 316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6275" y="2141538"/>
                        <a:ext cx="8088313" cy="45894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0529" name="Object 2"/>
          <p:cNvGraphicFramePr/>
          <p:nvPr/>
        </p:nvGraphicFramePr>
        <p:xfrm>
          <a:off x="279400" y="1049338"/>
          <a:ext cx="855980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" r:id="rId1" imgW="8679180" imgH="1778635" progId="Word.Document.8">
                  <p:embed/>
                </p:oleObj>
              </mc:Choice>
              <mc:Fallback>
                <p:oleObj name="" r:id="rId1" imgW="8679180" imgH="1778635" progId="Word.Document.8">
                  <p:embed/>
                  <p:pic>
                    <p:nvPicPr>
                      <p:cNvPr id="0" name="图片 316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9400" y="1049338"/>
                        <a:ext cx="8559800" cy="1747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0995" name="Object 3"/>
          <p:cNvGraphicFramePr/>
          <p:nvPr/>
        </p:nvGraphicFramePr>
        <p:xfrm>
          <a:off x="684213" y="2768600"/>
          <a:ext cx="7924800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" r:id="rId3" imgW="8124190" imgH="2962910" progId="Word.Document.8">
                  <p:embed/>
                </p:oleObj>
              </mc:Choice>
              <mc:Fallback>
                <p:oleObj name="" r:id="rId3" imgW="8124190" imgH="2962910" progId="Word.Document.8">
                  <p:embed/>
                  <p:pic>
                    <p:nvPicPr>
                      <p:cNvPr id="0" name="图片 316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4213" y="2768600"/>
                        <a:ext cx="7924800" cy="2892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2577" name="Object 21"/>
          <p:cNvGraphicFramePr/>
          <p:nvPr/>
        </p:nvGraphicFramePr>
        <p:xfrm>
          <a:off x="444500" y="877888"/>
          <a:ext cx="8205788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" r:id="rId1" imgW="8253730" imgH="4740910" progId="Word.Document.8">
                  <p:embed/>
                </p:oleObj>
              </mc:Choice>
              <mc:Fallback>
                <p:oleObj name="" r:id="rId1" imgW="8253730" imgH="4740910" progId="Word.Document.8">
                  <p:embed/>
                  <p:pic>
                    <p:nvPicPr>
                      <p:cNvPr id="0" name="图片 316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4500" y="877888"/>
                        <a:ext cx="8205788" cy="4711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2038" name="Object 22"/>
          <p:cNvGraphicFramePr/>
          <p:nvPr/>
        </p:nvGraphicFramePr>
        <p:xfrm>
          <a:off x="3556000" y="2573338"/>
          <a:ext cx="13843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" r:id="rId3" imgW="1397000" imgH="398780" progId="Word.Document.8">
                  <p:embed/>
                </p:oleObj>
              </mc:Choice>
              <mc:Fallback>
                <p:oleObj name="" r:id="rId3" imgW="1397000" imgH="398780" progId="Word.Document.8">
                  <p:embed/>
                  <p:pic>
                    <p:nvPicPr>
                      <p:cNvPr id="0" name="图片 317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56000" y="2573338"/>
                        <a:ext cx="1384300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2039" name="Object 23"/>
          <p:cNvGraphicFramePr/>
          <p:nvPr/>
        </p:nvGraphicFramePr>
        <p:xfrm>
          <a:off x="6356350" y="2573338"/>
          <a:ext cx="13843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" r:id="rId5" imgW="1397000" imgH="396875" progId="Word.Document.8">
                  <p:embed/>
                </p:oleObj>
              </mc:Choice>
              <mc:Fallback>
                <p:oleObj name="" r:id="rId5" imgW="1397000" imgH="396875" progId="Word.Document.8">
                  <p:embed/>
                  <p:pic>
                    <p:nvPicPr>
                      <p:cNvPr id="0" name="图片 316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56350" y="2573338"/>
                        <a:ext cx="1384300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2040" name="Object 24"/>
          <p:cNvGraphicFramePr/>
          <p:nvPr/>
        </p:nvGraphicFramePr>
        <p:xfrm>
          <a:off x="971550" y="4357688"/>
          <a:ext cx="13843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" r:id="rId7" imgW="1397000" imgH="396875" progId="Word.Document.8">
                  <p:embed/>
                </p:oleObj>
              </mc:Choice>
              <mc:Fallback>
                <p:oleObj name="" r:id="rId7" imgW="1397000" imgH="396875" progId="Word.Document.8">
                  <p:embed/>
                  <p:pic>
                    <p:nvPicPr>
                      <p:cNvPr id="0" name="图片 316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1550" y="4357688"/>
                        <a:ext cx="1384300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2041" name="Object 25"/>
          <p:cNvGraphicFramePr/>
          <p:nvPr/>
        </p:nvGraphicFramePr>
        <p:xfrm>
          <a:off x="4843463" y="4344988"/>
          <a:ext cx="13843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" r:id="rId9" imgW="1397000" imgH="396875" progId="Word.Document.8">
                  <p:embed/>
                </p:oleObj>
              </mc:Choice>
              <mc:Fallback>
                <p:oleObj name="" r:id="rId9" imgW="1397000" imgH="396875" progId="Word.Document.8">
                  <p:embed/>
                  <p:pic>
                    <p:nvPicPr>
                      <p:cNvPr id="0" name="图片 316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43463" y="4344988"/>
                        <a:ext cx="1384300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2042" name="Object 26"/>
          <p:cNvGraphicFramePr/>
          <p:nvPr/>
        </p:nvGraphicFramePr>
        <p:xfrm>
          <a:off x="963613" y="4932363"/>
          <a:ext cx="13843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" r:id="rId11" imgW="1397000" imgH="396875" progId="Word.Document.8">
                  <p:embed/>
                </p:oleObj>
              </mc:Choice>
              <mc:Fallback>
                <p:oleObj name="" r:id="rId11" imgW="1397000" imgH="396875" progId="Word.Document.8">
                  <p:embed/>
                  <p:pic>
                    <p:nvPicPr>
                      <p:cNvPr id="0" name="图片 316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63613" y="4932363"/>
                        <a:ext cx="1384300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8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8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4625" name="Object 2"/>
          <p:cNvGraphicFramePr/>
          <p:nvPr/>
        </p:nvGraphicFramePr>
        <p:xfrm>
          <a:off x="387350" y="188913"/>
          <a:ext cx="8328025" cy="652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" r:id="rId1" imgW="8536305" imgH="6687820" progId="Word.Document.8">
                  <p:embed/>
                </p:oleObj>
              </mc:Choice>
              <mc:Fallback>
                <p:oleObj name="" r:id="rId1" imgW="8536305" imgH="6687820" progId="Word.Document.8">
                  <p:embed/>
                  <p:pic>
                    <p:nvPicPr>
                      <p:cNvPr id="0" name="图片 316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7350" y="188913"/>
                        <a:ext cx="8328025" cy="6524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6673" name="Object 4"/>
          <p:cNvGraphicFramePr/>
          <p:nvPr/>
        </p:nvGraphicFramePr>
        <p:xfrm>
          <a:off x="247650" y="563563"/>
          <a:ext cx="8575675" cy="58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" r:id="rId1" imgW="8629650" imgH="5935345" progId="Word.Document.8">
                  <p:embed/>
                </p:oleObj>
              </mc:Choice>
              <mc:Fallback>
                <p:oleObj name="" r:id="rId1" imgW="8629650" imgH="5935345" progId="Word.Document.8">
                  <p:embed/>
                  <p:pic>
                    <p:nvPicPr>
                      <p:cNvPr id="0" name="图片 31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7650" y="563563"/>
                        <a:ext cx="8575675" cy="5889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8721" name="Object 4"/>
          <p:cNvGraphicFramePr/>
          <p:nvPr/>
        </p:nvGraphicFramePr>
        <p:xfrm>
          <a:off x="454025" y="1133475"/>
          <a:ext cx="8251825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" r:id="rId1" imgW="8253730" imgH="4144010" progId="Word.Document.8">
                  <p:embed/>
                </p:oleObj>
              </mc:Choice>
              <mc:Fallback>
                <p:oleObj name="" r:id="rId1" imgW="8253730" imgH="4144010" progId="Word.Document.8">
                  <p:embed/>
                  <p:pic>
                    <p:nvPicPr>
                      <p:cNvPr id="0" name="图片 31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4025" y="1133475"/>
                        <a:ext cx="8251825" cy="4146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5621" name="Object 5"/>
          <p:cNvGraphicFramePr/>
          <p:nvPr/>
        </p:nvGraphicFramePr>
        <p:xfrm>
          <a:off x="455613" y="4718050"/>
          <a:ext cx="52689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17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5613" y="4718050"/>
                        <a:ext cx="5268912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60769" name="Object 2"/>
          <p:cNvGraphicFramePr/>
          <p:nvPr/>
        </p:nvGraphicFramePr>
        <p:xfrm>
          <a:off x="252413" y="784225"/>
          <a:ext cx="8501062" cy="516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" r:id="rId1" imgW="8786495" imgH="5341620" progId="Word.Document.8">
                  <p:embed/>
                </p:oleObj>
              </mc:Choice>
              <mc:Fallback>
                <p:oleObj name="" r:id="rId1" imgW="8786495" imgH="5341620" progId="Word.Document.8">
                  <p:embed/>
                  <p:pic>
                    <p:nvPicPr>
                      <p:cNvPr id="0" name="图片 317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2413" y="784225"/>
                        <a:ext cx="8501062" cy="5164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62817" name="Object 4"/>
          <p:cNvGraphicFramePr/>
          <p:nvPr/>
        </p:nvGraphicFramePr>
        <p:xfrm>
          <a:off x="446088" y="1355725"/>
          <a:ext cx="8251825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" r:id="rId1" imgW="8253730" imgH="4144010" progId="Word.Document.8">
                  <p:embed/>
                </p:oleObj>
              </mc:Choice>
              <mc:Fallback>
                <p:oleObj name="" r:id="rId1" imgW="8253730" imgH="4144010" progId="Word.Document.8">
                  <p:embed/>
                  <p:pic>
                    <p:nvPicPr>
                      <p:cNvPr id="0" name="图片 317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6088" y="1355725"/>
                        <a:ext cx="8251825" cy="4146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45" name="Object 5"/>
          <p:cNvGraphicFramePr/>
          <p:nvPr/>
        </p:nvGraphicFramePr>
        <p:xfrm>
          <a:off x="455613" y="4962525"/>
          <a:ext cx="52689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1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5613" y="4962525"/>
                        <a:ext cx="5268912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7409" name="Object 5"/>
          <p:cNvGraphicFramePr/>
          <p:nvPr/>
        </p:nvGraphicFramePr>
        <p:xfrm>
          <a:off x="163513" y="131763"/>
          <a:ext cx="41275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4171315" imgH="599440" progId="Word.Document.8">
                  <p:embed/>
                </p:oleObj>
              </mc:Choice>
              <mc:Fallback>
                <p:oleObj name="" r:id="rId1" imgW="4171315" imgH="599440" progId="Word.Documen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3513" y="131763"/>
                        <a:ext cx="4127500" cy="592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5354" name="Rectangle 26"/>
          <p:cNvSpPr/>
          <p:nvPr/>
        </p:nvSpPr>
        <p:spPr>
          <a:xfrm>
            <a:off x="131763" y="549275"/>
            <a:ext cx="719137" cy="33242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财政收入</a:t>
            </a:r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5384" name="Line 56"/>
          <p:cNvSpPr/>
          <p:nvPr/>
        </p:nvSpPr>
        <p:spPr>
          <a:xfrm>
            <a:off x="131763" y="3873500"/>
            <a:ext cx="8904287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5386" name="Line 58"/>
          <p:cNvSpPr/>
          <p:nvPr/>
        </p:nvSpPr>
        <p:spPr>
          <a:xfrm>
            <a:off x="850900" y="549275"/>
            <a:ext cx="0" cy="59182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5393" name="Line 65"/>
          <p:cNvSpPr/>
          <p:nvPr/>
        </p:nvSpPr>
        <p:spPr>
          <a:xfrm>
            <a:off x="850900" y="946150"/>
            <a:ext cx="81851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5395" name="Line 67"/>
          <p:cNvSpPr/>
          <p:nvPr/>
        </p:nvSpPr>
        <p:spPr>
          <a:xfrm>
            <a:off x="2435225" y="549275"/>
            <a:ext cx="0" cy="59182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5400" name="Line 72"/>
          <p:cNvSpPr/>
          <p:nvPr/>
        </p:nvSpPr>
        <p:spPr>
          <a:xfrm>
            <a:off x="850900" y="1952625"/>
            <a:ext cx="81851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5417" name="Line 89"/>
          <p:cNvSpPr/>
          <p:nvPr/>
        </p:nvSpPr>
        <p:spPr>
          <a:xfrm>
            <a:off x="131763" y="4972050"/>
            <a:ext cx="8904287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5424" name="Line 96"/>
          <p:cNvSpPr/>
          <p:nvPr/>
        </p:nvSpPr>
        <p:spPr>
          <a:xfrm>
            <a:off x="850900" y="4270375"/>
            <a:ext cx="81851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5450" name="Line 122"/>
          <p:cNvSpPr/>
          <p:nvPr/>
        </p:nvSpPr>
        <p:spPr>
          <a:xfrm>
            <a:off x="850900" y="5673725"/>
            <a:ext cx="81851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5460" name="Line 132"/>
          <p:cNvSpPr/>
          <p:nvPr/>
        </p:nvSpPr>
        <p:spPr>
          <a:xfrm>
            <a:off x="850900" y="6070600"/>
            <a:ext cx="81851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5378" name="Line 50"/>
          <p:cNvSpPr/>
          <p:nvPr/>
        </p:nvSpPr>
        <p:spPr>
          <a:xfrm>
            <a:off x="131763" y="549275"/>
            <a:ext cx="8904287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5380" name="Line 52"/>
          <p:cNvSpPr/>
          <p:nvPr/>
        </p:nvSpPr>
        <p:spPr>
          <a:xfrm>
            <a:off x="131763" y="549275"/>
            <a:ext cx="0" cy="591820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5381" name="Line 53"/>
          <p:cNvSpPr/>
          <p:nvPr/>
        </p:nvSpPr>
        <p:spPr>
          <a:xfrm>
            <a:off x="9036050" y="549275"/>
            <a:ext cx="0" cy="591820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5379" name="Line 51"/>
          <p:cNvSpPr/>
          <p:nvPr/>
        </p:nvSpPr>
        <p:spPr>
          <a:xfrm>
            <a:off x="131763" y="6467475"/>
            <a:ext cx="8904287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5533" name="Rectangle 205"/>
          <p:cNvSpPr/>
          <p:nvPr/>
        </p:nvSpPr>
        <p:spPr>
          <a:xfrm>
            <a:off x="244475" y="2439988"/>
            <a:ext cx="476250" cy="396875"/>
          </a:xfrm>
          <a:prstGeom prst="rect">
            <a:avLst/>
          </a:prstGeom>
          <a:solidFill>
            <a:srgbClr val="01217D"/>
          </a:solidFill>
          <a:ln w="19050">
            <a:noFill/>
          </a:ln>
        </p:spPr>
        <p:txBody>
          <a:bodyPr wrap="none" lIns="90000" tIns="46800" rIns="900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en-US" altLang="zh-CN" sz="2000" b="1" dirty="0">
                <a:solidFill>
                  <a:schemeClr val="bg1"/>
                </a:solidFill>
                <a:latin typeface="IPAPANNEW" pitchFamily="2" charset="0"/>
                <a:ea typeface="黑体" panose="02010609060101010101" charset="-122"/>
              </a:rPr>
              <a:t>[2]</a:t>
            </a:r>
            <a:endParaRPr lang="zh-CN" altLang="en-US" sz="2000" b="1" dirty="0">
              <a:solidFill>
                <a:schemeClr val="bg1"/>
              </a:solidFill>
              <a:latin typeface="IPAPANNEW" pitchFamily="2" charset="0"/>
              <a:ea typeface="黑体" panose="02010609060101010101" charset="-122"/>
            </a:endParaRPr>
          </a:p>
        </p:txBody>
      </p:sp>
      <p:sp>
        <p:nvSpPr>
          <p:cNvPr id="995538" name="Rectangle 210"/>
          <p:cNvSpPr/>
          <p:nvPr/>
        </p:nvSpPr>
        <p:spPr>
          <a:xfrm>
            <a:off x="2435225" y="6070600"/>
            <a:ext cx="6600825" cy="3968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当年的财政支出大于财政收入的部分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5539" name="Rectangle 211"/>
          <p:cNvSpPr/>
          <p:nvPr/>
        </p:nvSpPr>
        <p:spPr>
          <a:xfrm>
            <a:off x="850900" y="6070600"/>
            <a:ext cx="1584325" cy="3968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财政赤字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5540" name="Rectangle 212"/>
          <p:cNvSpPr/>
          <p:nvPr/>
        </p:nvSpPr>
        <p:spPr>
          <a:xfrm>
            <a:off x="2435225" y="5673725"/>
            <a:ext cx="6600825" cy="3968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当年的财政收入大于财政支出的部分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5541" name="Rectangle 213"/>
          <p:cNvSpPr/>
          <p:nvPr/>
        </p:nvSpPr>
        <p:spPr>
          <a:xfrm>
            <a:off x="850900" y="5673725"/>
            <a:ext cx="1584325" cy="3968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财政盈余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5542" name="Rectangle 214"/>
          <p:cNvSpPr/>
          <p:nvPr/>
        </p:nvSpPr>
        <p:spPr>
          <a:xfrm>
            <a:off x="2435225" y="4972050"/>
            <a:ext cx="6600825" cy="7016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当年的财政收入等于支出，或收入大于支出略有盈余，或支出大于收入略有赤字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5543" name="Rectangle 215"/>
          <p:cNvSpPr/>
          <p:nvPr/>
        </p:nvSpPr>
        <p:spPr>
          <a:xfrm>
            <a:off x="850900" y="4972050"/>
            <a:ext cx="1584325" cy="7016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财政收</a:t>
            </a:r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支平衡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5544" name="Rectangle 216"/>
          <p:cNvSpPr/>
          <p:nvPr/>
        </p:nvSpPr>
        <p:spPr>
          <a:xfrm>
            <a:off x="131763" y="4972050"/>
            <a:ext cx="719137" cy="14954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收支关系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5545" name="Rectangle 217"/>
          <p:cNvSpPr/>
          <p:nvPr/>
        </p:nvSpPr>
        <p:spPr>
          <a:xfrm>
            <a:off x="2435225" y="4270375"/>
            <a:ext cx="6600825" cy="7016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经济建设支出，科学、教育、文化、卫生事业支出，行政管理和国防支出，社会保障支出，债务支出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5546" name="Rectangle 218"/>
          <p:cNvSpPr/>
          <p:nvPr/>
        </p:nvSpPr>
        <p:spPr>
          <a:xfrm>
            <a:off x="850900" y="4270375"/>
            <a:ext cx="1584325" cy="7016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种类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5547" name="Rectangle 219"/>
          <p:cNvSpPr/>
          <p:nvPr/>
        </p:nvSpPr>
        <p:spPr>
          <a:xfrm>
            <a:off x="2435225" y="3873500"/>
            <a:ext cx="6600825" cy="3968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国家对筹集的财政资金进行分配和使用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5548" name="Rectangle 220"/>
          <p:cNvSpPr/>
          <p:nvPr/>
        </p:nvSpPr>
        <p:spPr>
          <a:xfrm>
            <a:off x="850900" y="3873500"/>
            <a:ext cx="1584325" cy="3968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含义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5549" name="Rectangle 221"/>
          <p:cNvSpPr/>
          <p:nvPr/>
        </p:nvSpPr>
        <p:spPr>
          <a:xfrm>
            <a:off x="131763" y="3873500"/>
            <a:ext cx="719137" cy="10985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财政支出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5550" name="Rectangle 222"/>
          <p:cNvSpPr/>
          <p:nvPr/>
        </p:nvSpPr>
        <p:spPr>
          <a:xfrm>
            <a:off x="2435225" y="1952625"/>
            <a:ext cx="6600825" cy="19208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主要是经济发展水平和分配政策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914400" eaLnBrk="0" hangingPunct="0">
              <a:lnSpc>
                <a:spcPct val="100000"/>
              </a:lnSpc>
              <a:buFontTx/>
              <a:tabLst>
                <a:tab pos="2400300" algn="l"/>
              </a:tabLst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经济发展水平对财政收入的影响是基础性的，二者是根与叶、源与流的关系。只有经济发展水平不断提高，社会财富不断增加，才能保证国家财政收入持续增长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914400" eaLnBrk="0" hangingPunct="0">
              <a:lnSpc>
                <a:spcPct val="100000"/>
              </a:lnSpc>
              <a:buFontTx/>
              <a:tabLst>
                <a:tab pos="2400300" algn="l"/>
              </a:tabLst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国家应当制定合理的分配政策，既保证国家财政收入稳步增长，又促进企业持续发展和人民生活水平不断提高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5551" name="Rectangle 223"/>
          <p:cNvSpPr/>
          <p:nvPr/>
        </p:nvSpPr>
        <p:spPr>
          <a:xfrm>
            <a:off x="850900" y="1952625"/>
            <a:ext cx="1584325" cy="19208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影响因素</a:t>
            </a:r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5552" name="Rectangle 224"/>
          <p:cNvSpPr/>
          <p:nvPr/>
        </p:nvSpPr>
        <p:spPr>
          <a:xfrm>
            <a:off x="2435225" y="946150"/>
            <a:ext cx="6600825" cy="10064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分为税收收入、利润收入、债务收入以及其他收入。税收是国家筹集财政收入最普遍的形式，是财政收入最重要的来源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5553" name="Rectangle 225"/>
          <p:cNvSpPr/>
          <p:nvPr/>
        </p:nvSpPr>
        <p:spPr>
          <a:xfrm>
            <a:off x="850900" y="946150"/>
            <a:ext cx="1584325" cy="10064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构成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5554" name="Rectangle 226"/>
          <p:cNvSpPr/>
          <p:nvPr/>
        </p:nvSpPr>
        <p:spPr>
          <a:xfrm>
            <a:off x="2435225" y="549275"/>
            <a:ext cx="6600825" cy="3968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国家通过一定的形式和渠道筹集起来的资金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5555" name="Rectangle 227"/>
          <p:cNvSpPr/>
          <p:nvPr/>
        </p:nvSpPr>
        <p:spPr>
          <a:xfrm>
            <a:off x="850900" y="549275"/>
            <a:ext cx="1584325" cy="3968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含义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5556" name="Rectangle 228"/>
          <p:cNvSpPr/>
          <p:nvPr/>
        </p:nvSpPr>
        <p:spPr>
          <a:xfrm>
            <a:off x="1371600" y="2968625"/>
            <a:ext cx="476250" cy="396875"/>
          </a:xfrm>
          <a:prstGeom prst="rect">
            <a:avLst/>
          </a:prstGeom>
          <a:solidFill>
            <a:srgbClr val="01217D"/>
          </a:solidFill>
          <a:ln w="19050">
            <a:noFill/>
          </a:ln>
        </p:spPr>
        <p:txBody>
          <a:bodyPr wrap="none" lIns="90000" tIns="46800" rIns="900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en-US" altLang="zh-CN" sz="2000" b="1" dirty="0">
                <a:solidFill>
                  <a:schemeClr val="bg1"/>
                </a:solidFill>
                <a:latin typeface="IPAPANNEW" pitchFamily="2" charset="0"/>
                <a:ea typeface="黑体" panose="02010609060101010101" charset="-122"/>
              </a:rPr>
              <a:t>[3]</a:t>
            </a:r>
            <a:endParaRPr lang="zh-CN" altLang="en-US" sz="2000" b="1" dirty="0">
              <a:solidFill>
                <a:schemeClr val="bg1"/>
              </a:solidFill>
              <a:latin typeface="IPAPANNEW" pitchFamily="2" charset="0"/>
              <a:ea typeface="黑体" panose="02010609060101010101" charset="-122"/>
            </a:endParaRPr>
          </a:p>
        </p:txBody>
      </p:sp>
      <p:sp>
        <p:nvSpPr>
          <p:cNvPr id="995557" name="Rectangle 229"/>
          <p:cNvSpPr/>
          <p:nvPr/>
        </p:nvSpPr>
        <p:spPr>
          <a:xfrm>
            <a:off x="1971675" y="5668963"/>
            <a:ext cx="476250" cy="396875"/>
          </a:xfrm>
          <a:prstGeom prst="rect">
            <a:avLst/>
          </a:prstGeom>
          <a:solidFill>
            <a:srgbClr val="01217D"/>
          </a:solidFill>
          <a:ln w="19050">
            <a:noFill/>
          </a:ln>
        </p:spPr>
        <p:txBody>
          <a:bodyPr wrap="none" lIns="90000" tIns="46800" rIns="900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en-US" altLang="zh-CN" sz="2000" b="1" dirty="0">
                <a:solidFill>
                  <a:schemeClr val="bg1"/>
                </a:solidFill>
                <a:latin typeface="IPAPANNEW" pitchFamily="2" charset="0"/>
                <a:ea typeface="黑体" panose="02010609060101010101" charset="-122"/>
              </a:rPr>
              <a:t>[4]</a:t>
            </a:r>
            <a:endParaRPr lang="zh-CN" altLang="en-US" sz="2000" b="1" dirty="0">
              <a:solidFill>
                <a:schemeClr val="bg1"/>
              </a:solidFill>
              <a:latin typeface="IPAPANNEW" pitchFamily="2" charset="0"/>
              <a:ea typeface="黑体" panose="02010609060101010101" charset="-122"/>
            </a:endParaRPr>
          </a:p>
        </p:txBody>
      </p:sp>
      <p:sp>
        <p:nvSpPr>
          <p:cNvPr id="995558" name="Rectangle 230"/>
          <p:cNvSpPr/>
          <p:nvPr/>
        </p:nvSpPr>
        <p:spPr>
          <a:xfrm>
            <a:off x="1971675" y="6069013"/>
            <a:ext cx="476250" cy="396875"/>
          </a:xfrm>
          <a:prstGeom prst="rect">
            <a:avLst/>
          </a:prstGeom>
          <a:solidFill>
            <a:srgbClr val="01217D"/>
          </a:solidFill>
          <a:ln w="19050">
            <a:noFill/>
          </a:ln>
        </p:spPr>
        <p:txBody>
          <a:bodyPr wrap="none" lIns="90000" tIns="46800" rIns="900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en-US" altLang="zh-CN" sz="2000" b="1" dirty="0">
                <a:solidFill>
                  <a:schemeClr val="bg1"/>
                </a:solidFill>
                <a:latin typeface="IPAPANNEW" pitchFamily="2" charset="0"/>
                <a:ea typeface="黑体" panose="02010609060101010101" charset="-122"/>
              </a:rPr>
              <a:t>[5]</a:t>
            </a:r>
            <a:endParaRPr lang="zh-CN" altLang="en-US" sz="2000" b="1" dirty="0">
              <a:solidFill>
                <a:schemeClr val="bg1"/>
              </a:solidFill>
              <a:latin typeface="IPAPANNEW" pitchFamily="2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5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5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5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5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5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5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5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5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9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9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5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5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95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5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5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95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9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9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9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9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9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9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9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9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9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9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95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95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9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9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9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9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9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9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9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9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95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9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95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95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9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9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9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9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9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9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9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9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9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9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9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9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9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9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9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9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9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9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9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9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9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9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9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9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9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9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9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9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9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9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9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9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9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9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9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9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9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95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95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9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9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9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99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9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9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9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95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95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9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9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99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9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354" grpId="0"/>
      <p:bldP spid="995533" grpId="0" animBg="1"/>
      <p:bldP spid="995538" grpId="0"/>
      <p:bldP spid="995539" grpId="0"/>
      <p:bldP spid="995540" grpId="0"/>
      <p:bldP spid="995541" grpId="0"/>
      <p:bldP spid="995542" grpId="0"/>
      <p:bldP spid="995543" grpId="0"/>
      <p:bldP spid="995544" grpId="0"/>
      <p:bldP spid="995545" grpId="0"/>
      <p:bldP spid="995546" grpId="0"/>
      <p:bldP spid="995547" grpId="0"/>
      <p:bldP spid="995548" grpId="0"/>
      <p:bldP spid="995549" grpId="0"/>
      <p:bldP spid="995550" grpId="0"/>
      <p:bldP spid="995551" grpId="0"/>
      <p:bldP spid="995552" grpId="0"/>
      <p:bldP spid="995553" grpId="0"/>
      <p:bldP spid="995554" grpId="0"/>
      <p:bldP spid="995555" grpId="0"/>
      <p:bldP spid="995556" grpId="0" animBg="1"/>
      <p:bldP spid="995557" grpId="0" animBg="1"/>
      <p:bldP spid="99555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64865" name="Object 5"/>
          <p:cNvGraphicFramePr/>
          <p:nvPr/>
        </p:nvGraphicFramePr>
        <p:xfrm>
          <a:off x="360363" y="541338"/>
          <a:ext cx="8459787" cy="599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" r:id="rId1" imgW="8587740" imgH="6083935" progId="Word.Document.8">
                  <p:embed/>
                </p:oleObj>
              </mc:Choice>
              <mc:Fallback>
                <p:oleObj name="" r:id="rId1" imgW="8587740" imgH="6083935" progId="Word.Document.8">
                  <p:embed/>
                  <p:pic>
                    <p:nvPicPr>
                      <p:cNvPr id="0" name="图片 31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0363" y="541338"/>
                        <a:ext cx="8459787" cy="59959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66913" name="Object 5"/>
          <p:cNvGraphicFramePr/>
          <p:nvPr/>
        </p:nvGraphicFramePr>
        <p:xfrm>
          <a:off x="444500" y="1628775"/>
          <a:ext cx="8205788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" r:id="rId1" imgW="8253730" imgH="2371090" progId="Word.Document.8">
                  <p:embed/>
                </p:oleObj>
              </mc:Choice>
              <mc:Fallback>
                <p:oleObj name="" r:id="rId1" imgW="8253730" imgH="2371090" progId="Word.Document.8">
                  <p:embed/>
                  <p:pic>
                    <p:nvPicPr>
                      <p:cNvPr id="0" name="图片 31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4500" y="1628775"/>
                        <a:ext cx="8205788" cy="2357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4422" name="Object 6"/>
          <p:cNvGraphicFramePr/>
          <p:nvPr/>
        </p:nvGraphicFramePr>
        <p:xfrm>
          <a:off x="447675" y="3905250"/>
          <a:ext cx="52689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1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675" y="3905250"/>
                        <a:ext cx="5268913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9457" name="Object 5"/>
          <p:cNvGraphicFramePr/>
          <p:nvPr/>
        </p:nvGraphicFramePr>
        <p:xfrm>
          <a:off x="184150" y="528638"/>
          <a:ext cx="8807450" cy="592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" imgW="8825230" imgH="5935345" progId="Word.Document.8">
                  <p:embed/>
                </p:oleObj>
              </mc:Choice>
              <mc:Fallback>
                <p:oleObj name="" r:id="rId1" imgW="8825230" imgH="5935345" progId="Word.Document.8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4150" y="528638"/>
                        <a:ext cx="8807450" cy="5924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PPT模（新）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2325</Words>
  <Application>WPS 演示</Application>
  <PresentationFormat>全屏显示(4:3)</PresentationFormat>
  <Paragraphs>315</Paragraphs>
  <Slides>81</Slides>
  <Notes>81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116</vt:i4>
      </vt:variant>
      <vt:variant>
        <vt:lpstr>幻灯片标题</vt:lpstr>
      </vt:variant>
      <vt:variant>
        <vt:i4>81</vt:i4>
      </vt:variant>
    </vt:vector>
  </HeadingPairs>
  <TitlesOfParts>
    <vt:vector size="216" baseType="lpstr">
      <vt:lpstr>Arial</vt:lpstr>
      <vt:lpstr>宋体</vt:lpstr>
      <vt:lpstr>Wingdings</vt:lpstr>
      <vt:lpstr>Calibri</vt:lpstr>
      <vt:lpstr>微软雅黑</vt:lpstr>
      <vt:lpstr>方正准圆_GBK</vt:lpstr>
      <vt:lpstr>方正少儿简体</vt:lpstr>
      <vt:lpstr>方正卡通简体</vt:lpstr>
      <vt:lpstr>Times New Roman</vt:lpstr>
      <vt:lpstr>方正宋黑简体</vt:lpstr>
      <vt:lpstr>方正大黑_GBK</vt:lpstr>
      <vt:lpstr>黑体</vt:lpstr>
      <vt:lpstr>方正姚体</vt:lpstr>
      <vt:lpstr>IPAPANNEW</vt:lpstr>
      <vt:lpstr>Segoe Print</vt:lpstr>
      <vt:lpstr>Arial</vt:lpstr>
      <vt:lpstr>Calibri</vt:lpstr>
      <vt:lpstr>Arial Unicode MS</vt:lpstr>
      <vt:lpstr>PPT模（新）板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正确云</Company>
  <LinksUpToDate>false</LinksUpToDate>
  <SharedDoc>false</SharedDoc>
  <HyperlinksChanged>false</HyperlinksChanged>
  <AppVersion>14.0000</AppVersion>
  <Manager>正确云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正确云</dc:title>
  <dc:creator>正确云</dc:creator>
  <cp:keywords>正确云：www.zqy.com</cp:keywords>
  <dc:description>正确云：www.zqy.com</dc:description>
  <dc:subject>正确云</dc:subject>
  <cp:category>正确云</cp:category>
  <cp:lastModifiedBy>酸酸</cp:lastModifiedBy>
  <cp:revision>833</cp:revision>
  <dcterms:created xsi:type="dcterms:W3CDTF">2017-10-27T00:13:16Z</dcterms:created>
  <dcterms:modified xsi:type="dcterms:W3CDTF">2019-09-18T06:54:19Z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2052-11.1.0.8808</vt:lpwstr>
  </property>
</Properties>
</file>