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65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24C18-6706-4493-A602-07DBC39D1320}" type="datetimeFigureOut">
              <a:rPr lang="zh-CN" altLang="en-US" smtClean="0"/>
              <a:pPr/>
              <a:t>2016-03-24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2229-E6C9-4B98-B67A-0B802DCBC9B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24C18-6706-4493-A602-07DBC39D1320}" type="datetimeFigureOut">
              <a:rPr lang="zh-CN" altLang="en-US" smtClean="0"/>
              <a:pPr/>
              <a:t>2016-03-24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2229-E6C9-4B98-B67A-0B802DCBC9B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24C18-6706-4493-A602-07DBC39D1320}" type="datetimeFigureOut">
              <a:rPr lang="zh-CN" altLang="en-US" smtClean="0"/>
              <a:pPr/>
              <a:t>2016-03-24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2229-E6C9-4B98-B67A-0B802DCBC9B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24C18-6706-4493-A602-07DBC39D1320}" type="datetimeFigureOut">
              <a:rPr lang="zh-CN" altLang="en-US" smtClean="0"/>
              <a:pPr/>
              <a:t>2016-03-24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2229-E6C9-4B98-B67A-0B802DCBC9B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24C18-6706-4493-A602-07DBC39D1320}" type="datetimeFigureOut">
              <a:rPr lang="zh-CN" altLang="en-US" smtClean="0"/>
              <a:pPr/>
              <a:t>2016-03-24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2229-E6C9-4B98-B67A-0B802DCBC9B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24C18-6706-4493-A602-07DBC39D1320}" type="datetimeFigureOut">
              <a:rPr lang="zh-CN" altLang="en-US" smtClean="0"/>
              <a:pPr/>
              <a:t>2016-03-24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2229-E6C9-4B98-B67A-0B802DCBC9B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24C18-6706-4493-A602-07DBC39D1320}" type="datetimeFigureOut">
              <a:rPr lang="zh-CN" altLang="en-US" smtClean="0"/>
              <a:pPr/>
              <a:t>2016-03-24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2229-E6C9-4B98-B67A-0B802DCBC9B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24C18-6706-4493-A602-07DBC39D1320}" type="datetimeFigureOut">
              <a:rPr lang="zh-CN" altLang="en-US" smtClean="0"/>
              <a:pPr/>
              <a:t>2016-03-24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2229-E6C9-4B98-B67A-0B802DCBC9B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24C18-6706-4493-A602-07DBC39D1320}" type="datetimeFigureOut">
              <a:rPr lang="zh-CN" altLang="en-US" smtClean="0"/>
              <a:pPr/>
              <a:t>2016-03-24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2229-E6C9-4B98-B67A-0B802DCBC9B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24C18-6706-4493-A602-07DBC39D1320}" type="datetimeFigureOut">
              <a:rPr lang="zh-CN" altLang="en-US" smtClean="0"/>
              <a:pPr/>
              <a:t>2016-03-24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2229-E6C9-4B98-B67A-0B802DCBC9B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24C18-6706-4493-A602-07DBC39D1320}" type="datetimeFigureOut">
              <a:rPr lang="zh-CN" altLang="en-US" smtClean="0"/>
              <a:pPr/>
              <a:t>2016-03-24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2229-E6C9-4B98-B67A-0B802DCBC9B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24C18-6706-4493-A602-07DBC39D1320}" type="datetimeFigureOut">
              <a:rPr lang="zh-CN" altLang="en-US" smtClean="0"/>
              <a:pPr/>
              <a:t>2016-03-24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82229-E6C9-4B98-B67A-0B802DCBC9B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file:///G:\&#24352;&#34164;&#38686;\&#35838;&#20214;\&#23398;&#33489;&#25991;&#21270;\2016&#20108;&#36718;\&#22320;&#29702;\&#26032;&#24314;&#25991;&#20214;&#22841;\2-144.TIF" TargetMode="External"/><Relationship Id="rId5" Type="http://schemas.openxmlformats.org/officeDocument/2006/relationships/image" Target="../media/image14.png"/><Relationship Id="rId4" Type="http://schemas.openxmlformats.org/officeDocument/2006/relationships/image" Target="file:///G:\&#24352;&#34164;&#38686;\&#35838;&#20214;\&#23398;&#33489;&#25991;&#21270;\2016&#20108;&#36718;\&#22320;&#29702;\&#26032;&#24314;&#25991;&#20214;&#22841;\2-143.TIF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file:///G:\&#24352;&#34164;&#38686;\&#35838;&#20214;\&#23398;&#33489;&#25991;&#21270;\2016&#20108;&#36718;\&#22320;&#29702;\&#26032;&#24314;&#25991;&#20214;&#22841;\2-145+A.TIF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file:///G:\&#24352;&#34164;&#38686;\&#35838;&#20214;\&#23398;&#33489;&#25991;&#21270;\2016&#20108;&#36718;\&#22320;&#29702;\&#26032;&#24314;&#25991;&#20214;&#22841;\2-146.TIF" TargetMode="Externa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file:///G:\&#24352;&#34164;&#38686;\&#35838;&#20214;\&#23398;&#33489;&#25991;&#21270;\2016&#20108;&#36718;\&#22320;&#29702;\&#26032;&#24314;&#25991;&#20214;&#22841;\2-147.TIF" TargetMode="External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file:///G:\&#24352;&#34164;&#38686;\&#35838;&#20214;\&#23398;&#33489;&#25991;&#21270;\2016&#20108;&#36718;\&#22320;&#29702;\&#26032;&#24314;&#25991;&#20214;&#22841;\2-148.TIF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file:///G:\&#24352;&#34164;&#38686;\&#35838;&#20214;\&#23398;&#33489;&#25991;&#21270;\2016&#20108;&#36718;\&#22320;&#29702;\&#26032;&#24314;&#25991;&#20214;&#22841;\2-136.TIF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4" Type="http://schemas.openxmlformats.org/officeDocument/2006/relationships/image" Target="file:///G:\&#24352;&#34164;&#38686;\&#35838;&#20214;\&#23398;&#33489;&#25991;&#21270;\2016&#20108;&#36718;\&#22320;&#29702;\&#26032;&#24314;&#25991;&#20214;&#22841;\2-150.TIF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file:///G:\&#24352;&#34164;&#38686;\&#35838;&#20214;\&#23398;&#33489;&#25991;&#21270;\2016&#20108;&#36718;\&#22320;&#29702;\&#26032;&#24314;&#25991;&#20214;&#22841;\2-151.TIF" TargetMode="External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openxmlformats.org/officeDocument/2006/relationships/image" Target="file:///G:\&#24352;&#34164;&#38686;\&#35838;&#20214;\&#23398;&#33489;&#25991;&#21270;\2016&#20108;&#36718;\&#22320;&#29702;\&#26032;&#24314;&#25991;&#20214;&#22841;\2-152.TIF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file:///G:\&#24352;&#34164;&#38686;\&#35838;&#20214;\&#23398;&#33489;&#25991;&#21270;\2016&#20108;&#36718;\&#22320;&#29702;\&#26032;&#24314;&#25991;&#20214;&#22841;\2-153.TIF" TargetMode="External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4" Type="http://schemas.openxmlformats.org/officeDocument/2006/relationships/image" Target="file:///G:\&#24352;&#34164;&#38686;\&#35838;&#20214;\&#23398;&#33489;&#25991;&#21270;\2016&#20108;&#36718;\&#22320;&#29702;\&#26032;&#24314;&#25991;&#20214;&#22841;\2-154.TIF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4" Type="http://schemas.openxmlformats.org/officeDocument/2006/relationships/image" Target="file:///G:\&#24352;&#34164;&#38686;\&#35838;&#20214;\&#23398;&#33489;&#25991;&#21270;\2016&#20108;&#36718;\&#22320;&#29702;\&#26032;&#24314;&#25991;&#20214;&#22841;\2-156.TI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1.png"/><Relationship Id="rId4" Type="http://schemas.openxmlformats.org/officeDocument/2006/relationships/image" Target="file:///G:\&#24352;&#34164;&#38686;\&#35838;&#20214;\&#23398;&#33489;&#25991;&#21270;\2016&#20108;&#36718;\&#22320;&#29702;\&#26032;&#24314;&#25991;&#20214;&#22841;\2-164.TIF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.xml"/><Relationship Id="rId4" Type="http://schemas.openxmlformats.org/officeDocument/2006/relationships/image" Target="file:///G:\&#24352;&#34164;&#38686;\&#35838;&#20214;\&#23398;&#33489;&#25991;&#21270;\2016&#20108;&#36718;\&#22320;&#29702;\&#26032;&#24314;&#25991;&#20214;&#22841;\2-165.TIF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file:///G:\&#24352;&#34164;&#38686;\&#35838;&#20214;\&#23398;&#33489;&#25991;&#21270;\2016&#20108;&#36718;\&#22320;&#29702;\&#26032;&#24314;&#25991;&#20214;&#22841;\2-166.TIF" TargetMode="External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file:///G:\&#24352;&#34164;&#38686;\&#35838;&#20214;\&#23398;&#33489;&#25991;&#21270;\2016&#20108;&#36718;\&#22320;&#29702;\&#26032;&#24314;&#25991;&#20214;&#22841;\2-137.TI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file:///G:\&#24352;&#34164;&#38686;\&#35838;&#20214;\&#23398;&#33489;&#25991;&#21270;\2016&#20108;&#36718;\&#22320;&#29702;\&#26032;&#24314;&#25991;&#20214;&#22841;\2-138.TIF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file:///G:\&#24352;&#34164;&#38686;\&#35838;&#20214;\&#23398;&#33489;&#25991;&#21270;\2016&#20108;&#36718;\&#22320;&#29702;\&#26032;&#24314;&#25991;&#20214;&#22841;\2-140.TIF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file:///G:\&#24352;&#34164;&#38686;\&#35838;&#20214;\&#23398;&#33489;&#25991;&#21270;\2016&#20108;&#36718;\&#22320;&#29702;\&#26032;&#24314;&#25991;&#20214;&#22841;\2-141.TI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file:///G:\&#24352;&#34164;&#38686;\&#35838;&#20214;\&#23398;&#33489;&#25991;&#21270;\2016&#20108;&#36718;\&#22320;&#29702;\&#26032;&#24314;&#25991;&#20214;&#22841;\2-142.TIF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714480" y="1785926"/>
            <a:ext cx="6286544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zh-CN" altLang="en-US" sz="3200" b="1" dirty="0">
                <a:solidFill>
                  <a:srgbClr val="FF0000"/>
                </a:solidFill>
                <a:ea typeface="黑体" pitchFamily="2" charset="-122"/>
              </a:rPr>
              <a:t>专 题 </a:t>
            </a:r>
            <a:r>
              <a:rPr lang="zh-CN" altLang="en-US" sz="3200" b="1" dirty="0" smtClean="0">
                <a:solidFill>
                  <a:srgbClr val="FF0000"/>
                </a:solidFill>
                <a:ea typeface="黑体" pitchFamily="2" charset="-122"/>
              </a:rPr>
              <a:t>二      地壳的运动规律  </a:t>
            </a:r>
            <a:endParaRPr lang="zh-CN" altLang="en-US" sz="3200" b="1" dirty="0">
              <a:solidFill>
                <a:srgbClr val="FF0000"/>
              </a:solidFill>
              <a:ea typeface="黑体" pitchFamily="2" charset="-122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00364" y="3429000"/>
            <a:ext cx="309251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zh-CN" altLang="en-US" sz="3600" b="1" dirty="0">
                <a:solidFill>
                  <a:srgbClr val="000000"/>
                </a:solidFill>
                <a:latin typeface="Arial" charset="0"/>
                <a:ea typeface="黑体" pitchFamily="2" charset="-122"/>
              </a:rPr>
              <a:t>主干知识再现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14283" y="642918"/>
            <a:ext cx="4429155" cy="2857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1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．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(2015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/>
                <a:ea typeface="宋体" pitchFamily="2" charset="-122"/>
                <a:cs typeface="Times New Roman" pitchFamily="18" charset="0"/>
              </a:rPr>
              <a:t>·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河北质检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)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山东潍坊昌乐古火山口，是郯庐断裂带上的新生代第三纪火山口，数万根六棱石柱，由山底到山顶呈放射状排列，直插云天，充分显示了距今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1800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万年前火山爆发的气势。据此完成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(1)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～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(2)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题。</a:t>
            </a: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 r="67073" b="-16667"/>
          <a:stretch>
            <a:fillRect/>
          </a:stretch>
        </p:blipFill>
        <p:spPr bwMode="auto">
          <a:xfrm>
            <a:off x="357159" y="142852"/>
            <a:ext cx="1928825" cy="5000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4" name="Picture 5" descr="G:\张蕴霞\课件\学苑文化\2016二轮\地理\新建文件夹\2-143.TIF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5000628" y="71414"/>
            <a:ext cx="3819530" cy="3214710"/>
          </a:xfrm>
          <a:prstGeom prst="rect">
            <a:avLst/>
          </a:prstGeom>
          <a:noFill/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85720" y="3357562"/>
            <a:ext cx="8643998" cy="328614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(1)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图中六棱石柱呈放射状排列的原因是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(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　　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)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   A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．流水沉积作用　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B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．地壳 运动    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．岩浆活动   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D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．变质作用</a:t>
            </a:r>
            <a:endParaRPr kumimoji="0" lang="en-US" altLang="zh-CN" sz="2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CN" sz="2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zh-CN" altLang="en-US" sz="2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CN" sz="2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(2)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若下图中甲、乙、丙表示三大类岩石类型，箭头表示不同的地质作用，昌乐火山口岩石属于下图中的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(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　　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)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     A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．甲	    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B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．乙            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．丙	       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D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．三者皆可</a:t>
            </a:r>
          </a:p>
        </p:txBody>
      </p:sp>
      <p:pic>
        <p:nvPicPr>
          <p:cNvPr id="6" name="Picture 4" descr="G:\张蕴霞\课件\学苑文化\2016二轮\地理\新建文件夹\2-144.TIF"/>
          <p:cNvPicPr>
            <a:picLocks noChangeAspect="1" noChangeArrowheads="1"/>
          </p:cNvPicPr>
          <p:nvPr/>
        </p:nvPicPr>
        <p:blipFill>
          <a:blip r:embed="rId5" r:link="rId6"/>
          <a:srcRect/>
          <a:stretch>
            <a:fillRect/>
          </a:stretch>
        </p:blipFill>
        <p:spPr bwMode="auto">
          <a:xfrm>
            <a:off x="2214546" y="4352938"/>
            <a:ext cx="3867150" cy="933450"/>
          </a:xfrm>
          <a:prstGeom prst="rect">
            <a:avLst/>
          </a:prstGeom>
          <a:noFill/>
        </p:spPr>
      </p:pic>
      <p:sp>
        <p:nvSpPr>
          <p:cNvPr id="7" name="矩形 6"/>
          <p:cNvSpPr/>
          <p:nvPr/>
        </p:nvSpPr>
        <p:spPr>
          <a:xfrm>
            <a:off x="5429256" y="3357562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5072066" y="5715016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B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85721" y="1500174"/>
            <a:ext cx="2357453" cy="264320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>
                <a:tab pos="1431925" algn="l"/>
                <a:tab pos="3949700" algn="l"/>
              </a:tabLst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cs typeface="+mn-cs"/>
              </a:rPr>
              <a:t>(2015·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cs typeface="+mn-cs"/>
              </a:rPr>
              <a:t>浙江文综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cs typeface="+mn-cs"/>
              </a:rPr>
              <a:t>)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cs typeface="+mn-cs"/>
              </a:rPr>
              <a:t>下图为某地地质剖面图，图中①～⑧为岩层编号，其年代由老到新。完成下题。</a:t>
            </a: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 r="67637" b="-35337"/>
          <a:stretch>
            <a:fillRect/>
          </a:stretch>
        </p:blipFill>
        <p:spPr bwMode="auto">
          <a:xfrm>
            <a:off x="393700" y="785794"/>
            <a:ext cx="1606532" cy="57150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50825" y="-24"/>
            <a:ext cx="864235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622300" defTabSz="933450" hangingPunct="0">
              <a:lnSpc>
                <a:spcPct val="140000"/>
              </a:lnSpc>
              <a:buClr>
                <a:schemeClr val="accent1"/>
              </a:buClr>
              <a:buFont typeface="Wingdings" pitchFamily="2" charset="2"/>
              <a:buNone/>
              <a:tabLst>
                <a:tab pos="3949700" algn="l"/>
              </a:tabLst>
            </a:pPr>
            <a:r>
              <a:rPr lang="zh-CN" altLang="en-US" sz="3000" b="1" dirty="0">
                <a:solidFill>
                  <a:srgbClr val="000000"/>
                </a:solidFill>
                <a:ea typeface="黑体" pitchFamily="49" charset="-122"/>
              </a:rPr>
              <a:t>考点二　地质构造与地貌形态</a:t>
            </a:r>
          </a:p>
        </p:txBody>
      </p:sp>
      <p:pic>
        <p:nvPicPr>
          <p:cNvPr id="5" name="Picture 7" descr="G:\张蕴霞\课件\学苑文化\2016二轮\地理\新建文件夹\2-145+A.TIF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2857488" y="785794"/>
            <a:ext cx="6000760" cy="3357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14282" y="4281512"/>
            <a:ext cx="8286808" cy="22907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图中甲、乙两地有关地质地貌的叙述，正确的是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(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　　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)</a:t>
            </a:r>
          </a:p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A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．甲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ea typeface="宋体" charset="-122"/>
                <a:cs typeface="+mn-cs"/>
              </a:rPr>
              <a:t>—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背斜岩层受到水平挤压成山</a:t>
            </a:r>
          </a:p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B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．甲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ea typeface="宋体" charset="-122"/>
                <a:cs typeface="+mn-cs"/>
              </a:rPr>
              <a:t>—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向斜槽部岩层向下弯曲成谷</a:t>
            </a:r>
          </a:p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C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．乙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ea typeface="宋体" charset="-122"/>
                <a:cs typeface="+mn-cs"/>
              </a:rPr>
              <a:t>—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背斜顶部受张力被侵蚀成谷</a:t>
            </a:r>
          </a:p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D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．乙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ea typeface="宋体" charset="-122"/>
                <a:cs typeface="+mn-cs"/>
              </a:rPr>
              <a:t>—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向斜上覆岩层差别侵蚀成谷</a:t>
            </a:r>
          </a:p>
        </p:txBody>
      </p:sp>
      <p:sp>
        <p:nvSpPr>
          <p:cNvPr id="7" name="矩形 6"/>
          <p:cNvSpPr/>
          <p:nvPr/>
        </p:nvSpPr>
        <p:spPr>
          <a:xfrm>
            <a:off x="7643834" y="4286256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  <a:latin typeface="Times New Roman" pitchFamily="18" charset="0"/>
                <a:ea typeface="宋体" charset="-122"/>
              </a:rPr>
              <a:t>C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0" y="1214422"/>
            <a:ext cx="8642350" cy="603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6223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>
                <a:tab pos="1077913" algn="l"/>
                <a:tab pos="1793875" algn="l"/>
                <a:tab pos="3949700" algn="l"/>
              </a:tabLst>
              <a:defRPr/>
            </a:pP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cs typeface="+mn-cs"/>
              </a:rPr>
              <a:t>常见地质构造与地貌的关系</a:t>
            </a: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357166"/>
            <a:ext cx="7345362" cy="528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graphicFrame>
        <p:nvGraphicFramePr>
          <p:cNvPr id="4" name="Group 4"/>
          <p:cNvGraphicFramePr>
            <a:graphicFrameLocks noGrp="1"/>
          </p:cNvGraphicFramePr>
          <p:nvPr/>
        </p:nvGraphicFramePr>
        <p:xfrm>
          <a:off x="285720" y="2214554"/>
          <a:ext cx="8470900" cy="3786215"/>
        </p:xfrm>
        <a:graphic>
          <a:graphicData uri="http://schemas.openxmlformats.org/drawingml/2006/table">
            <a:tbl>
              <a:tblPr/>
              <a:tblGrid>
                <a:gridCol w="914400"/>
                <a:gridCol w="1173163"/>
                <a:gridCol w="1873250"/>
                <a:gridCol w="1800225"/>
                <a:gridCol w="2709862"/>
              </a:tblGrid>
              <a:tr h="591596"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地质构造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褶皱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断层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1596">
                <a:tc gridSpan="2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背斜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向斜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064873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基本特点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形态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岩层一般向上拱起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岩层一般向下弯曲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岩层受力破裂并沿断裂面有明显的相对位移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815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岩层的新老关系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中心部分岩层较老，两翼岩层较新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中心部分岩层较新，两翼岩层较老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2"/>
          <p:cNvGraphicFramePr>
            <a:graphicFrameLocks noGrp="1"/>
          </p:cNvGraphicFramePr>
          <p:nvPr/>
        </p:nvGraphicFramePr>
        <p:xfrm>
          <a:off x="285721" y="611820"/>
          <a:ext cx="8643997" cy="5531824"/>
        </p:xfrm>
        <a:graphic>
          <a:graphicData uri="http://schemas.openxmlformats.org/drawingml/2006/table">
            <a:tbl>
              <a:tblPr/>
              <a:tblGrid>
                <a:gridCol w="533934"/>
                <a:gridCol w="1300305"/>
                <a:gridCol w="1603485"/>
                <a:gridCol w="1680964"/>
                <a:gridCol w="3525309"/>
              </a:tblGrid>
              <a:tr h="542336"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地质构造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褶皱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断层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2336">
                <a:tc gridSpan="2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背斜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向斜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97620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构造地貌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未侵蚀地貌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常形成山岭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常形成谷地或盆地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大断层，常形成裂谷或陡崖，如东非大裂谷。断层一侧上升的岩体，常成为山岭或高地，如华山、庐山、泰山；另一侧相对下降的岩体，常形成谷地或低地，如渭河平原、汾河谷地；沿断层线常发育成沟谷，有时有泉、湖泊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094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侵蚀后地貌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背斜顶部受到张力，常被侵蚀成谷地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向斜轴部岩性坚硬不易被侵蚀，常形成山岭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50825" y="1214422"/>
            <a:ext cx="8642350" cy="5072097"/>
          </a:xfrm>
          <a:prstGeom prst="rect">
            <a:avLst/>
          </a:prstGeom>
          <a:noFill/>
          <a:ln cap="flat">
            <a:solidFill>
              <a:schemeClr val="tx1"/>
            </a:solidFill>
            <a:prstDash val="lgDashDotDot"/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622300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黑体" pitchFamily="49" charset="-122"/>
                <a:cs typeface="+mn-cs"/>
              </a:rPr>
              <a:t>1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．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黑体" pitchFamily="49" charset="-122"/>
                <a:cs typeface="+mn-cs"/>
              </a:rPr>
              <a:t>地质构造与构造地貌的判读方法</a:t>
            </a:r>
            <a:endParaRPr kumimoji="0" lang="zh-CN" altLang="en-US" sz="2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仿宋_GB2312" pitchFamily="49" charset="-122"/>
              <a:cs typeface="+mn-cs"/>
            </a:endParaRPr>
          </a:p>
          <a:p>
            <a:pPr marL="0" marR="0" lvl="0" indent="622300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仿宋_GB2312" pitchFamily="49" charset="-122"/>
                <a:cs typeface="+mn-cs"/>
              </a:rPr>
              <a:t>(1)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仿宋_GB2312" pitchFamily="49" charset="-122"/>
                <a:cs typeface="+mn-cs"/>
              </a:rPr>
              <a:t>分析判读地质构造。褶皱判断方法有二：一是通过岩层的弯曲形态进行判断；二是依据岩层的新老关系判断。</a:t>
            </a:r>
          </a:p>
          <a:p>
            <a:pPr marL="0" marR="0" lvl="0" indent="622300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仿宋_GB2312" pitchFamily="49" charset="-122"/>
                <a:cs typeface="+mn-cs"/>
              </a:rPr>
              <a:t>断层判断方法：岩体是否发生断裂，且沿断裂面两侧岩块是否有明显的错动、位移。</a:t>
            </a:r>
          </a:p>
          <a:p>
            <a:pPr marL="0" marR="0" lvl="0" indent="622300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仿宋_GB2312" pitchFamily="49" charset="-122"/>
                <a:cs typeface="+mn-cs"/>
              </a:rPr>
              <a:t>(2)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仿宋_GB2312" pitchFamily="49" charset="-122"/>
                <a:cs typeface="+mn-cs"/>
              </a:rPr>
              <a:t>判读地貌形态。一般和地质构造联系在一起。一般可直接读取。背斜正地形形成山岭，逆地形形成谷地，向斜相反。断层常形成块状山地、高地、裂谷、陡崖、谷地或低地。</a:t>
            </a: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78" y="214290"/>
            <a:ext cx="1976440" cy="85725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85720" y="357166"/>
            <a:ext cx="8642350" cy="5213350"/>
          </a:xfrm>
          <a:prstGeom prst="rect">
            <a:avLst/>
          </a:prstGeom>
          <a:noFill/>
          <a:ln cap="flat">
            <a:solidFill>
              <a:schemeClr val="tx1"/>
            </a:solidFill>
            <a:prstDash val="lgDashDotDot"/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黑体" pitchFamily="49" charset="-122"/>
                <a:cs typeface="+mn-cs"/>
              </a:rPr>
              <a:t>2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．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黑体" pitchFamily="49" charset="-122"/>
                <a:cs typeface="+mn-cs"/>
              </a:rPr>
              <a:t>地质构造的应用</a:t>
            </a:r>
            <a:endParaRPr kumimoji="0" lang="zh-CN" altLang="en-US" sz="28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仿宋_GB2312" pitchFamily="49" charset="-122"/>
              <a:cs typeface="+mn-cs"/>
            </a:endParaRPr>
          </a:p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仿宋_GB2312" pitchFamily="49" charset="-122"/>
                <a:cs typeface="+mn-cs"/>
              </a:rPr>
              <a:t>地质构造在工程选址、找水、找矿等方面具有实践意义，具体如图所示：</a:t>
            </a:r>
          </a:p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zh-CN" altLang="en-US" sz="28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仿宋_GB2312" pitchFamily="49" charset="-122"/>
              <a:cs typeface="+mn-cs"/>
            </a:endParaRPr>
          </a:p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zh-CN" altLang="en-US" sz="28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仿宋_GB2312" pitchFamily="49" charset="-122"/>
              <a:cs typeface="+mn-cs"/>
            </a:endParaRPr>
          </a:p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zh-CN" altLang="en-US" sz="28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仿宋_GB2312" pitchFamily="49" charset="-122"/>
              <a:cs typeface="+mn-cs"/>
            </a:endParaRPr>
          </a:p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zh-CN" altLang="en-US" sz="28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仿宋_GB2312" pitchFamily="49" charset="-122"/>
              <a:cs typeface="+mn-cs"/>
            </a:endParaRPr>
          </a:p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zh-CN" altLang="en-US" sz="28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仿宋_GB2312" pitchFamily="49" charset="-122"/>
              <a:cs typeface="+mn-cs"/>
            </a:endParaRPr>
          </a:p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zh-CN" altLang="en-US" sz="28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仿宋_GB2312" pitchFamily="49" charset="-122"/>
              <a:cs typeface="+mn-cs"/>
            </a:endParaRPr>
          </a:p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altLang="zh-CN" sz="28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仿宋_GB2312" pitchFamily="49" charset="-122"/>
              <a:cs typeface="+mn-cs"/>
            </a:endParaRPr>
          </a:p>
        </p:txBody>
      </p:sp>
      <p:pic>
        <p:nvPicPr>
          <p:cNvPr id="3" name="Picture 4" descr="G:\张蕴霞\课件\学苑文化\2016二轮\地理\新建文件夹\2-146.T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1214414" y="1928802"/>
            <a:ext cx="7286675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57158" y="857233"/>
            <a:ext cx="8504237" cy="1643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2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．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(2015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ea typeface="宋体" charset="-122"/>
                <a:cs typeface="+mn-cs"/>
              </a:rPr>
              <a:t>·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山东文综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)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某地理兴趣小组在一次野外考察中，选择了一条与考察区域总体构造线方向垂直的路线，观测出露的地层，记录了观测点的相关信息并绘制了考察路线地质剖面示意图。下表为观测点相关信息表。完成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(1)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～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(2)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题。</a:t>
            </a: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246043"/>
            <a:ext cx="7272337" cy="4683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graphicFrame>
        <p:nvGraphicFramePr>
          <p:cNvPr id="4" name="Group 4"/>
          <p:cNvGraphicFramePr>
            <a:graphicFrameLocks noGrp="1"/>
          </p:cNvGraphicFramePr>
          <p:nvPr/>
        </p:nvGraphicFramePr>
        <p:xfrm>
          <a:off x="357158" y="2714620"/>
          <a:ext cx="8428067" cy="3569023"/>
        </p:xfrm>
        <a:graphic>
          <a:graphicData uri="http://schemas.openxmlformats.org/drawingml/2006/table">
            <a:tbl>
              <a:tblPr/>
              <a:tblGrid>
                <a:gridCol w="2048286"/>
                <a:gridCol w="1434107"/>
                <a:gridCol w="4945674"/>
              </a:tblGrid>
              <a:tr h="5576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地层新老关系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地层代号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观测点坐标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3788"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新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→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老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C</a:t>
                      </a:r>
                      <a:endParaRPr kumimoji="0" lang="en-US" altLang="zh-C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pt-BR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(31°38</a:t>
                      </a:r>
                      <a:r>
                        <a:rPr kumimoji="0" lang="pt-BR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′</a:t>
                      </a:r>
                      <a:r>
                        <a:rPr kumimoji="0" lang="pt-BR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13</a:t>
                      </a:r>
                      <a:r>
                        <a:rPr kumimoji="0" lang="pt-BR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″</a:t>
                      </a:r>
                      <a:r>
                        <a:rPr kumimoji="0" lang="pt-BR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N,117°50</a:t>
                      </a:r>
                      <a:r>
                        <a:rPr kumimoji="0" lang="pt-BR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′</a:t>
                      </a:r>
                      <a:r>
                        <a:rPr kumimoji="0" lang="pt-BR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12</a:t>
                      </a:r>
                      <a:r>
                        <a:rPr kumimoji="0" lang="pt-BR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″</a:t>
                      </a:r>
                      <a:r>
                        <a:rPr kumimoji="0" lang="pt-BR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E)</a:t>
                      </a:r>
                      <a:r>
                        <a:rPr kumimoji="0" lang="zh-CN" alt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　</a:t>
                      </a:r>
                      <a:r>
                        <a:rPr kumimoji="0" lang="pt-BR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(31°37</a:t>
                      </a:r>
                      <a:r>
                        <a:rPr kumimoji="0" lang="pt-BR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′</a:t>
                      </a:r>
                      <a:r>
                        <a:rPr kumimoji="0" lang="pt-BR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54</a:t>
                      </a:r>
                      <a:r>
                        <a:rPr kumimoji="0" lang="pt-BR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″</a:t>
                      </a:r>
                      <a:r>
                        <a:rPr kumimoji="0" lang="pt-BR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N,117°50</a:t>
                      </a:r>
                      <a:r>
                        <a:rPr kumimoji="0" lang="pt-BR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′</a:t>
                      </a:r>
                      <a:r>
                        <a:rPr kumimoji="0" lang="pt-BR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59</a:t>
                      </a:r>
                      <a:r>
                        <a:rPr kumimoji="0" lang="pt-BR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″</a:t>
                      </a:r>
                      <a:r>
                        <a:rPr kumimoji="0" lang="pt-BR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E)</a:t>
                      </a:r>
                      <a:endParaRPr kumimoji="0" lang="pt-BR" altLang="zh-C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378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D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pt-BR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(31°38</a:t>
                      </a:r>
                      <a:r>
                        <a:rPr kumimoji="0" lang="pt-BR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′</a:t>
                      </a:r>
                      <a:r>
                        <a:rPr kumimoji="0" lang="pt-BR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10</a:t>
                      </a:r>
                      <a:r>
                        <a:rPr kumimoji="0" lang="pt-BR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″</a:t>
                      </a:r>
                      <a:r>
                        <a:rPr kumimoji="0" lang="pt-BR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N,117°50</a:t>
                      </a:r>
                      <a:r>
                        <a:rPr kumimoji="0" lang="pt-BR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′</a:t>
                      </a:r>
                      <a:r>
                        <a:rPr kumimoji="0" lang="pt-BR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19</a:t>
                      </a:r>
                      <a:r>
                        <a:rPr kumimoji="0" lang="pt-BR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″</a:t>
                      </a:r>
                      <a:r>
                        <a:rPr kumimoji="0" lang="pt-BR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E)</a:t>
                      </a:r>
                      <a:r>
                        <a:rPr kumimoji="0" lang="zh-CN" alt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　</a:t>
                      </a:r>
                      <a:r>
                        <a:rPr kumimoji="0" lang="pt-BR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(31°37</a:t>
                      </a:r>
                      <a:r>
                        <a:rPr kumimoji="0" lang="pt-BR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′</a:t>
                      </a:r>
                      <a:r>
                        <a:rPr kumimoji="0" lang="pt-BR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54</a:t>
                      </a:r>
                      <a:r>
                        <a:rPr kumimoji="0" lang="pt-BR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″</a:t>
                      </a:r>
                      <a:r>
                        <a:rPr kumimoji="0" lang="pt-BR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N,117°50</a:t>
                      </a:r>
                      <a:r>
                        <a:rPr kumimoji="0" lang="pt-BR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′</a:t>
                      </a:r>
                      <a:r>
                        <a:rPr kumimoji="0" lang="pt-BR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52</a:t>
                      </a:r>
                      <a:r>
                        <a:rPr kumimoji="0" lang="pt-BR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″</a:t>
                      </a:r>
                      <a:r>
                        <a:rPr kumimoji="0" lang="pt-BR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E)</a:t>
                      </a:r>
                      <a:endParaRPr kumimoji="0" lang="pt-BR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378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S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pt-BR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(31°38</a:t>
                      </a:r>
                      <a:r>
                        <a:rPr kumimoji="0" lang="pt-BR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′</a:t>
                      </a:r>
                      <a:r>
                        <a:rPr kumimoji="0" lang="pt-BR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05</a:t>
                      </a:r>
                      <a:r>
                        <a:rPr kumimoji="0" lang="pt-BR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″</a:t>
                      </a:r>
                      <a:r>
                        <a:rPr kumimoji="0" lang="pt-BR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N,117°50</a:t>
                      </a:r>
                      <a:r>
                        <a:rPr kumimoji="0" lang="pt-BR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′</a:t>
                      </a:r>
                      <a:r>
                        <a:rPr kumimoji="0" lang="pt-BR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32</a:t>
                      </a:r>
                      <a:r>
                        <a:rPr kumimoji="0" lang="pt-BR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″</a:t>
                      </a:r>
                      <a:r>
                        <a:rPr kumimoji="0" lang="pt-BR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E)</a:t>
                      </a:r>
                      <a:r>
                        <a:rPr kumimoji="0" lang="zh-CN" alt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　</a:t>
                      </a:r>
                      <a:r>
                        <a:rPr kumimoji="0" lang="pt-BR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(31°38</a:t>
                      </a:r>
                      <a:r>
                        <a:rPr kumimoji="0" lang="pt-BR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′</a:t>
                      </a:r>
                      <a:r>
                        <a:rPr kumimoji="0" lang="pt-BR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01</a:t>
                      </a:r>
                      <a:r>
                        <a:rPr kumimoji="0" lang="pt-BR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″</a:t>
                      </a:r>
                      <a:r>
                        <a:rPr kumimoji="0" lang="pt-BR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N,117°50</a:t>
                      </a:r>
                      <a:r>
                        <a:rPr kumimoji="0" lang="pt-BR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′</a:t>
                      </a:r>
                      <a:r>
                        <a:rPr kumimoji="0" lang="pt-BR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43</a:t>
                      </a:r>
                      <a:r>
                        <a:rPr kumimoji="0" lang="pt-BR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″</a:t>
                      </a:r>
                      <a:r>
                        <a:rPr kumimoji="0" lang="pt-BR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E)</a:t>
                      </a:r>
                      <a:endParaRPr kumimoji="0" lang="pt-BR" altLang="zh-C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85720" y="642918"/>
            <a:ext cx="8642350" cy="213677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(1)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该考察区域总体构造线方向为</a:t>
            </a: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(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　　</a:t>
            </a: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)</a:t>
            </a:r>
          </a:p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A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．南北方向	                       </a:t>
            </a: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B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．东西方向</a:t>
            </a:r>
          </a:p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C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．西北</a:t>
            </a: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ea typeface="宋体" charset="-122"/>
                <a:cs typeface="+mn-cs"/>
              </a:rPr>
              <a:t>—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东南方向	            </a:t>
            </a: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D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．东北</a:t>
            </a: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ea typeface="宋体" charset="-122"/>
                <a:cs typeface="+mn-cs"/>
              </a:rPr>
              <a:t>—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西南方向</a:t>
            </a:r>
          </a:p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(2)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该小组绘制的考察路线地质剖面示意图应为</a:t>
            </a: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(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　　</a:t>
            </a: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)</a:t>
            </a:r>
          </a:p>
        </p:txBody>
      </p:sp>
      <p:pic>
        <p:nvPicPr>
          <p:cNvPr id="3" name="Picture 4" descr="G:\张蕴霞\课件\学苑文化\2016二轮\地理\新建文件夹\2-147.T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1142976" y="2428868"/>
            <a:ext cx="7078459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矩形 3"/>
          <p:cNvSpPr/>
          <p:nvPr/>
        </p:nvSpPr>
        <p:spPr>
          <a:xfrm>
            <a:off x="6143636" y="714356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  <a:latin typeface="Times New Roman" pitchFamily="18" charset="0"/>
                <a:ea typeface="宋体" charset="-122"/>
              </a:rPr>
              <a:t>D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8215338" y="2000240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  <a:latin typeface="Times New Roman" pitchFamily="18" charset="0"/>
                <a:ea typeface="宋体" charset="-122"/>
              </a:rPr>
              <a:t>C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42844" y="571480"/>
            <a:ext cx="3143272" cy="2786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>
                <a:tab pos="1431925" algn="l"/>
                <a:tab pos="3949700" algn="l"/>
              </a:tabLst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(2014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ea typeface="宋体" charset="-122"/>
                <a:cs typeface="+mn-cs"/>
              </a:rPr>
              <a:t>·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浙江文综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)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下图为我国某地沿北纬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38.5°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所作的地质构造、地貌剖面图。图中一般地势越高地下水埋藏越深。读图，完成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(1)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～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(2)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题。</a:t>
            </a: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 r="68310" b="-22170"/>
          <a:stretch>
            <a:fillRect/>
          </a:stretch>
        </p:blipFill>
        <p:spPr bwMode="auto">
          <a:xfrm>
            <a:off x="214282" y="142852"/>
            <a:ext cx="1357322" cy="5000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500430" y="71414"/>
            <a:ext cx="4821241" cy="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622300" defTabSz="933450" hangingPunct="0">
              <a:lnSpc>
                <a:spcPct val="140000"/>
              </a:lnSpc>
              <a:buClr>
                <a:schemeClr val="accent1"/>
              </a:buClr>
              <a:buFont typeface="Wingdings" pitchFamily="2" charset="2"/>
              <a:buNone/>
              <a:tabLst>
                <a:tab pos="3949700" algn="l"/>
              </a:tabLst>
            </a:pPr>
            <a:r>
              <a:rPr lang="zh-CN" altLang="en-US" sz="2800" b="1" dirty="0">
                <a:solidFill>
                  <a:srgbClr val="000000"/>
                </a:solidFill>
                <a:ea typeface="黑体" pitchFamily="49" charset="-122"/>
              </a:rPr>
              <a:t>考点三　外力作用与地貌</a:t>
            </a:r>
          </a:p>
        </p:txBody>
      </p:sp>
      <p:pic>
        <p:nvPicPr>
          <p:cNvPr id="5" name="Picture 8" descr="G:\张蕴霞\课件\学苑文化\2016二轮\地理\新建文件夹\2-148.TIF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3286116" y="714356"/>
            <a:ext cx="5715040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57158" y="3286149"/>
            <a:ext cx="8572560" cy="35004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(1)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对图中四地地质构造成因、地貌外力作用方式叙述正确的是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(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　　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)        A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．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宋体" charset="-122"/>
                <a:cs typeface="+mn-cs"/>
              </a:rPr>
              <a:t>①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地断裂抬升、黄河干流流水侵蚀</a:t>
            </a:r>
          </a:p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                  B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．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宋体" charset="-122"/>
                <a:cs typeface="+mn-cs"/>
              </a:rPr>
              <a:t>②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地断裂下沉、黄河干流沙砾洪积 </a:t>
            </a:r>
          </a:p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                  C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．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宋体" charset="-122"/>
                <a:cs typeface="+mn-cs"/>
              </a:rPr>
              <a:t>③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地断裂下沉、黄河干流泥沙冲积</a:t>
            </a:r>
          </a:p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                  D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．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宋体" charset="-122"/>
                <a:cs typeface="+mn-cs"/>
              </a:rPr>
              <a:t>④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地断裂抬升、黄河干流泥沙堆积</a:t>
            </a:r>
          </a:p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(2)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图中城市历史上曾是某王朝的都城，该王朝一般会选择在土层深厚、地下水位较深的地方修建皇家陵墓。图中较为理想的地方是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(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　　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)    A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．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宋体" charset="-122"/>
                <a:cs typeface="+mn-cs"/>
              </a:rPr>
              <a:t>①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	   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B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．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宋体" charset="-122"/>
                <a:cs typeface="+mn-cs"/>
              </a:rPr>
              <a:t>②        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C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．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宋体" charset="-122"/>
                <a:cs typeface="+mn-cs"/>
              </a:rPr>
              <a:t>③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	   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D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．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宋体" charset="-122"/>
                <a:cs typeface="+mn-cs"/>
              </a:rPr>
              <a:t>④</a:t>
            </a:r>
          </a:p>
        </p:txBody>
      </p:sp>
      <p:sp>
        <p:nvSpPr>
          <p:cNvPr id="7" name="矩形 6"/>
          <p:cNvSpPr/>
          <p:nvPr/>
        </p:nvSpPr>
        <p:spPr>
          <a:xfrm>
            <a:off x="1285852" y="3643314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  <a:latin typeface="Times New Roman" pitchFamily="18" charset="0"/>
                <a:ea typeface="宋体" charset="-122"/>
              </a:rPr>
              <a:t>C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2214546" y="6143644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  <a:latin typeface="Times New Roman" pitchFamily="18" charset="0"/>
                <a:ea typeface="宋体" charset="-122"/>
              </a:rPr>
              <a:t>B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42844" y="785794"/>
            <a:ext cx="8929718" cy="857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>
                <a:tab pos="1077913" algn="l"/>
                <a:tab pos="1793875" algn="l"/>
                <a:tab pos="3949700" algn="l"/>
              </a:tabLst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外力作用主要表现为：风化、侵蚀、搬运、沉积和固结成岩。其中以流水和风力的侵蚀、沉积作用的影响最为普遍和常见。</a:t>
            </a: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 r="67500"/>
          <a:stretch>
            <a:fillRect/>
          </a:stretch>
        </p:blipFill>
        <p:spPr bwMode="auto">
          <a:xfrm>
            <a:off x="428596" y="71437"/>
            <a:ext cx="1857388" cy="57148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lum bright="-20000" contrast="30000"/>
          </a:blip>
          <a:srcRect/>
          <a:stretch>
            <a:fillRect/>
          </a:stretch>
        </p:blipFill>
        <p:spPr bwMode="auto">
          <a:xfrm>
            <a:off x="857224" y="1714488"/>
            <a:ext cx="7643866" cy="48577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5" name="矩形 4"/>
          <p:cNvSpPr/>
          <p:nvPr/>
        </p:nvSpPr>
        <p:spPr>
          <a:xfrm>
            <a:off x="3714744" y="142852"/>
            <a:ext cx="47149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622300">
              <a:spcBef>
                <a:spcPct val="20000"/>
              </a:spcBef>
              <a:tabLst>
                <a:tab pos="1077913" algn="l"/>
                <a:tab pos="1793875" algn="l"/>
                <a:tab pos="3949700" algn="l"/>
              </a:tabLst>
              <a:defRPr/>
            </a:pP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黑体" pitchFamily="49" charset="-122"/>
              </a:rPr>
              <a:t>1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itchFamily="18" charset="0"/>
                <a:ea typeface="宋体" charset="-122"/>
              </a:rPr>
              <a:t>．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itchFamily="18" charset="0"/>
                <a:ea typeface="黑体" pitchFamily="49" charset="-122"/>
              </a:rPr>
              <a:t>外力作用与地貌</a:t>
            </a:r>
            <a:endParaRPr lang="en-US" altLang="zh-CN" sz="2800" b="1" dirty="0" smtClean="0">
              <a:solidFill>
                <a:srgbClr val="FF0000"/>
              </a:solidFill>
              <a:latin typeface="Times New Roman" pitchFamily="18" charset="0"/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14290"/>
            <a:ext cx="2449513" cy="5016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3" name="Picture 4" descr="G:\张蕴霞\课件\学苑文化\2016二轮\地理\新建文件夹\2-136.TIF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571472" y="1000108"/>
            <a:ext cx="8052394" cy="55007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85720" y="99997"/>
            <a:ext cx="6786610" cy="9001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黑体" pitchFamily="49" charset="-122"/>
                <a:cs typeface="+mn-cs"/>
              </a:rPr>
              <a:t>2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．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黑体" pitchFamily="49" charset="-122"/>
                <a:cs typeface="+mn-cs"/>
              </a:rPr>
              <a:t>外力作用的分布特点及相应的地貌</a:t>
            </a:r>
            <a:endParaRPr kumimoji="0" lang="zh-CN" alt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宋体" charset="-122"/>
              <a:cs typeface="+mn-cs"/>
            </a:endParaRPr>
          </a:p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(1)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不同区域的主导外力作用的分析方法。</a:t>
            </a:r>
          </a:p>
        </p:txBody>
      </p:sp>
      <p:graphicFrame>
        <p:nvGraphicFramePr>
          <p:cNvPr id="3" name="Group 3"/>
          <p:cNvGraphicFramePr>
            <a:graphicFrameLocks noGrp="1"/>
          </p:cNvGraphicFramePr>
          <p:nvPr/>
        </p:nvGraphicFramePr>
        <p:xfrm>
          <a:off x="571472" y="1071546"/>
          <a:ext cx="8074025" cy="2286000"/>
        </p:xfrm>
        <a:graphic>
          <a:graphicData uri="http://schemas.openxmlformats.org/drawingml/2006/table">
            <a:tbl>
              <a:tblPr/>
              <a:tblGrid>
                <a:gridCol w="2886075"/>
                <a:gridCol w="3470275"/>
                <a:gridCol w="1717675"/>
              </a:tblGrid>
              <a:tr h="4286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区域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特点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主导外力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干旱、半干旱地区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昼夜温差大、降水少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风力作用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湿润、半湿润地区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降水丰富、地表径流大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流水作用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高山地区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气温低、冰川发育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冰川作用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沿海地区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海水运动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海浪作用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15930" y="3429000"/>
            <a:ext cx="8642350" cy="9143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(2)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同一种外力作用在不同区域形成不同的地貌。</a:t>
            </a:r>
          </a:p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①流水作用：</a:t>
            </a:r>
          </a:p>
        </p:txBody>
      </p:sp>
      <p:graphicFrame>
        <p:nvGraphicFramePr>
          <p:cNvPr id="5" name="Group 3"/>
          <p:cNvGraphicFramePr>
            <a:graphicFrameLocks noGrp="1"/>
          </p:cNvGraphicFramePr>
          <p:nvPr/>
        </p:nvGraphicFramePr>
        <p:xfrm>
          <a:off x="642910" y="4500570"/>
          <a:ext cx="7924800" cy="2103120"/>
        </p:xfrm>
        <a:graphic>
          <a:graphicData uri="http://schemas.openxmlformats.org/drawingml/2006/table">
            <a:tbl>
              <a:tblPr/>
              <a:tblGrid>
                <a:gridCol w="1522412"/>
                <a:gridCol w="3333750"/>
                <a:gridCol w="3068638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地区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特点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典型地貌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 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河流</a:t>
                      </a:r>
                      <a:endParaRPr kumimoji="0" lang="zh-CN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上游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地形陡、落差大，流速快，以侵蚀作用为主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峡谷、瀑布等流水侵蚀地貌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河流中</a:t>
                      </a:r>
                      <a:endParaRPr kumimoji="0" lang="zh-CN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下游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地形平坦、流速减慢，以堆积作用为主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河漫滩、三角洲等流水堆积地貌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85720" y="500042"/>
            <a:ext cx="8642350" cy="603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黑体" pitchFamily="49" charset="-122"/>
                <a:cs typeface="+mn-cs"/>
              </a:rPr>
              <a:t>3.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黑体" pitchFamily="49" charset="-122"/>
                <a:cs typeface="+mn-cs"/>
              </a:rPr>
              <a:t>河流堆积地貌</a:t>
            </a:r>
          </a:p>
        </p:txBody>
      </p:sp>
      <p:graphicFrame>
        <p:nvGraphicFramePr>
          <p:cNvPr id="3" name="Group 3"/>
          <p:cNvGraphicFramePr>
            <a:graphicFrameLocks noGrp="1"/>
          </p:cNvGraphicFramePr>
          <p:nvPr/>
        </p:nvGraphicFramePr>
        <p:xfrm>
          <a:off x="428596" y="1285860"/>
          <a:ext cx="8348663" cy="5214973"/>
        </p:xfrm>
        <a:graphic>
          <a:graphicData uri="http://schemas.openxmlformats.org/drawingml/2006/table">
            <a:tbl>
              <a:tblPr/>
              <a:tblGrid>
                <a:gridCol w="1295400"/>
                <a:gridCol w="1728788"/>
                <a:gridCol w="5324475"/>
              </a:tblGrid>
              <a:tr h="841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类型</a:t>
                      </a:r>
                      <a:endParaRPr kumimoji="0" lang="zh-CN" alt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在流域中的</a:t>
                      </a:r>
                      <a:endParaRPr kumimoji="0" lang="zh-CN" alt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空间位置</a:t>
                      </a:r>
                      <a:endParaRPr kumimoji="0" lang="zh-CN" alt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形成</a:t>
                      </a:r>
                      <a:endParaRPr kumimoji="0" lang="zh-CN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13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洪积</a:t>
                      </a:r>
                      <a:r>
                        <a:rPr kumimoji="0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宋体" pitchFamily="2" charset="-122"/>
                          <a:cs typeface="Times New Roman" pitchFamily="18" charset="0"/>
                        </a:rPr>
                        <a:t>—</a:t>
                      </a:r>
                      <a:r>
                        <a:rPr kumimoji="0" lang="zh-CN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冲</a:t>
                      </a:r>
                      <a:endParaRPr kumimoji="0" lang="zh-CN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积平原</a:t>
                      </a:r>
                      <a:endParaRPr kumimoji="0" lang="zh-CN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发育于</a:t>
                      </a:r>
                      <a:endParaRPr kumimoji="0" lang="zh-CN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山前</a:t>
                      </a:r>
                      <a:endParaRPr kumimoji="0" lang="zh-CN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山区河流流出谷口，由于地势突然趋于平缓，水道开阔，水流速度放慢，泥沙逐渐堆积形成洪积扇或冲积扇。多个连接形成洪积</a:t>
                      </a:r>
                      <a:r>
                        <a:rPr kumimoji="0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宋体" pitchFamily="2" charset="-122"/>
                          <a:cs typeface="Times New Roman" pitchFamily="18" charset="0"/>
                        </a:rPr>
                        <a:t>—</a:t>
                      </a:r>
                      <a:r>
                        <a:rPr kumimoji="0" lang="zh-CN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冲积平原</a:t>
                      </a:r>
                      <a:endParaRPr kumimoji="0" lang="zh-CN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13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河漫滩</a:t>
                      </a:r>
                      <a:endParaRPr kumimoji="0" lang="zh-CN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平原</a:t>
                      </a:r>
                      <a:endParaRPr kumimoji="0" lang="zh-CN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发育于河</a:t>
                      </a:r>
                      <a:endParaRPr kumimoji="0" lang="zh-CN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流中下游</a:t>
                      </a:r>
                      <a:endParaRPr kumimoji="0" lang="zh-CN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凹岸侵蚀、凸岸堆积形成水下堆积体，堆积体面积逐步扩大，在枯水季节露出水面，形成河漫滩；洪水季节被淹没，接受沉积。如果河流改道，河漫滩被废弃</a:t>
                      </a:r>
                      <a:endParaRPr kumimoji="0" lang="zh-CN" alt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12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三角洲</a:t>
                      </a:r>
                      <a:endParaRPr kumimoji="0" lang="zh-CN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平原</a:t>
                      </a:r>
                      <a:endParaRPr kumimoji="0" lang="zh-CN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形成于河流</a:t>
                      </a:r>
                      <a:endParaRPr kumimoji="0" lang="zh-CN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入海口和海</a:t>
                      </a:r>
                      <a:endParaRPr kumimoji="0" lang="zh-CN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滨地区</a:t>
                      </a:r>
                      <a:endParaRPr kumimoji="0" lang="zh-CN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河流入海口处，河水流速减慢，泥沙堆积在河口前方，形成三角洲</a:t>
                      </a:r>
                      <a:endParaRPr kumimoji="0" lang="zh-CN" alt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50825" y="1428736"/>
            <a:ext cx="8642350" cy="3286148"/>
          </a:xfrm>
          <a:prstGeom prst="rect">
            <a:avLst/>
          </a:prstGeom>
          <a:noFill/>
          <a:ln cap="flat">
            <a:solidFill>
              <a:schemeClr val="tx1"/>
            </a:solidFill>
            <a:prstDash val="lgDashDotDot"/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黑体" pitchFamily="49" charset="-122"/>
                <a:cs typeface="+mn-cs"/>
              </a:rPr>
              <a:t>1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．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黑体" pitchFamily="49" charset="-122"/>
                <a:cs typeface="+mn-cs"/>
              </a:rPr>
              <a:t>应用外力地貌判断风向的方法</a:t>
            </a:r>
          </a:p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zh-CN" altLang="en-US" sz="28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黑体" pitchFamily="49" charset="-122"/>
              <a:cs typeface="+mn-cs"/>
            </a:endParaRPr>
          </a:p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zh-CN" altLang="en-US" sz="28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黑体" pitchFamily="49" charset="-122"/>
              <a:cs typeface="+mn-cs"/>
            </a:endParaRPr>
          </a:p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zh-CN" altLang="en-US" sz="28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黑体" pitchFamily="49" charset="-122"/>
              <a:cs typeface="+mn-cs"/>
            </a:endParaRPr>
          </a:p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altLang="zh-CN" sz="28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黑体" pitchFamily="49" charset="-122"/>
              <a:cs typeface="+mn-cs"/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54" y="285728"/>
            <a:ext cx="1833564" cy="85725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4" name="Picture 5" descr="G:\张蕴霞\课件\学苑文化\2016二轮\地理\新建文件夹\2-150.TIF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1181100" y="2462213"/>
            <a:ext cx="5962668" cy="1895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50825" y="571480"/>
            <a:ext cx="8642350" cy="5357850"/>
          </a:xfrm>
          <a:prstGeom prst="rect">
            <a:avLst/>
          </a:prstGeom>
          <a:noFill/>
          <a:ln cap="flat">
            <a:solidFill>
              <a:schemeClr val="tx1"/>
            </a:solidFill>
            <a:prstDash val="lgDashDotDot"/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黑体" pitchFamily="49" charset="-122"/>
                <a:cs typeface="+mn-cs"/>
              </a:rPr>
              <a:t>2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．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黑体" pitchFamily="49" charset="-122"/>
                <a:cs typeface="+mn-cs"/>
              </a:rPr>
              <a:t>应用外力地貌判断河流流向的方法</a:t>
            </a:r>
          </a:p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zh-CN" altLang="en-US" sz="28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黑体" pitchFamily="49" charset="-122"/>
              <a:cs typeface="+mn-cs"/>
            </a:endParaRPr>
          </a:p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zh-CN" altLang="en-US" sz="28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黑体" pitchFamily="49" charset="-122"/>
              <a:cs typeface="+mn-cs"/>
            </a:endParaRPr>
          </a:p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zh-CN" altLang="en-US" sz="28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黑体" pitchFamily="49" charset="-122"/>
              <a:cs typeface="+mn-cs"/>
            </a:endParaRPr>
          </a:p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zh-CN" altLang="en-US" sz="28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黑体" pitchFamily="49" charset="-122"/>
              <a:cs typeface="+mn-cs"/>
            </a:endParaRPr>
          </a:p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zh-CN" altLang="en-US" sz="28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黑体" pitchFamily="49" charset="-122"/>
              <a:cs typeface="+mn-cs"/>
            </a:endParaRPr>
          </a:p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zh-CN" altLang="en-US" sz="28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黑体" pitchFamily="49" charset="-122"/>
              <a:cs typeface="+mn-cs"/>
            </a:endParaRPr>
          </a:p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altLang="zh-CN" sz="28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黑体" pitchFamily="49" charset="-122"/>
              <a:cs typeface="+mn-cs"/>
            </a:endParaRPr>
          </a:p>
        </p:txBody>
      </p:sp>
      <p:pic>
        <p:nvPicPr>
          <p:cNvPr id="3" name="Picture 4" descr="G:\张蕴霞\课件\学苑文化\2016二轮\地理\新建文件夹\2-151.T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714348" y="1285860"/>
            <a:ext cx="7643866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14282" y="785794"/>
            <a:ext cx="2500329" cy="22860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3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．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(2015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ea typeface="宋体" charset="-122"/>
                <a:cs typeface="+mn-cs"/>
              </a:rPr>
              <a:t>·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北京文综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)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下图为华北某地局部示意图。读图，回答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(1)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～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(2)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题。</a:t>
            </a: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 r="67105" b="-20000"/>
          <a:stretch>
            <a:fillRect/>
          </a:stretch>
        </p:blipFill>
        <p:spPr bwMode="auto">
          <a:xfrm>
            <a:off x="357159" y="142852"/>
            <a:ext cx="1928825" cy="64294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4" name="Picture 5" descr="G:\张蕴霞\课件\学苑文化\2016二轮\地理\新建文件夹\2-152.TIF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2928926" y="214290"/>
            <a:ext cx="6072198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矩形 5"/>
          <p:cNvSpPr/>
          <p:nvPr/>
        </p:nvSpPr>
        <p:spPr>
          <a:xfrm>
            <a:off x="357158" y="3429000"/>
            <a:ext cx="857256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zh-CN" sz="2300" b="1" dirty="0" smtClean="0"/>
              <a:t>(1)</a:t>
            </a:r>
            <a:r>
              <a:rPr lang="zh-CN" altLang="en-US" sz="2300" b="1" dirty="0" smtClean="0"/>
              <a:t>图中</a:t>
            </a:r>
            <a:r>
              <a:rPr lang="en-US" altLang="zh-CN" sz="2300" b="1" dirty="0" smtClean="0"/>
              <a:t>(</a:t>
            </a:r>
            <a:r>
              <a:rPr lang="zh-CN" altLang="en-US" sz="2300" b="1" dirty="0" smtClean="0"/>
              <a:t>　　</a:t>
            </a:r>
            <a:r>
              <a:rPr lang="en-US" altLang="zh-CN" sz="2300" b="1" dirty="0" smtClean="0"/>
              <a:t>)</a:t>
            </a:r>
          </a:p>
          <a:p>
            <a:pPr lvl="0">
              <a:defRPr/>
            </a:pPr>
            <a:r>
              <a:rPr lang="en-US" altLang="zh-CN" sz="2300" b="1" dirty="0" smtClean="0"/>
              <a:t>A</a:t>
            </a:r>
            <a:r>
              <a:rPr lang="zh-CN" altLang="en-US" sz="2300" b="1" dirty="0" smtClean="0"/>
              <a:t>．甲地陡峻，喀斯特地貌典型     </a:t>
            </a:r>
            <a:r>
              <a:rPr lang="en-US" altLang="zh-CN" sz="2300" b="1" dirty="0" smtClean="0"/>
              <a:t>B</a:t>
            </a:r>
            <a:r>
              <a:rPr lang="zh-CN" altLang="en-US" sz="2300" b="1" dirty="0" smtClean="0"/>
              <a:t>．乙地低平，泥石流灾害频发</a:t>
            </a:r>
          </a:p>
          <a:p>
            <a:pPr lvl="0">
              <a:defRPr/>
            </a:pPr>
            <a:r>
              <a:rPr lang="en-US" altLang="zh-CN" sz="2300" b="1" dirty="0" smtClean="0"/>
              <a:t>C</a:t>
            </a:r>
            <a:r>
              <a:rPr lang="zh-CN" altLang="en-US" sz="2300" b="1" dirty="0" smtClean="0"/>
              <a:t>．丙村比丁村土层深厚                   </a:t>
            </a:r>
            <a:r>
              <a:rPr lang="en-US" altLang="zh-CN" sz="2300" b="1" dirty="0" smtClean="0"/>
              <a:t>D</a:t>
            </a:r>
            <a:r>
              <a:rPr lang="zh-CN" altLang="en-US" sz="2300" b="1" dirty="0" smtClean="0"/>
              <a:t>．丁村比丙村地下水埋藏浅</a:t>
            </a:r>
          </a:p>
          <a:p>
            <a:pPr lvl="0">
              <a:defRPr/>
            </a:pPr>
            <a:r>
              <a:rPr lang="en-US" altLang="zh-CN" sz="2300" b="1" dirty="0" smtClean="0"/>
              <a:t>(2)</a:t>
            </a:r>
            <a:r>
              <a:rPr lang="zh-CN" altLang="en-US" sz="2300" b="1" dirty="0" smtClean="0"/>
              <a:t>图示地区</a:t>
            </a:r>
            <a:r>
              <a:rPr lang="en-US" altLang="zh-CN" sz="2300" b="1" dirty="0" smtClean="0"/>
              <a:t>(</a:t>
            </a:r>
            <a:r>
              <a:rPr lang="zh-CN" altLang="en-US" sz="2300" b="1" dirty="0" smtClean="0"/>
              <a:t>　　</a:t>
            </a:r>
            <a:r>
              <a:rPr lang="en-US" altLang="zh-CN" sz="2300" b="1" dirty="0" smtClean="0"/>
              <a:t>)</a:t>
            </a:r>
          </a:p>
          <a:p>
            <a:pPr lvl="0">
              <a:defRPr/>
            </a:pPr>
            <a:r>
              <a:rPr lang="en-US" altLang="zh-CN" sz="2300" b="1" dirty="0" smtClean="0"/>
              <a:t>A</a:t>
            </a:r>
            <a:r>
              <a:rPr lang="zh-CN" altLang="en-US" sz="2300" b="1" dirty="0" smtClean="0"/>
              <a:t>．地势西高东低、南高北低</a:t>
            </a:r>
          </a:p>
          <a:p>
            <a:pPr lvl="0">
              <a:defRPr/>
            </a:pPr>
            <a:r>
              <a:rPr lang="en-US" altLang="zh-CN" sz="2300" b="1" dirty="0" smtClean="0"/>
              <a:t>B</a:t>
            </a:r>
            <a:r>
              <a:rPr lang="zh-CN" altLang="en-US" sz="2300" b="1" dirty="0" smtClean="0"/>
              <a:t>．山前平原受外力侵蚀作用明显</a:t>
            </a:r>
          </a:p>
          <a:p>
            <a:pPr lvl="0">
              <a:defRPr/>
            </a:pPr>
            <a:r>
              <a:rPr lang="en-US" altLang="zh-CN" sz="2300" b="1" dirty="0" smtClean="0"/>
              <a:t>C</a:t>
            </a:r>
            <a:r>
              <a:rPr lang="zh-CN" altLang="en-US" sz="2300" b="1" dirty="0" smtClean="0"/>
              <a:t>．洪积扇面积差异取决于降水量</a:t>
            </a:r>
          </a:p>
          <a:p>
            <a:pPr lvl="0">
              <a:defRPr/>
            </a:pPr>
            <a:r>
              <a:rPr lang="en-US" altLang="zh-CN" sz="2300" b="1" dirty="0" smtClean="0"/>
              <a:t>D</a:t>
            </a:r>
            <a:r>
              <a:rPr lang="zh-CN" altLang="en-US" sz="2300" b="1" dirty="0" smtClean="0">
                <a:latin typeface="Times New Roman" pitchFamily="18" charset="0"/>
                <a:ea typeface="宋体" charset="-122"/>
              </a:rPr>
              <a:t>．渠水通过蒸发环节参与水循环</a:t>
            </a:r>
          </a:p>
        </p:txBody>
      </p:sp>
      <p:sp>
        <p:nvSpPr>
          <p:cNvPr id="7" name="矩形 6"/>
          <p:cNvSpPr/>
          <p:nvPr/>
        </p:nvSpPr>
        <p:spPr>
          <a:xfrm>
            <a:off x="1571604" y="3429000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  <a:latin typeface="Times New Roman" pitchFamily="18" charset="0"/>
                <a:ea typeface="宋体" charset="-122"/>
              </a:rPr>
              <a:t>C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2143108" y="4429132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  <a:latin typeface="Times New Roman" pitchFamily="18" charset="0"/>
                <a:ea typeface="宋体" charset="-122"/>
              </a:rPr>
              <a:t>D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3000364" y="214290"/>
            <a:ext cx="2927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CN" altLang="en-US" sz="3600" dirty="0">
                <a:solidFill>
                  <a:srgbClr val="000000"/>
                </a:solidFill>
                <a:latin typeface="Arial" charset="0"/>
                <a:ea typeface="黑体" pitchFamily="49" charset="-122"/>
              </a:rPr>
              <a:t>识图技能提升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50825" y="1127125"/>
            <a:ext cx="5464183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622300" defTabSz="933450" hangingPunct="0">
              <a:lnSpc>
                <a:spcPct val="140000"/>
              </a:lnSpc>
              <a:buClr>
                <a:schemeClr val="accent1"/>
              </a:buClr>
              <a:buFont typeface="Wingdings" pitchFamily="2" charset="2"/>
              <a:buNone/>
              <a:tabLst>
                <a:tab pos="3949700" algn="l"/>
              </a:tabLst>
            </a:pPr>
            <a:r>
              <a:rPr lang="zh-CN" altLang="en-US" sz="3000" b="1" dirty="0">
                <a:solidFill>
                  <a:srgbClr val="000000"/>
                </a:solidFill>
                <a:ea typeface="黑体" pitchFamily="49" charset="-122"/>
              </a:rPr>
              <a:t>地质构造剖面图的判读</a:t>
            </a:r>
          </a:p>
        </p:txBody>
      </p:sp>
      <p:pic>
        <p:nvPicPr>
          <p:cNvPr id="4" name="Picture 4" descr="G:\张蕴霞\课件\学苑文化\2016二轮\地理\新建文件夹\2-153.T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571472" y="1928802"/>
            <a:ext cx="8143932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57158" y="571480"/>
            <a:ext cx="8285160" cy="2857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1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．判断岩层的新老关系：</a:t>
            </a:r>
          </a:p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(1)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根据地层层序规律确定：沉积岩是受沉积作用形成的，因而一般的规律是岩层越老，其位置越靠下，岩层越新，其位置越靠上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(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接近地表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)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，如图中</a:t>
            </a:r>
            <a:r>
              <a:rPr kumimoji="0" lang="en-US" altLang="zh-CN" sz="2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d→a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。</a:t>
            </a:r>
          </a:p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(2)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根据生物进化规律判断：由于生物进化总是由简单到复杂，由低级到高级，因此保存复杂、高级生物化石的岩层总比那些保存简单、低级生物化石的岩层新。</a:t>
            </a:r>
          </a:p>
        </p:txBody>
      </p:sp>
      <p:sp>
        <p:nvSpPr>
          <p:cNvPr id="3" name="矩形 2"/>
          <p:cNvSpPr/>
          <p:nvPr/>
        </p:nvSpPr>
        <p:spPr>
          <a:xfrm>
            <a:off x="428596" y="3918900"/>
            <a:ext cx="807249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22300"/>
            <a:r>
              <a:rPr lang="en-US" altLang="zh-CN" sz="2400" b="1" dirty="0" smtClean="0">
                <a:solidFill>
                  <a:srgbClr val="FF0000"/>
                </a:solidFill>
                <a:latin typeface="Times New Roman" pitchFamily="18" charset="0"/>
                <a:ea typeface="宋体" charset="-122"/>
              </a:rPr>
              <a:t>2</a:t>
            </a:r>
            <a:r>
              <a:rPr lang="zh-CN" altLang="en-US" sz="2400" b="1" dirty="0" smtClean="0">
                <a:solidFill>
                  <a:srgbClr val="FF0000"/>
                </a:solidFill>
                <a:latin typeface="Times New Roman" pitchFamily="18" charset="0"/>
                <a:ea typeface="宋体" charset="-122"/>
              </a:rPr>
              <a:t>．判断岩层的形态：</a:t>
            </a:r>
          </a:p>
          <a:p>
            <a:pPr indent="622300"/>
            <a:r>
              <a:rPr lang="zh-CN" altLang="en-US" sz="2400" b="1" dirty="0" smtClean="0">
                <a:latin typeface="Times New Roman" pitchFamily="18" charset="0"/>
                <a:ea typeface="宋体" charset="-122"/>
              </a:rPr>
              <a:t>岩层的形态，主要表现为岩层的弯曲变形、断裂错位以及连续延伸状况。图中①处地下的岩层向下弯曲；②处的</a:t>
            </a:r>
            <a:r>
              <a:rPr lang="en-US" altLang="zh-CN" sz="2400" b="1" dirty="0" smtClean="0">
                <a:latin typeface="Times New Roman" pitchFamily="18" charset="0"/>
                <a:ea typeface="宋体" charset="-122"/>
              </a:rPr>
              <a:t>c</a:t>
            </a:r>
            <a:r>
              <a:rPr lang="zh-CN" altLang="en-US" sz="2400" b="1" dirty="0" smtClean="0">
                <a:latin typeface="Times New Roman" pitchFamily="18" charset="0"/>
                <a:ea typeface="宋体" charset="-122"/>
              </a:rPr>
              <a:t>岩层表现出不连续分布，说明在地表处出现了缺失；③处的岩层明显出现了断裂错位。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00034" y="714356"/>
            <a:ext cx="79296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22300"/>
            <a:r>
              <a:rPr lang="en-US" altLang="zh-CN" sz="2400" b="1" dirty="0" smtClean="0">
                <a:solidFill>
                  <a:srgbClr val="FF0000"/>
                </a:solidFill>
                <a:latin typeface="Times New Roman" pitchFamily="18" charset="0"/>
                <a:ea typeface="宋体" charset="-122"/>
              </a:rPr>
              <a:t>3</a:t>
            </a:r>
            <a:r>
              <a:rPr lang="zh-CN" altLang="en-US" sz="2400" b="1" dirty="0" smtClean="0">
                <a:solidFill>
                  <a:srgbClr val="FF0000"/>
                </a:solidFill>
                <a:latin typeface="Times New Roman" pitchFamily="18" charset="0"/>
                <a:ea typeface="宋体" charset="-122"/>
              </a:rPr>
              <a:t>．判断岩层的分布状况：</a:t>
            </a:r>
          </a:p>
          <a:p>
            <a:pPr indent="622300"/>
            <a:r>
              <a:rPr lang="zh-CN" altLang="en-US" sz="2400" b="1" dirty="0" smtClean="0">
                <a:latin typeface="Times New Roman" pitchFamily="18" charset="0"/>
                <a:ea typeface="宋体" charset="-122"/>
              </a:rPr>
              <a:t>图中①处在垂直方向上表现出岩层自底部到地表由老变新；在②处水平方向上，向左右两侧，岩层的年龄由老到新排列。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00034" y="2786058"/>
            <a:ext cx="8143932" cy="29289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4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．分析地质构造和地质过程：</a:t>
            </a:r>
            <a:endParaRPr kumimoji="0" lang="zh-CN" alt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宋体" charset="-122"/>
              <a:cs typeface="+mn-cs"/>
            </a:endParaRPr>
          </a:p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宋体" charset="-122"/>
                <a:cs typeface="+mn-cs"/>
              </a:rPr>
              <a:t>①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处岩层向下弯曲，为向斜构造；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宋体" charset="-122"/>
                <a:cs typeface="+mn-cs"/>
              </a:rPr>
              <a:t>②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处的岩层表现出中间老两侧新，为背斜构造；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宋体" charset="-122"/>
                <a:cs typeface="+mn-cs"/>
              </a:rPr>
              <a:t>③④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两处均为断层构造。</a:t>
            </a:r>
            <a:endParaRPr kumimoji="0" lang="zh-CN" altLang="en-US" sz="2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宋体" charset="-122"/>
              <a:cs typeface="+mn-cs"/>
            </a:endParaRPr>
          </a:p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宋体" charset="-122"/>
                <a:cs typeface="+mn-cs"/>
              </a:rPr>
              <a:t>②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处上覆岩层被侵蚀，说明地壳处于上升运动中。</a:t>
            </a:r>
          </a:p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图中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宋体" charset="-122"/>
                <a:cs typeface="+mn-cs"/>
              </a:rPr>
              <a:t>②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处缺失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c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、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b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、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a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层，说明该年代该地区地壳上升没有发生沉积作用，或者说明该年代地壳下沉形成了沉积岩，后来该地地壳上升，形成的岩层又被侵蚀掉了。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50825" y="692127"/>
            <a:ext cx="2035159" cy="2665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(2014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ea typeface="宋体" charset="-122"/>
                <a:cs typeface="+mn-cs"/>
              </a:rPr>
              <a:t>·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北京文综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)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下图示意某河谷断面经历的一次洪水过程。读图，回答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(1)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～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(2)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题。</a:t>
            </a: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 r="72271" b="-7144"/>
          <a:stretch>
            <a:fillRect/>
          </a:stretch>
        </p:blipFill>
        <p:spPr bwMode="auto">
          <a:xfrm>
            <a:off x="323850" y="142852"/>
            <a:ext cx="1819258" cy="42862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4" name="Picture 5" descr="G:\张蕴霞\课件\学苑文化\2016二轮\地理\新建文件夹\2-154.TIF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2285984" y="142852"/>
            <a:ext cx="6653209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44492" y="3500438"/>
            <a:ext cx="8785226" cy="32147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(1)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该河谷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(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　　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)</a:t>
            </a:r>
          </a:p>
          <a:p>
            <a:pPr marL="0" marR="0" lvl="0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A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．岩层①比岩层②形成年代早    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B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．岩层②比岩层①易受侵蚀</a:t>
            </a:r>
          </a:p>
          <a:p>
            <a:pPr marL="0" marR="0" lvl="0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C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．是断层上发育形成的向斜谷    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D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．呈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ea typeface="宋体" charset="-122"/>
                <a:cs typeface="+mn-cs"/>
              </a:rPr>
              <a:t>“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V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ea typeface="宋体" charset="-122"/>
                <a:cs typeface="+mn-cs"/>
              </a:rPr>
              <a:t>”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型，适宜修建水库</a:t>
            </a:r>
          </a:p>
          <a:p>
            <a:pPr marL="0" marR="0" lvl="0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(2)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本次洪水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(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　　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)</a:t>
            </a:r>
          </a:p>
          <a:p>
            <a:pPr marL="0" marR="0" lvl="0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A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．水位上升时，河流搬运作用减弱</a:t>
            </a:r>
          </a:p>
          <a:p>
            <a:pPr marL="0" marR="0" lvl="0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B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．水位下降时，河流含沙量增加</a:t>
            </a:r>
          </a:p>
          <a:p>
            <a:pPr marL="0" marR="0" lvl="0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C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．流量增大时，河流堆积作用增强</a:t>
            </a:r>
          </a:p>
          <a:p>
            <a:pPr marL="0" marR="0" lvl="0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D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．河流侵蚀作用使河床加宽变深</a:t>
            </a:r>
          </a:p>
        </p:txBody>
      </p:sp>
      <p:sp>
        <p:nvSpPr>
          <p:cNvPr id="6" name="矩形 5"/>
          <p:cNvSpPr/>
          <p:nvPr/>
        </p:nvSpPr>
        <p:spPr>
          <a:xfrm>
            <a:off x="1714480" y="3571876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  <a:latin typeface="Times New Roman" pitchFamily="18" charset="0"/>
                <a:ea typeface="宋体" charset="-122"/>
              </a:rPr>
              <a:t>A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2000232" y="4643446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  <a:latin typeface="Times New Roman" pitchFamily="18" charset="0"/>
                <a:ea typeface="宋体" charset="-122"/>
              </a:rPr>
              <a:t>D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57158" y="1285860"/>
            <a:ext cx="2184385" cy="1298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(2015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ea typeface="宋体" charset="-122"/>
                <a:cs typeface="+mn-cs"/>
              </a:rPr>
              <a:t>·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北京东城模拟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)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读图，完成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(1)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～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(2)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题。</a:t>
            </a: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 r="72815" b="3845"/>
          <a:stretch>
            <a:fillRect/>
          </a:stretch>
        </p:blipFill>
        <p:spPr bwMode="auto">
          <a:xfrm>
            <a:off x="500034" y="357166"/>
            <a:ext cx="1920859" cy="42862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4" name="Picture 5" descr="G:\张蕴霞\课件\学苑文化\2016二轮\地理\新建文件夹\2-156.TIF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2714612" y="142852"/>
            <a:ext cx="6110289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85720" y="3357562"/>
            <a:ext cx="8642350" cy="28575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(1)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图示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(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　　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)</a:t>
            </a:r>
          </a:p>
          <a:p>
            <a:pPr marL="0" marR="0" lvl="0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A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．花岗岩的形成早于石灰岩      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B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．乙山为断块山</a:t>
            </a:r>
          </a:p>
          <a:p>
            <a:pPr marL="0" marR="0" lvl="0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C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．甲处位于向斜的槽部              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D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．地形主要为山地</a:t>
            </a:r>
          </a:p>
          <a:p>
            <a:pPr marL="0" marR="0" lvl="0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(2)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在野外考察时，判断丙断层的依据有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(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　　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)</a:t>
            </a:r>
          </a:p>
          <a:p>
            <a:pPr marL="0" marR="0" lvl="0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①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断层面发育的陡崖　②断层破碎带　③断层两侧岩层错开    ④相对下沉岩体形成低地</a:t>
            </a:r>
          </a:p>
          <a:p>
            <a:pPr marL="0" marR="0" lvl="0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A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．①②	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B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．③④         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C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．①④ 	     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D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．②③</a:t>
            </a:r>
          </a:p>
        </p:txBody>
      </p:sp>
      <p:sp>
        <p:nvSpPr>
          <p:cNvPr id="6" name="矩形 5"/>
          <p:cNvSpPr/>
          <p:nvPr/>
        </p:nvSpPr>
        <p:spPr>
          <a:xfrm>
            <a:off x="1571604" y="3429000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  <a:latin typeface="Times New Roman" pitchFamily="18" charset="0"/>
                <a:ea typeface="宋体" charset="-122"/>
              </a:rPr>
              <a:t>C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5857884" y="4500570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  <a:latin typeface="Times New Roman" pitchFamily="18" charset="0"/>
                <a:ea typeface="宋体" charset="-122"/>
              </a:rPr>
              <a:t>D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28595" y="1592262"/>
            <a:ext cx="8143933" cy="4051315"/>
          </a:xfrm>
          <a:prstGeom prst="rect">
            <a:avLst/>
          </a:prstGeom>
          <a:noFill/>
          <a:ln cap="flat">
            <a:solidFill>
              <a:schemeClr val="tx1"/>
            </a:solidFill>
            <a:prstDash val="lgDashDotDot"/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altLang="zh-CN" sz="2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仿宋_GB2312" pitchFamily="49" charset="-122"/>
                <a:cs typeface="Courier New" pitchFamily="49" charset="0"/>
              </a:rPr>
              <a:t>(1) 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仿宋_GB2312" pitchFamily="49" charset="-122"/>
                <a:cs typeface="Times New Roman" pitchFamily="18" charset="0"/>
              </a:rPr>
              <a:t>地壳物质循环：侵入型岩浆岩、喷出型岩浆岩、</a:t>
            </a:r>
            <a:endParaRPr kumimoji="0" lang="en-US" altLang="zh-CN" sz="26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仿宋_GB2312" pitchFamily="49" charset="-122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2600" b="1" dirty="0">
                <a:latin typeface="Times New Roman" pitchFamily="18" charset="0"/>
                <a:ea typeface="仿宋_GB2312" pitchFamily="49" charset="-122"/>
                <a:cs typeface="Times New Roman" pitchFamily="18" charset="0"/>
              </a:rPr>
              <a:t> </a:t>
            </a:r>
            <a:r>
              <a:rPr lang="en-US" altLang="zh-CN" sz="2600" b="1" dirty="0" smtClean="0">
                <a:latin typeface="Times New Roman" pitchFamily="18" charset="0"/>
                <a:ea typeface="仿宋_GB2312" pitchFamily="49" charset="-122"/>
                <a:cs typeface="Times New Roman" pitchFamily="18" charset="0"/>
              </a:rPr>
              <a:t>      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仿宋_GB2312" pitchFamily="49" charset="-122"/>
                <a:cs typeface="Times New Roman" pitchFamily="18" charset="0"/>
              </a:rPr>
              <a:t>沉积岩、变质岩、固结成岩、重熔再生。</a:t>
            </a:r>
            <a:endParaRPr kumimoji="0" lang="zh-CN" altLang="en-US" sz="26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仿宋_GB2312" pitchFamily="49" charset="-122"/>
              <a:cs typeface="Courier New" pitchFamily="49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CN" sz="26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仿宋_GB2312" pitchFamily="49" charset="-122"/>
              <a:cs typeface="Courier New" pitchFamily="49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2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仿宋_GB2312" pitchFamily="49" charset="-122"/>
                <a:cs typeface="Courier New" pitchFamily="49" charset="0"/>
              </a:rPr>
              <a:t>(2)  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仿宋_GB2312" pitchFamily="49" charset="-122"/>
                <a:cs typeface="Times New Roman" pitchFamily="18" charset="0"/>
              </a:rPr>
              <a:t>内力作用：地壳运动、岩浆活动、变质作用、褶皱、</a:t>
            </a:r>
            <a:endParaRPr kumimoji="0" lang="en-US" altLang="zh-CN" sz="26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仿宋_GB2312" pitchFamily="49" charset="-122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2600" b="1" dirty="0">
                <a:latin typeface="Times New Roman" pitchFamily="18" charset="0"/>
                <a:ea typeface="仿宋_GB2312" pitchFamily="49" charset="-122"/>
                <a:cs typeface="Times New Roman" pitchFamily="18" charset="0"/>
              </a:rPr>
              <a:t> </a:t>
            </a:r>
            <a:r>
              <a:rPr lang="en-US" altLang="zh-CN" sz="2600" b="1" dirty="0" smtClean="0">
                <a:latin typeface="Times New Roman" pitchFamily="18" charset="0"/>
                <a:ea typeface="仿宋_GB2312" pitchFamily="49" charset="-122"/>
                <a:cs typeface="Times New Roman" pitchFamily="18" charset="0"/>
              </a:rPr>
              <a:t>     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仿宋_GB2312" pitchFamily="49" charset="-122"/>
                <a:cs typeface="Times New Roman" pitchFamily="18" charset="0"/>
              </a:rPr>
              <a:t>背斜、向斜、背斜成谷、向斜成山、断层。</a:t>
            </a:r>
            <a:endParaRPr kumimoji="0" lang="zh-CN" altLang="en-US" sz="26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仿宋_GB2312" pitchFamily="49" charset="-122"/>
              <a:cs typeface="Courier New" pitchFamily="49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CN" sz="26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仿宋_GB2312" pitchFamily="49" charset="-122"/>
              <a:cs typeface="Courier New" pitchFamily="49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2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仿宋_GB2312" pitchFamily="49" charset="-122"/>
                <a:cs typeface="Courier New" pitchFamily="49" charset="0"/>
              </a:rPr>
              <a:t>(3)  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仿宋_GB2312" pitchFamily="49" charset="-122"/>
                <a:cs typeface="Times New Roman" pitchFamily="18" charset="0"/>
              </a:rPr>
              <a:t>外力作用：风力、流水、风化、侵蚀、搬运、沉积</a:t>
            </a:r>
            <a:endParaRPr kumimoji="0" lang="en-US" altLang="zh-CN" sz="26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仿宋_GB2312" pitchFamily="49" charset="-122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2600" b="1" dirty="0">
                <a:latin typeface="Times New Roman" pitchFamily="18" charset="0"/>
                <a:ea typeface="仿宋_GB2312" pitchFamily="49" charset="-122"/>
                <a:cs typeface="Times New Roman" pitchFamily="18" charset="0"/>
              </a:rPr>
              <a:t> </a:t>
            </a:r>
            <a:r>
              <a:rPr lang="en-US" altLang="zh-CN" sz="2600" b="1" dirty="0" smtClean="0">
                <a:latin typeface="Times New Roman" pitchFamily="18" charset="0"/>
                <a:ea typeface="仿宋_GB2312" pitchFamily="49" charset="-122"/>
                <a:cs typeface="Times New Roman" pitchFamily="18" charset="0"/>
              </a:rPr>
              <a:t>      </a:t>
            </a:r>
            <a:r>
              <a:rPr kumimoji="0" lang="en-US" altLang="zh-CN" sz="2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仿宋_GB2312" pitchFamily="49" charset="-122"/>
                <a:cs typeface="Courier New" pitchFamily="49" charset="0"/>
              </a:rPr>
              <a:t>(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仿宋_GB2312" pitchFamily="49" charset="-122"/>
                <a:cs typeface="Times New Roman" pitchFamily="18" charset="0"/>
              </a:rPr>
              <a:t>堆积</a:t>
            </a:r>
            <a:r>
              <a:rPr kumimoji="0" lang="en-US" altLang="zh-CN" sz="2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仿宋_GB2312" pitchFamily="49" charset="-122"/>
                <a:cs typeface="Courier New" pitchFamily="49" charset="0"/>
              </a:rPr>
              <a:t>)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仿宋_GB2312" pitchFamily="49" charset="-122"/>
                <a:cs typeface="Times New Roman" pitchFamily="18" charset="0"/>
              </a:rPr>
              <a:t>，凸岸堆积、凹岸侵蚀。</a:t>
            </a: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285728"/>
            <a:ext cx="1852614" cy="64294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714612" y="785794"/>
            <a:ext cx="6143668" cy="114300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>
                <a:tab pos="1431925" algn="l"/>
                <a:tab pos="1790700" algn="l"/>
                <a:tab pos="3949700" algn="l"/>
              </a:tabLst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综合分析近几年高考命题特点，对本问题考查主要是运用内外力作用分析某种地貌类型的形成，其答题思路为：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14282" y="142852"/>
            <a:ext cx="8642350" cy="69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622300" defTabSz="933450" hangingPunct="0">
              <a:lnSpc>
                <a:spcPct val="140000"/>
              </a:lnSpc>
              <a:buClr>
                <a:schemeClr val="accent1"/>
              </a:buClr>
              <a:buFont typeface="Wingdings" pitchFamily="2" charset="2"/>
              <a:buNone/>
              <a:tabLst>
                <a:tab pos="3949700" algn="l"/>
              </a:tabLst>
            </a:pPr>
            <a:r>
              <a:rPr lang="zh-CN" altLang="en-US" sz="2800" b="1" dirty="0">
                <a:solidFill>
                  <a:srgbClr val="000000"/>
                </a:solidFill>
                <a:ea typeface="黑体" pitchFamily="49" charset="-122"/>
              </a:rPr>
              <a:t>大题答题规范</a:t>
            </a:r>
            <a:r>
              <a:rPr lang="en-US" altLang="zh-CN" sz="2800" b="1" dirty="0">
                <a:solidFill>
                  <a:srgbClr val="000000"/>
                </a:solidFill>
                <a:ea typeface="黑体" pitchFamily="49" charset="-122"/>
              </a:rPr>
              <a:t>(</a:t>
            </a:r>
            <a:r>
              <a:rPr lang="zh-CN" altLang="en-US" sz="2800" b="1" dirty="0">
                <a:solidFill>
                  <a:srgbClr val="000000"/>
                </a:solidFill>
                <a:ea typeface="黑体" pitchFamily="49" charset="-122"/>
              </a:rPr>
              <a:t>三</a:t>
            </a:r>
            <a:r>
              <a:rPr lang="en-US" altLang="zh-CN" sz="2800" b="1" dirty="0">
                <a:solidFill>
                  <a:srgbClr val="000000"/>
                </a:solidFill>
                <a:ea typeface="黑体" pitchFamily="49" charset="-122"/>
              </a:rPr>
              <a:t>)</a:t>
            </a:r>
            <a:r>
              <a:rPr lang="zh-CN" altLang="en-US" sz="2800" b="1" dirty="0">
                <a:solidFill>
                  <a:srgbClr val="000000"/>
                </a:solidFill>
                <a:ea typeface="黑体" pitchFamily="49" charset="-122"/>
              </a:rPr>
              <a:t>　运用内外力作用解释地貌成因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857232"/>
            <a:ext cx="2066925" cy="361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5" name="Picture 6" descr="G:\张蕴霞\课件\学苑文化\2016二轮\地理\新建文件夹\2-164.TIF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2714612" y="1857364"/>
            <a:ext cx="5924547" cy="1581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20" y="2928934"/>
            <a:ext cx="2028825" cy="381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graphicFrame>
        <p:nvGraphicFramePr>
          <p:cNvPr id="7" name="Group 3"/>
          <p:cNvGraphicFramePr>
            <a:graphicFrameLocks noGrp="1"/>
          </p:cNvGraphicFramePr>
          <p:nvPr/>
        </p:nvGraphicFramePr>
        <p:xfrm>
          <a:off x="357158" y="3571875"/>
          <a:ext cx="8429684" cy="3071835"/>
        </p:xfrm>
        <a:graphic>
          <a:graphicData uri="http://schemas.openxmlformats.org/drawingml/2006/table">
            <a:tbl>
              <a:tblPr/>
              <a:tblGrid>
                <a:gridCol w="1595919"/>
                <a:gridCol w="1492053"/>
                <a:gridCol w="5341712"/>
              </a:tblGrid>
              <a:tr h="48138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地貌类型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原因分析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3485"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内力作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用形成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的地貌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背斜山、</a:t>
                      </a:r>
                      <a:endParaRPr kumimoji="0" lang="zh-CN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向斜谷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岩层受水平挤压、岩层隆起形成背斜山，弯曲凹陷形成向斜谷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348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断块山、</a:t>
                      </a:r>
                      <a:endParaRPr kumimoji="0" lang="zh-CN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裂谷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岩层受过高挤压或拉张，岩层断裂，岩块上升形成断块山，下降形成裂谷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348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火山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岩浆沿火山通道向上喷出，地表岩浆冷却凝固形成火山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2"/>
          <p:cNvGraphicFramePr>
            <a:graphicFrameLocks noGrp="1"/>
          </p:cNvGraphicFramePr>
          <p:nvPr/>
        </p:nvGraphicFramePr>
        <p:xfrm>
          <a:off x="285719" y="285729"/>
          <a:ext cx="8572561" cy="3440044"/>
        </p:xfrm>
        <a:graphic>
          <a:graphicData uri="http://schemas.openxmlformats.org/drawingml/2006/table">
            <a:tbl>
              <a:tblPr/>
              <a:tblGrid>
                <a:gridCol w="1000133"/>
                <a:gridCol w="500066"/>
                <a:gridCol w="1428760"/>
                <a:gridCol w="5643602"/>
              </a:tblGrid>
              <a:tr h="438739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地貌类型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原因分析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4115"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外力</a:t>
                      </a:r>
                      <a:endParaRPr kumimoji="0" lang="zh-CN" alt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作用</a:t>
                      </a:r>
                      <a:endParaRPr kumimoji="0" lang="zh-CN" alt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形成</a:t>
                      </a:r>
                      <a:endParaRPr kumimoji="0" lang="zh-CN" alt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的地</a:t>
                      </a:r>
                      <a:endParaRPr kumimoji="0" lang="zh-CN" alt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貌</a:t>
                      </a:r>
                      <a:endParaRPr kumimoji="0" lang="zh-CN" alt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流</a:t>
                      </a:r>
                      <a:endParaRPr kumimoji="0" lang="zh-CN" alt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水</a:t>
                      </a:r>
                      <a:endParaRPr kumimoji="0" lang="zh-CN" alt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作</a:t>
                      </a:r>
                      <a:endParaRPr kumimoji="0" lang="zh-CN" alt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用</a:t>
                      </a:r>
                      <a:endParaRPr kumimoji="0" lang="zh-CN" alt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河谷沟谷</a:t>
                      </a:r>
                      <a:endParaRPr kumimoji="0" lang="zh-CN" alt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河流在流动中对地面侵蚀而形成的</a:t>
                      </a:r>
                      <a:endParaRPr kumimoji="0" lang="zh-CN" alt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684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冲积扇</a:t>
                      </a:r>
                      <a:endParaRPr kumimoji="0" lang="zh-CN" alt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河流携带大量泥沙，流出山口，由于地形突然趋于平衡，河道变宽，水流变缓，泥沙大量沉积在山麓地带形成冲积扇</a:t>
                      </a:r>
                      <a:endParaRPr kumimoji="0" lang="zh-CN" alt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788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三角洲</a:t>
                      </a:r>
                      <a:endParaRPr kumimoji="0" lang="zh-CN" alt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河流携带大量泥沙进入海洋，由于地势低平水流变慢，再加上海水顶托作用，流速减慢，泥沙堆积，在河口形成三角洲</a:t>
                      </a:r>
                      <a:endParaRPr kumimoji="0" lang="zh-CN" alt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Group 2"/>
          <p:cNvGraphicFramePr>
            <a:graphicFrameLocks noGrp="1"/>
          </p:cNvGraphicFramePr>
          <p:nvPr/>
        </p:nvGraphicFramePr>
        <p:xfrm>
          <a:off x="285720" y="3857628"/>
          <a:ext cx="8572560" cy="2836228"/>
        </p:xfrm>
        <a:graphic>
          <a:graphicData uri="http://schemas.openxmlformats.org/drawingml/2006/table">
            <a:tbl>
              <a:tblPr/>
              <a:tblGrid>
                <a:gridCol w="901845"/>
                <a:gridCol w="722482"/>
                <a:gridCol w="1517045"/>
                <a:gridCol w="5431188"/>
              </a:tblGrid>
              <a:tr h="45878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地貌类型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原因分析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外力</a:t>
                      </a:r>
                      <a:endParaRPr kumimoji="0" lang="zh-CN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作用</a:t>
                      </a:r>
                      <a:endParaRPr kumimoji="0" lang="zh-CN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形成</a:t>
                      </a:r>
                      <a:endParaRPr kumimoji="0" lang="zh-CN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的地</a:t>
                      </a:r>
                      <a:endParaRPr kumimoji="0" lang="zh-CN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貌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风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力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作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用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风蚀蘑菇</a:t>
                      </a:r>
                      <a:endParaRPr kumimoji="0" lang="zh-CN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等风力侵</a:t>
                      </a:r>
                      <a:endParaRPr kumimoji="0" lang="zh-CN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蚀地貌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由于近地面风力大，风携带大量沙石对近面岩石产生摩擦作用形成风蚀蘑菇、风蚀城堡等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沙丘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风力携带大量沙质物，在风速降低时，携带的沙质物沉降在地面沉积形成沙丘</a:t>
                      </a: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</a:t>
                      </a: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沙垄</a:t>
                      </a: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)</a:t>
                      </a: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等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85720" y="928670"/>
            <a:ext cx="4000528" cy="39973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>
                <a:tab pos="1431925" algn="l"/>
                <a:tab pos="3949700" algn="l"/>
              </a:tabLst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根据材料和下图，结合所学知识，回答下列问题。</a:t>
            </a:r>
            <a:endParaRPr kumimoji="0" lang="zh-CN" altLang="en-US" sz="2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楷体_GB2312" pitchFamily="49" charset="-122"/>
              <a:cs typeface="+mn-cs"/>
            </a:endParaRPr>
          </a:p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>
                <a:tab pos="1431925" algn="l"/>
                <a:tab pos="3949700" algn="l"/>
              </a:tabLst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楷体_GB2312" pitchFamily="49" charset="-122"/>
                <a:cs typeface="+mn-cs"/>
              </a:rPr>
              <a:t>云南苍山洱海地区山清水秀、林茂粮丰，大理古城宛如一颗明珠镶嵌在青山绿水之间，人与自然和谐统一。</a:t>
            </a:r>
          </a:p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>
                <a:tab pos="1431925" algn="l"/>
                <a:tab pos="3949700" algn="l"/>
              </a:tabLst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图中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A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地、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B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地的地貌分别为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________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、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________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，从内外力作用的角度分别说明它们形成的主要过程。</a:t>
            </a: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357166"/>
            <a:ext cx="2038350" cy="3524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4" name="Picture 6" descr="G:\张蕴霞\课件\学苑文化\2016二轮\地理\新建文件夹\2-165.TIF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4286248" y="62907"/>
            <a:ext cx="4714846" cy="4723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85720" y="4841883"/>
            <a:ext cx="8642350" cy="187326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黑体" pitchFamily="49" charset="-122"/>
                <a:cs typeface="+mn-cs"/>
              </a:rPr>
              <a:t>[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黑体" pitchFamily="49" charset="-122"/>
                <a:cs typeface="+mn-cs"/>
              </a:rPr>
              <a:t>答案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黑体" pitchFamily="49" charset="-122"/>
                <a:cs typeface="+mn-cs"/>
              </a:rPr>
              <a:t>]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黑体" pitchFamily="49" charset="-122"/>
                <a:cs typeface="+mn-cs"/>
              </a:rPr>
              <a:t>　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断块山　洪积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ea typeface="宋体" charset="-122"/>
                <a:cs typeface="+mn-cs"/>
              </a:rPr>
              <a:t>——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冲积平原</a:t>
            </a:r>
          </a:p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内力作用形成断层，断裂面两侧岩体以垂直方向运动为主；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A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侧岩体相对上升，形成断块山；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B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侧岩体相对下降，形成谷地，同时流水等外力作用不断将风化、侵蚀产物搬到谷地边缘堆积，形成洪积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ea typeface="宋体" charset="-122"/>
                <a:cs typeface="+mn-cs"/>
              </a:rPr>
              <a:t>——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冲积平原。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50825" y="522300"/>
            <a:ext cx="2463787" cy="454977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>
                <a:tab pos="1431925" algn="l"/>
                <a:tab pos="3949700" algn="l"/>
              </a:tabLst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(2013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ea typeface="宋体" charset="-122"/>
                <a:cs typeface="+mn-cs"/>
              </a:rPr>
              <a:t>·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山东文综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)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阅读材料，回答问题。</a:t>
            </a:r>
            <a:endParaRPr kumimoji="0" lang="zh-CN" altLang="en-US" sz="2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楷体_GB2312" pitchFamily="49" charset="-122"/>
              <a:cs typeface="+mn-cs"/>
            </a:endParaRPr>
          </a:p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>
                <a:tab pos="1431925" algn="l"/>
                <a:tab pos="3949700" algn="l"/>
              </a:tabLst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楷体_GB2312" pitchFamily="49" charset="-122"/>
                <a:cs typeface="+mn-cs"/>
              </a:rPr>
              <a:t>图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楷体_GB2312" pitchFamily="49" charset="-122"/>
                <a:cs typeface="+mn-cs"/>
              </a:rPr>
              <a:t>1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楷体_GB2312" pitchFamily="49" charset="-122"/>
                <a:cs typeface="+mn-cs"/>
              </a:rPr>
              <a:t>为银川平原及周边区域图，图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楷体_GB2312" pitchFamily="49" charset="-122"/>
                <a:cs typeface="+mn-cs"/>
              </a:rPr>
              <a:t>2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楷体_GB2312" pitchFamily="49" charset="-122"/>
                <a:cs typeface="+mn-cs"/>
              </a:rPr>
              <a:t>为该区域地貌景观示意图。</a:t>
            </a:r>
          </a:p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>
                <a:tab pos="1431925" algn="l"/>
                <a:tab pos="3949700" algn="l"/>
              </a:tabLst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指出图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2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中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P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处的地貌类型，并说明其形成过程。</a:t>
            </a:r>
          </a:p>
        </p:txBody>
      </p:sp>
      <p:pic>
        <p:nvPicPr>
          <p:cNvPr id="3" name="Picture 5" descr="G:\张蕴霞\课件\学苑文化\2016二轮\地理\新建文件夹\2-166.T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2928926" y="142852"/>
            <a:ext cx="5857916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85720" y="5572140"/>
            <a:ext cx="8642350" cy="857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6223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黑体" pitchFamily="49" charset="-122"/>
                <a:cs typeface="+mn-cs"/>
              </a:rPr>
              <a:t>[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黑体" pitchFamily="49" charset="-122"/>
                <a:cs typeface="+mn-cs"/>
              </a:rPr>
              <a:t>答案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黑体" pitchFamily="49" charset="-122"/>
                <a:cs typeface="+mn-cs"/>
              </a:rPr>
              <a:t>]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　冲积扇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(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洪积扇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)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t>。山区河流流出山口，流速减缓，其携带的大量碎石和泥沙在山前堆积。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14282" y="1285860"/>
            <a:ext cx="8072494" cy="121444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一、岩石圈的质循环</a:t>
            </a:r>
            <a:endParaRPr kumimoji="0" lang="zh-CN" altLang="en-US" sz="2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画出岩石圈物质循环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(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岩石的相互转化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)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示意简图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(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写出岩浆和三大类岩石名称，以及→所示的地质作用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)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。</a:t>
            </a: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28604"/>
            <a:ext cx="2508250" cy="4714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4" name="Picture 5" descr="G:\张蕴霞\课件\学苑文化\2016二轮\地理\新建文件夹\2-137.TIF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857224" y="2500306"/>
            <a:ext cx="7572428" cy="3786214"/>
          </a:xfrm>
          <a:prstGeom prst="rect">
            <a:avLst/>
          </a:prstGeom>
          <a:noFill/>
        </p:spPr>
      </p:pic>
      <p:sp>
        <p:nvSpPr>
          <p:cNvPr id="6" name="矩形 5"/>
          <p:cNvSpPr/>
          <p:nvPr/>
        </p:nvSpPr>
        <p:spPr>
          <a:xfrm>
            <a:off x="4286248" y="2714620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岩浆</a:t>
            </a:r>
            <a:endParaRPr lang="zh-CN" altLang="en-US" sz="2400" dirty="0"/>
          </a:p>
        </p:txBody>
      </p:sp>
      <p:sp>
        <p:nvSpPr>
          <p:cNvPr id="7" name="矩形 6"/>
          <p:cNvSpPr/>
          <p:nvPr/>
        </p:nvSpPr>
        <p:spPr>
          <a:xfrm>
            <a:off x="1142976" y="4214818"/>
            <a:ext cx="11128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岩浆岩</a:t>
            </a:r>
            <a:endParaRPr lang="zh-CN" altLang="en-US" sz="2400" dirty="0"/>
          </a:p>
        </p:txBody>
      </p:sp>
      <p:sp>
        <p:nvSpPr>
          <p:cNvPr id="8" name="矩形 7"/>
          <p:cNvSpPr/>
          <p:nvPr/>
        </p:nvSpPr>
        <p:spPr>
          <a:xfrm>
            <a:off x="6929454" y="4143380"/>
            <a:ext cx="11128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沉积岩</a:t>
            </a:r>
            <a:endParaRPr lang="zh-CN" altLang="en-US" sz="2400" dirty="0"/>
          </a:p>
        </p:txBody>
      </p:sp>
      <p:sp>
        <p:nvSpPr>
          <p:cNvPr id="9" name="矩形 8"/>
          <p:cNvSpPr/>
          <p:nvPr/>
        </p:nvSpPr>
        <p:spPr>
          <a:xfrm>
            <a:off x="4143372" y="5643578"/>
            <a:ext cx="11128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变质岩</a:t>
            </a:r>
            <a:endParaRPr lang="zh-CN" altLang="en-US" sz="2400" dirty="0"/>
          </a:p>
        </p:txBody>
      </p:sp>
      <p:sp>
        <p:nvSpPr>
          <p:cNvPr id="10" name="矩形 9"/>
          <p:cNvSpPr/>
          <p:nvPr/>
        </p:nvSpPr>
        <p:spPr>
          <a:xfrm>
            <a:off x="2500298" y="3429000"/>
            <a:ext cx="20409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上升冷却凝固</a:t>
            </a:r>
            <a:endParaRPr lang="zh-CN" altLang="en-US" sz="2400" dirty="0"/>
          </a:p>
        </p:txBody>
      </p:sp>
      <p:sp>
        <p:nvSpPr>
          <p:cNvPr id="11" name="矩形 10"/>
          <p:cNvSpPr/>
          <p:nvPr/>
        </p:nvSpPr>
        <p:spPr>
          <a:xfrm>
            <a:off x="4857752" y="4143380"/>
            <a:ext cx="14221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外力作用</a:t>
            </a:r>
            <a:endParaRPr lang="zh-CN" altLang="en-US" sz="2400" dirty="0"/>
          </a:p>
        </p:txBody>
      </p:sp>
      <p:sp>
        <p:nvSpPr>
          <p:cNvPr id="12" name="矩形 11"/>
          <p:cNvSpPr/>
          <p:nvPr/>
        </p:nvSpPr>
        <p:spPr>
          <a:xfrm>
            <a:off x="2214546" y="5072074"/>
            <a:ext cx="14221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变质作用</a:t>
            </a:r>
            <a:endParaRPr lang="zh-CN" altLang="en-US" sz="2400" dirty="0"/>
          </a:p>
        </p:txBody>
      </p:sp>
      <p:sp>
        <p:nvSpPr>
          <p:cNvPr id="13" name="矩形 12"/>
          <p:cNvSpPr/>
          <p:nvPr/>
        </p:nvSpPr>
        <p:spPr>
          <a:xfrm>
            <a:off x="3857620" y="4714884"/>
            <a:ext cx="20409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重熔再生作用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42910" y="928670"/>
            <a:ext cx="4143404" cy="1114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二、地质构造与地貌</a:t>
            </a:r>
            <a:endParaRPr kumimoji="0" lang="zh-CN" altLang="en-US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1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．读图，填写表格。</a:t>
            </a:r>
          </a:p>
        </p:txBody>
      </p:sp>
      <p:pic>
        <p:nvPicPr>
          <p:cNvPr id="3" name="Picture 4" descr="G:\张蕴霞\课件\学苑文化\2016二轮\地理\新建文件夹\2-138.T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4714876" y="500042"/>
            <a:ext cx="4137082" cy="2286016"/>
          </a:xfrm>
          <a:prstGeom prst="rect">
            <a:avLst/>
          </a:prstGeom>
          <a:noFill/>
        </p:spPr>
      </p:pic>
      <p:graphicFrame>
        <p:nvGraphicFramePr>
          <p:cNvPr id="5" name="Group 3"/>
          <p:cNvGraphicFramePr>
            <a:graphicFrameLocks noGrp="1"/>
          </p:cNvGraphicFramePr>
          <p:nvPr/>
        </p:nvGraphicFramePr>
        <p:xfrm>
          <a:off x="642910" y="3071811"/>
          <a:ext cx="8112125" cy="3414713"/>
        </p:xfrm>
        <a:graphic>
          <a:graphicData uri="http://schemas.openxmlformats.org/drawingml/2006/table">
            <a:tbl>
              <a:tblPr/>
              <a:tblGrid>
                <a:gridCol w="569913"/>
                <a:gridCol w="1446212"/>
                <a:gridCol w="863600"/>
                <a:gridCol w="3475038"/>
                <a:gridCol w="1757362"/>
              </a:tblGrid>
              <a:tr h="878069">
                <a:tc>
                  <a:txBody>
                    <a:bodyPr/>
                    <a:lstStyle/>
                    <a:p>
                      <a:pPr marL="622300" marR="0" lvl="0" indent="0" algn="just" defTabSz="933450" rtl="0" eaLnBrk="1" fontAlgn="base" latinLnBrk="0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>
                          <a:tab pos="3949700" algn="l"/>
                        </a:tabLst>
                      </a:pPr>
                      <a:endParaRPr kumimoji="0" lang="zh-CN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地质构造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地貌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成因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储水、油气构造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6832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甲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背斜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谷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6832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乙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向斜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山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3571868" y="4071942"/>
            <a:ext cx="32861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000500" algn="l"/>
              </a:tabLst>
            </a:pPr>
            <a:r>
              <a:rPr lang="zh-CN" altLang="en-US" sz="2400" b="1" dirty="0" smtClean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背斜顶部受张力，岩石易破碎，在外力侵蚀作用下形成谷</a:t>
            </a:r>
            <a:endParaRPr lang="zh-CN" altLang="en-US" sz="2400" dirty="0" smtClean="0">
              <a:solidFill>
                <a:srgbClr val="FF0000"/>
              </a:solidFill>
              <a:latin typeface="Arial" charset="0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571868" y="5286388"/>
            <a:ext cx="32147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000500" algn="l"/>
              </a:tabLst>
            </a:pPr>
            <a:r>
              <a:rPr lang="zh-CN" altLang="en-US" sz="2400" b="1" dirty="0" smtClean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向斜槽部受挤压，岩石坚硬，不易被侵蚀，反而易形成山</a:t>
            </a:r>
            <a:endParaRPr lang="zh-CN" altLang="en-US" sz="2400" dirty="0" smtClean="0">
              <a:solidFill>
                <a:srgbClr val="FF0000"/>
              </a:solidFill>
              <a:latin typeface="Arial" charset="0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000892" y="4429132"/>
            <a:ext cx="17315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000500" algn="l"/>
              </a:tabLst>
            </a:pPr>
            <a:r>
              <a:rPr lang="zh-CN" altLang="en-US" sz="2400" b="1" dirty="0" smtClean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储油气构造</a:t>
            </a:r>
            <a:endParaRPr lang="zh-CN" altLang="en-US" sz="2400" dirty="0" smtClean="0">
              <a:solidFill>
                <a:srgbClr val="FF0000"/>
              </a:solidFill>
              <a:latin typeface="Arial" charset="0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143768" y="5643578"/>
            <a:ext cx="14221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000500" algn="l"/>
              </a:tabLst>
            </a:pPr>
            <a:r>
              <a:rPr lang="zh-CN" altLang="en-US" sz="2400" b="1" dirty="0" smtClean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储水构造</a:t>
            </a:r>
            <a:endParaRPr lang="zh-CN" altLang="en-US" sz="2400" dirty="0" smtClean="0">
              <a:solidFill>
                <a:srgbClr val="FF0000"/>
              </a:solidFill>
              <a:latin typeface="Arial" charset="0"/>
              <a:ea typeface="宋体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85720" y="142852"/>
            <a:ext cx="8642350" cy="5715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三、外力作用与地貌</a:t>
            </a:r>
            <a:endParaRPr kumimoji="0" lang="zh-CN" altLang="en-US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  <p:pic>
        <p:nvPicPr>
          <p:cNvPr id="3" name="Picture 3" descr="G:\张蕴霞\课件\学苑文化\2016二轮\地理\新建文件夹\2-140.T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1142976" y="714356"/>
            <a:ext cx="7720024" cy="3357586"/>
          </a:xfrm>
          <a:prstGeom prst="rect">
            <a:avLst/>
          </a:prstGeom>
          <a:noFill/>
        </p:spPr>
      </p:pic>
      <p:graphicFrame>
        <p:nvGraphicFramePr>
          <p:cNvPr id="4" name="Group 4"/>
          <p:cNvGraphicFramePr>
            <a:graphicFrameLocks noGrp="1"/>
          </p:cNvGraphicFramePr>
          <p:nvPr/>
        </p:nvGraphicFramePr>
        <p:xfrm>
          <a:off x="785786" y="4214816"/>
          <a:ext cx="7715304" cy="2357456"/>
        </p:xfrm>
        <a:graphic>
          <a:graphicData uri="http://schemas.openxmlformats.org/drawingml/2006/table">
            <a:tbl>
              <a:tblPr/>
              <a:tblGrid>
                <a:gridCol w="1261093"/>
                <a:gridCol w="2571769"/>
                <a:gridCol w="3882442"/>
              </a:tblGrid>
              <a:tr h="589364">
                <a:tc>
                  <a:txBody>
                    <a:bodyPr/>
                    <a:lstStyle/>
                    <a:p>
                      <a:pPr marL="622300" marR="0" lvl="0" indent="0" algn="just" defTabSz="933450" rtl="0" eaLnBrk="1" fontAlgn="base" latinLnBrk="0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>
                          <a:tab pos="3949700" algn="l"/>
                        </a:tabLst>
                      </a:pPr>
                      <a:endParaRPr kumimoji="0" lang="zh-CN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地貌名称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主要的地质作用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93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甲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93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乙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93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丙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000500" algn="l"/>
                        </a:tabLst>
                      </a:pP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2786050" y="4857760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000500" algn="l"/>
              </a:tabLst>
            </a:pPr>
            <a:r>
              <a:rPr lang="zh-CN" altLang="en-US" sz="2400" b="1" dirty="0" smtClean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峡谷</a:t>
            </a:r>
            <a:endParaRPr lang="zh-CN" altLang="en-US" sz="2400" dirty="0" smtClean="0">
              <a:solidFill>
                <a:srgbClr val="FF0000"/>
              </a:solidFill>
              <a:latin typeface="Arial" charset="0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357818" y="4824723"/>
            <a:ext cx="14221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000500" algn="l"/>
              </a:tabLst>
            </a:pPr>
            <a:r>
              <a:rPr lang="zh-CN" altLang="en-US" sz="2400" b="1" dirty="0" smtClean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流水侵蚀</a:t>
            </a:r>
            <a:endParaRPr lang="zh-CN" altLang="en-US" sz="2400" dirty="0" smtClean="0">
              <a:solidFill>
                <a:srgbClr val="FF0000"/>
              </a:solidFill>
              <a:latin typeface="Arial" charset="0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571736" y="5396227"/>
            <a:ext cx="17315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000500" algn="l"/>
              </a:tabLst>
            </a:pPr>
            <a:r>
              <a:rPr lang="zh-CN" altLang="en-US" sz="2400" b="1" dirty="0" smtClean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河口三角洲</a:t>
            </a:r>
            <a:endParaRPr lang="zh-CN" altLang="en-US" sz="2400" dirty="0" smtClean="0">
              <a:solidFill>
                <a:srgbClr val="FF0000"/>
              </a:solidFill>
              <a:latin typeface="Arial" charset="0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786050" y="6110607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000500" algn="l"/>
              </a:tabLst>
            </a:pPr>
            <a:r>
              <a:rPr lang="zh-CN" altLang="en-US" sz="2400" b="1" dirty="0" smtClean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沙丘</a:t>
            </a:r>
            <a:endParaRPr lang="zh-CN" altLang="en-US" sz="2400" dirty="0" smtClean="0">
              <a:solidFill>
                <a:srgbClr val="FF0000"/>
              </a:solidFill>
              <a:latin typeface="Arial" charset="0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429256" y="5467665"/>
            <a:ext cx="14221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000500" algn="l"/>
              </a:tabLst>
            </a:pPr>
            <a:r>
              <a:rPr lang="zh-CN" altLang="en-US" sz="2400" b="1" dirty="0" smtClean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流水沉积</a:t>
            </a:r>
            <a:endParaRPr lang="zh-CN" altLang="en-US" sz="2400" dirty="0" smtClean="0">
              <a:solidFill>
                <a:srgbClr val="FF0000"/>
              </a:solidFill>
              <a:latin typeface="Arial" charset="0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429256" y="6110607"/>
            <a:ext cx="14221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000500" algn="l"/>
              </a:tabLst>
            </a:pPr>
            <a:r>
              <a:rPr lang="zh-CN" altLang="en-US" sz="2400" b="1" dirty="0" smtClean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风力沉积</a:t>
            </a:r>
            <a:endParaRPr lang="zh-CN" altLang="en-US" sz="2400" dirty="0" smtClean="0">
              <a:solidFill>
                <a:srgbClr val="FF0000"/>
              </a:solidFill>
              <a:latin typeface="Arial" charset="0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00035" y="642918"/>
            <a:ext cx="64294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zh-CN" altLang="en-US" sz="2400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读图，填写表格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85720" y="1214422"/>
            <a:ext cx="3429024" cy="2786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1431925" algn="l"/>
                <a:tab pos="1790700" algn="l"/>
                <a:tab pos="3949700" algn="l"/>
              </a:tabLst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(2015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/>
                <a:ea typeface="宋体" pitchFamily="2" charset="-122"/>
                <a:cs typeface="Times New Roman" pitchFamily="18" charset="0"/>
              </a:rPr>
              <a:t>·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天津文综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)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某矿物形成于上地幔软流层，后随岩浆活动到达地表。人们在下图所示古火山的岩浆岩及河滩泥沙中均发现了该矿物。读图文材料，回答下题。</a:t>
            </a: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 r="67835" b="-20000"/>
          <a:stretch>
            <a:fillRect/>
          </a:stretch>
        </p:blipFill>
        <p:spPr bwMode="auto">
          <a:xfrm>
            <a:off x="323850" y="714356"/>
            <a:ext cx="1747820" cy="42862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85720" y="0"/>
            <a:ext cx="5572164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622300" defTabSz="933450" hangingPunct="0">
              <a:lnSpc>
                <a:spcPct val="140000"/>
              </a:lnSpc>
              <a:buClr>
                <a:schemeClr val="accent1"/>
              </a:buClr>
              <a:buFont typeface="Wingdings" pitchFamily="2" charset="2"/>
              <a:buNone/>
              <a:tabLst>
                <a:tab pos="3949700" algn="l"/>
              </a:tabLst>
            </a:pPr>
            <a:r>
              <a:rPr lang="zh-CN" altLang="en-US" sz="3000" b="1" dirty="0">
                <a:solidFill>
                  <a:srgbClr val="000000"/>
                </a:solidFill>
                <a:ea typeface="黑体" pitchFamily="2" charset="-122"/>
                <a:cs typeface="Times New Roman" pitchFamily="18" charset="0"/>
              </a:rPr>
              <a:t>考点一　岩石圈物质循环</a:t>
            </a:r>
          </a:p>
        </p:txBody>
      </p:sp>
      <p:pic>
        <p:nvPicPr>
          <p:cNvPr id="5" name="Picture 7" descr="G:\张蕴霞\课件\学苑文化\2016二轮\地理\新建文件夹\2-141.TIF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3714744" y="714356"/>
            <a:ext cx="5167327" cy="3071834"/>
          </a:xfrm>
          <a:prstGeom prst="rect">
            <a:avLst/>
          </a:prstGeom>
          <a:noFill/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85720" y="3913189"/>
            <a:ext cx="8642350" cy="2659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使该矿物从上地幔软流层到达河滩泥沙中的地质作用，依次应为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(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　　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)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．岩浆喷发     岩层断裂　风化、侵蚀　搬运、沉积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B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．岩浆喷发     岩层断裂　搬运、沉积　风化、侵蚀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．岩层断裂     岩浆喷发　风化、侵蚀　搬运、沉积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D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．岩层断裂     岩浆喷发　搬运、沉积　风化、侵蚀</a:t>
            </a:r>
          </a:p>
        </p:txBody>
      </p:sp>
      <p:sp>
        <p:nvSpPr>
          <p:cNvPr id="7" name="矩形 6"/>
          <p:cNvSpPr/>
          <p:nvPr/>
        </p:nvSpPr>
        <p:spPr>
          <a:xfrm>
            <a:off x="928662" y="4286256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857224" y="1285860"/>
            <a:ext cx="857256" cy="34290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1077913" algn="l"/>
                <a:tab pos="1793875" algn="l"/>
                <a:tab pos="3949700" algn="l"/>
              </a:tabLst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岩石圈物质循环</a:t>
            </a: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 r="68525" b="7079"/>
          <a:stretch>
            <a:fillRect/>
          </a:stretch>
        </p:blipFill>
        <p:spPr bwMode="auto">
          <a:xfrm>
            <a:off x="214282" y="214290"/>
            <a:ext cx="1571636" cy="64294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4" name="Picture 5" descr="G:\张蕴霞\课件\学苑文化\2016二轮\地理\新建文件夹\2-142.TIF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2000232" y="357166"/>
            <a:ext cx="6929486" cy="61436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85720" y="357166"/>
            <a:ext cx="8504237" cy="5929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      图中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宋体" pitchFamily="2" charset="-122"/>
                <a:cs typeface="Times New Roman" pitchFamily="18" charset="0"/>
              </a:rPr>
              <a:t>①②③④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分别表示冷却凝固、外力作用、变质作用、重熔再生。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岩石圈物质循环的三大地理意义：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      (1)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实现了地区之间、圈层之间的物质交换和能量传输，从而影响了地表环境。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      (2)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形成了地球上丰富的矿产资源，支撑了人类社会的发展，但因循环过程的漫长使其具有非可再生性，因此应注意保护和合理利用矿产资源。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      (3)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改变了地表的形态，塑造出了千姿百态的自然景观，营造了多种多样的地理环境。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2182</Words>
  <Application>Microsoft Office PowerPoint</Application>
  <PresentationFormat>全屏显示(4:3)</PresentationFormat>
  <Paragraphs>309</Paragraphs>
  <Slides>33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33</vt:i4>
      </vt:variant>
    </vt:vector>
  </HeadingPairs>
  <TitlesOfParts>
    <vt:vector size="34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  <vt:lpstr>幻灯片 26</vt:lpstr>
      <vt:lpstr>幻灯片 27</vt:lpstr>
      <vt:lpstr>幻灯片 28</vt:lpstr>
      <vt:lpstr>幻灯片 29</vt:lpstr>
      <vt:lpstr>幻灯片 30</vt:lpstr>
      <vt:lpstr>幻灯片 31</vt:lpstr>
      <vt:lpstr>幻灯片 32</vt:lpstr>
      <vt:lpstr>幻灯片 33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htyz</dc:creator>
  <cp:lastModifiedBy>htyz</cp:lastModifiedBy>
  <cp:revision>9</cp:revision>
  <dcterms:created xsi:type="dcterms:W3CDTF">2016-03-13T00:43:48Z</dcterms:created>
  <dcterms:modified xsi:type="dcterms:W3CDTF">2016-03-24T11:25:49Z</dcterms:modified>
</cp:coreProperties>
</file>