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308" r:id="rId6"/>
    <p:sldId id="309" r:id="rId7"/>
    <p:sldId id="310" r:id="rId8"/>
    <p:sldId id="311" r:id="rId9"/>
    <p:sldId id="264" r:id="rId10"/>
    <p:sldId id="322" r:id="rId11"/>
    <p:sldId id="323" r:id="rId12"/>
    <p:sldId id="312" r:id="rId13"/>
    <p:sldId id="313" r:id="rId14"/>
    <p:sldId id="314" r:id="rId15"/>
    <p:sldId id="315" r:id="rId16"/>
    <p:sldId id="316" r:id="rId17"/>
    <p:sldId id="317" r:id="rId18"/>
    <p:sldId id="318" r:id="rId19"/>
    <p:sldId id="319" r:id="rId20"/>
    <p:sldId id="320" r:id="rId21"/>
    <p:sldId id="266" r:id="rId22"/>
    <p:sldId id="324" r:id="rId23"/>
    <p:sldId id="325" r:id="rId24"/>
    <p:sldId id="326" r:id="rId25"/>
    <p:sldId id="327" r:id="rId26"/>
    <p:sldId id="328" r:id="rId27"/>
    <p:sldId id="329" r:id="rId28"/>
    <p:sldId id="330" r:id="rId29"/>
    <p:sldId id="268" r:id="rId30"/>
    <p:sldId id="269" r:id="rId31"/>
    <p:sldId id="290" r:id="rId32"/>
    <p:sldId id="291" r:id="rId33"/>
    <p:sldId id="292" r:id="rId34"/>
    <p:sldId id="293" r:id="rId35"/>
    <p:sldId id="294" r:id="rId36"/>
    <p:sldId id="295" r:id="rId37"/>
    <p:sldId id="296" r:id="rId38"/>
    <p:sldId id="297" r:id="rId39"/>
    <p:sldId id="298" r:id="rId40"/>
    <p:sldId id="299" r:id="rId41"/>
    <p:sldId id="300" r:id="rId42"/>
    <p:sldId id="301" r:id="rId43"/>
    <p:sldId id="302" r:id="rId44"/>
    <p:sldId id="303" r:id="rId45"/>
    <p:sldId id="304" r:id="rId46"/>
    <p:sldId id="306" r:id="rId47"/>
    <p:sldId id="307" r:id="rId48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97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E66AD-5984-4DF4-8E61-CC46AFC31C0C}" type="datetimeFigureOut">
              <a:rPr lang="zh-CN" altLang="en-US" smtClean="0"/>
              <a:pPr/>
              <a:t>2016-03-24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42A9C-71FD-40F6-BC15-126660F2836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E66AD-5984-4DF4-8E61-CC46AFC31C0C}" type="datetimeFigureOut">
              <a:rPr lang="zh-CN" altLang="en-US" smtClean="0"/>
              <a:pPr/>
              <a:t>2016-03-24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42A9C-71FD-40F6-BC15-126660F2836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E66AD-5984-4DF4-8E61-CC46AFC31C0C}" type="datetimeFigureOut">
              <a:rPr lang="zh-CN" altLang="en-US" smtClean="0"/>
              <a:pPr/>
              <a:t>2016-03-24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42A9C-71FD-40F6-BC15-126660F2836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E66AD-5984-4DF4-8E61-CC46AFC31C0C}" type="datetimeFigureOut">
              <a:rPr lang="zh-CN" altLang="en-US" smtClean="0"/>
              <a:pPr/>
              <a:t>2016-03-24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42A9C-71FD-40F6-BC15-126660F2836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E66AD-5984-4DF4-8E61-CC46AFC31C0C}" type="datetimeFigureOut">
              <a:rPr lang="zh-CN" altLang="en-US" smtClean="0"/>
              <a:pPr/>
              <a:t>2016-03-24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42A9C-71FD-40F6-BC15-126660F2836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E66AD-5984-4DF4-8E61-CC46AFC31C0C}" type="datetimeFigureOut">
              <a:rPr lang="zh-CN" altLang="en-US" smtClean="0"/>
              <a:pPr/>
              <a:t>2016-03-24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42A9C-71FD-40F6-BC15-126660F2836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E66AD-5984-4DF4-8E61-CC46AFC31C0C}" type="datetimeFigureOut">
              <a:rPr lang="zh-CN" altLang="en-US" smtClean="0"/>
              <a:pPr/>
              <a:t>2016-03-24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42A9C-71FD-40F6-BC15-126660F2836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E66AD-5984-4DF4-8E61-CC46AFC31C0C}" type="datetimeFigureOut">
              <a:rPr lang="zh-CN" altLang="en-US" smtClean="0"/>
              <a:pPr/>
              <a:t>2016-03-24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42A9C-71FD-40F6-BC15-126660F2836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E66AD-5984-4DF4-8E61-CC46AFC31C0C}" type="datetimeFigureOut">
              <a:rPr lang="zh-CN" altLang="en-US" smtClean="0"/>
              <a:pPr/>
              <a:t>2016-03-24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42A9C-71FD-40F6-BC15-126660F2836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E66AD-5984-4DF4-8E61-CC46AFC31C0C}" type="datetimeFigureOut">
              <a:rPr lang="zh-CN" altLang="en-US" smtClean="0"/>
              <a:pPr/>
              <a:t>2016-03-24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42A9C-71FD-40F6-BC15-126660F2836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E66AD-5984-4DF4-8E61-CC46AFC31C0C}" type="datetimeFigureOut">
              <a:rPr lang="zh-CN" altLang="en-US" smtClean="0"/>
              <a:pPr/>
              <a:t>2016-03-24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42A9C-71FD-40F6-BC15-126660F2836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3E66AD-5984-4DF4-8E61-CC46AFC31C0C}" type="datetimeFigureOut">
              <a:rPr lang="zh-CN" altLang="en-US" smtClean="0"/>
              <a:pPr/>
              <a:t>2016-03-24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842A9C-71FD-40F6-BC15-126660F2836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file:///G:\&#24352;&#34164;&#38686;\&#35838;&#20214;\&#23398;&#33489;&#25991;&#21270;\2016&#20108;&#36718;\&#22320;&#29702;\&#26032;&#24314;&#25991;&#20214;&#22841;\2-44.TIF" TargetMode="External"/><Relationship Id="rId7" Type="http://schemas.openxmlformats.org/officeDocument/2006/relationships/image" Target="file:///G:\&#24352;&#34164;&#38686;\&#35838;&#20214;\&#23398;&#33489;&#25991;&#21270;\2016&#20108;&#36718;\&#22320;&#29702;\&#26032;&#24314;&#25991;&#20214;&#22841;\2-43.TIF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file:///G:\&#24352;&#34164;&#38686;\&#35838;&#20214;\&#23398;&#33489;&#25991;&#21270;\2016&#20108;&#36718;\&#22320;&#29702;\&#26032;&#24314;&#25991;&#20214;&#22841;\2-42.TIF" TargetMode="Externa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file:///G:\&#24352;&#34164;&#38686;\&#35838;&#20214;\&#23398;&#33489;&#25991;&#21270;\2016&#20108;&#36718;\&#22320;&#29702;\&#26032;&#24314;&#25991;&#20214;&#22841;\2-45.TIF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file:///G:\&#24352;&#34164;&#38686;\&#35838;&#20214;\&#23398;&#33489;&#25991;&#21270;\2016&#20108;&#36718;\&#22320;&#29702;\&#26032;&#24314;&#25991;&#20214;&#22841;\2-52.TIF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file:///G:\&#24352;&#34164;&#38686;\&#35838;&#20214;\&#23398;&#33489;&#25991;&#21270;\2016&#20108;&#36718;\&#22320;&#29702;\&#26032;&#24314;&#25991;&#20214;&#22841;\2-54.TIF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file:///G:\&#24352;&#34164;&#38686;\&#35838;&#20214;\&#23398;&#33489;&#25991;&#21270;\2016&#20108;&#36718;\&#22320;&#29702;\&#26032;&#24314;&#25991;&#20214;&#22841;\2-55.TIF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file:///G:\&#24352;&#34164;&#38686;\&#35838;&#20214;\&#23398;&#33489;&#25991;&#21270;\2016&#20108;&#36718;\&#22320;&#29702;\&#26032;&#24314;&#25991;&#20214;&#22841;\2-56.TIF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file:///G:\&#24352;&#34164;&#38686;\&#35838;&#20214;\&#23398;&#33489;&#25991;&#21270;\2016&#20108;&#36718;\&#22320;&#29702;\&#26032;&#24314;&#25991;&#20214;&#22841;\2-57.TIF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file:///G:\&#24352;&#34164;&#38686;\&#35838;&#20214;\&#23398;&#33489;&#25991;&#21270;\2016&#20108;&#36718;\&#22320;&#29702;\&#26032;&#24314;&#25991;&#20214;&#22841;\2-39.TIF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file:///G:\&#24352;&#34164;&#38686;\&#35838;&#20214;\&#23398;&#33489;&#25991;&#21270;\2016&#20108;&#36718;\&#22320;&#29702;\&#26032;&#24314;&#25991;&#20214;&#22841;\2-58.TIF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file:///G:\&#24352;&#34164;&#38686;\&#35838;&#20214;\&#23398;&#33489;&#25991;&#21270;\2016&#20108;&#36718;\&#22320;&#29702;\&#26032;&#24314;&#25991;&#20214;&#22841;\2-46.TIF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file:///G:\&#24352;&#34164;&#38686;\&#35838;&#20214;\&#23398;&#33489;&#25991;&#21270;\2016&#20108;&#36718;\&#22320;&#29702;\&#26032;&#24314;&#25991;&#20214;&#22841;\2-60+1.TIF" TargetMode="External"/><Relationship Id="rId3" Type="http://schemas.openxmlformats.org/officeDocument/2006/relationships/image" Target="../media/image28.jpeg"/><Relationship Id="rId7" Type="http://schemas.openxmlformats.org/officeDocument/2006/relationships/image" Target="../media/image3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file:///G:\&#24352;&#34164;&#38686;\&#35838;&#20214;\&#23398;&#33489;&#25991;&#21270;\2016&#20108;&#36718;\&#22320;&#29702;\&#26032;&#24314;&#25991;&#20214;&#22841;\2-60.TIF" TargetMode="External"/><Relationship Id="rId5" Type="http://schemas.openxmlformats.org/officeDocument/2006/relationships/image" Target="../media/image29.png"/><Relationship Id="rId4" Type="http://schemas.openxmlformats.org/officeDocument/2006/relationships/image" Target="file:///G:\&#24352;&#34164;&#38686;\&#35838;&#20214;\&#23398;&#33489;&#25991;&#21270;\2016&#20108;&#36718;\&#22320;&#29702;\&#26032;&#24314;&#25991;&#20214;&#22841;\2-59.TIF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file:///G:\&#24352;&#34164;&#38686;\&#35838;&#20214;\&#23398;&#33489;&#25991;&#21270;\2016&#20108;&#36718;\&#22320;&#29702;\&#26032;&#24314;&#25991;&#20214;&#22841;\2-61.TIF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file:///G:\&#24352;&#34164;&#38686;\&#35838;&#20214;\&#23398;&#33489;&#25991;&#21270;\2016&#20108;&#36718;\&#22320;&#29702;\&#26032;&#24314;&#25991;&#20214;&#22841;\2-62.TIF" TargetMode="Externa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file:///G:\&#24352;&#34164;&#38686;\&#35838;&#20214;\&#23398;&#33489;&#25991;&#21270;\2016&#20108;&#36718;\&#22320;&#29702;\&#26032;&#24314;&#25991;&#20214;&#22841;\2-64.TIF" TargetMode="External"/><Relationship Id="rId5" Type="http://schemas.openxmlformats.org/officeDocument/2006/relationships/image" Target="../media/image35.png"/><Relationship Id="rId4" Type="http://schemas.openxmlformats.org/officeDocument/2006/relationships/image" Target="file:///G:\&#24352;&#34164;&#38686;\&#35838;&#20214;\&#23398;&#33489;&#25991;&#21270;\2016&#20108;&#36718;\&#22320;&#29702;\&#26032;&#24314;&#25991;&#20214;&#22841;\2-63.TIF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file:///G:\&#24352;&#34164;&#38686;\&#35838;&#20214;\&#23398;&#33489;&#25991;&#21270;\2016&#20108;&#36718;\&#22320;&#29702;\&#26032;&#24314;&#25991;&#20214;&#22841;\2-63.TIF" TargetMode="Externa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file:///G:\&#24352;&#34164;&#38686;\&#35838;&#20214;\&#23398;&#33489;&#25991;&#21270;\2016&#20108;&#36718;\&#22320;&#29702;\&#26032;&#24314;&#25991;&#20214;&#22841;\2-64.TIF" TargetMode="External"/><Relationship Id="rId4" Type="http://schemas.openxmlformats.org/officeDocument/2006/relationships/image" Target="../media/image3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file:///G:\&#24352;&#34164;&#38686;\&#35838;&#20214;\&#23398;&#33489;&#25991;&#21270;\2016&#20108;&#36718;\&#22320;&#29702;\&#26032;&#24314;&#25991;&#20214;&#22841;\2-47.TIF" TargetMode="Externa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file:///G:\&#24352;&#34164;&#38686;\&#35838;&#20214;\&#23398;&#33489;&#25991;&#21270;\2016&#20108;&#36718;\&#22320;&#29702;\&#26032;&#24314;&#25991;&#20214;&#22841;\2-48.TIF" TargetMode="Externa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file:///G:\&#24352;&#34164;&#38686;\&#35838;&#20214;\&#23398;&#33489;&#25991;&#21270;\2016&#20108;&#36718;\&#22320;&#29702;\&#26032;&#24314;&#25991;&#20214;&#22841;\2-66.TIF" TargetMode="External"/><Relationship Id="rId5" Type="http://schemas.openxmlformats.org/officeDocument/2006/relationships/image" Target="../media/image39.png"/><Relationship Id="rId4" Type="http://schemas.openxmlformats.org/officeDocument/2006/relationships/image" Target="file:///G:\&#24352;&#34164;&#38686;\&#35838;&#20214;\&#23398;&#33489;&#25991;&#21270;\2016&#20108;&#36718;\&#22320;&#29702;\&#26032;&#24314;&#25991;&#20214;&#22841;\2-65+A.TIF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file:///G:\&#24352;&#34164;&#38686;\&#35838;&#20214;\&#23398;&#33489;&#25991;&#21270;\2016&#20108;&#36718;\&#22320;&#29702;\&#26032;&#24314;&#25991;&#20214;&#22841;\2-71.TIF" TargetMode="Externa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file:///G:\&#24352;&#34164;&#38686;\&#35838;&#20214;\&#23398;&#33489;&#25991;&#21270;\2016&#20108;&#36718;\&#22320;&#29702;\&#26032;&#24314;&#25991;&#20214;&#22841;\2-72.TIF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file:///G:\&#24352;&#34164;&#38686;\&#35838;&#20214;\&#23398;&#33489;&#25991;&#21270;\2016&#20108;&#36718;\&#22320;&#29702;\&#26032;&#24314;&#25991;&#20214;&#22841;\2-73.TIF" TargetMode="External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file:///G:\&#24352;&#34164;&#38686;\&#35838;&#20214;\&#23398;&#33489;&#25991;&#21270;\2016&#20108;&#36718;\&#22320;&#29702;\&#26032;&#24314;&#25991;&#20214;&#22841;\2-74.TIF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file:///E:\&#27993;&#27743;&#22320;&#29702;\DL123.TIF" TargetMode="Externa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file:///G:\&#24352;&#34164;&#38686;\&#35838;&#20214;\&#23398;&#33489;&#25991;&#21270;\2016&#20108;&#36718;\&#22320;&#29702;\&#26032;&#24314;&#25991;&#20214;&#22841;\2-78.TIF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4" Type="http://schemas.openxmlformats.org/officeDocument/2006/relationships/image" Target="file:///G:\&#24352;&#34164;&#38686;\&#35838;&#20214;\&#23398;&#33489;&#25991;&#21270;\2016&#20108;&#36718;\&#22320;&#29702;\&#26032;&#24314;&#25991;&#20214;&#22841;\2-86.TIF" TargetMode="Externa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file:///G:\&#24352;&#34164;&#38686;\&#35838;&#20214;\&#23398;&#33489;&#25991;&#21270;\2016&#20108;&#36718;\&#22320;&#29702;\&#26032;&#24314;&#25991;&#20214;&#22841;\2-88.TIF" TargetMode="External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file:///G:\&#24352;&#34164;&#38686;\&#35838;&#20214;\&#23398;&#33489;&#25991;&#21270;\2016&#20108;&#36718;\&#22320;&#29702;\&#26032;&#24314;&#25991;&#20214;&#22841;\2-49.TIF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file:///G:\&#24352;&#34164;&#38686;\&#35838;&#20214;\&#23398;&#33489;&#25991;&#21270;\2016&#20108;&#36718;\&#22320;&#29702;\&#26032;&#24314;&#25991;&#20214;&#22841;\2-51.TIF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file:///E:\&#27993;&#27743;&#22320;&#29702;\DL145.TIF" TargetMode="External"/><Relationship Id="rId7" Type="http://schemas.openxmlformats.org/officeDocument/2006/relationships/image" Target="file:///E:\&#27993;&#27743;&#22320;&#29702;\DL147.TIF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file:///E:\&#27993;&#27743;&#22320;&#29702;\DL146.TIF" TargetMode="Externa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1500166" y="1714489"/>
            <a:ext cx="6070470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zh-CN" altLang="en-US" sz="3600" b="1" dirty="0">
                <a:ea typeface="黑体" pitchFamily="2" charset="-122"/>
              </a:rPr>
              <a:t>专 题 </a:t>
            </a:r>
            <a:r>
              <a:rPr lang="zh-CN" altLang="en-US" sz="3600" b="1" dirty="0" smtClean="0">
                <a:ea typeface="黑体" pitchFamily="2" charset="-122"/>
              </a:rPr>
              <a:t>三        大气的运动规律 </a:t>
            </a:r>
            <a:endParaRPr lang="zh-CN" altLang="en-US" sz="3600" b="1" dirty="0">
              <a:ea typeface="黑体" pitchFamily="2" charset="-122"/>
            </a:endParaRP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3286116" y="3429000"/>
            <a:ext cx="244810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zh-CN" altLang="en-US" sz="2800" b="1" dirty="0">
                <a:solidFill>
                  <a:srgbClr val="000000"/>
                </a:solidFill>
                <a:latin typeface="Arial" charset="0"/>
                <a:ea typeface="黑体" pitchFamily="2" charset="-122"/>
              </a:rPr>
              <a:t>主干知识再现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57158" y="571480"/>
            <a:ext cx="276550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zh-CN" altLang="en-US" sz="2000" b="1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读图，完成下列问题。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214282" y="4143380"/>
            <a:ext cx="8286808" cy="8572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(1)</a:t>
            </a: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在甲、乙两图中标注各箭头所代表的大气所受力的名称。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(2)</a:t>
            </a: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在图丙中画出①、②两处的风向。</a:t>
            </a:r>
          </a:p>
        </p:txBody>
      </p:sp>
      <p:pic>
        <p:nvPicPr>
          <p:cNvPr id="4" name="Picture 4" descr="G:\张蕴霞\课件\学苑文化\2016二轮\地理\新建文件夹\2-44.TIF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5500726" y="642918"/>
            <a:ext cx="3571868" cy="3214710"/>
          </a:xfrm>
          <a:prstGeom prst="rect">
            <a:avLst/>
          </a:prstGeom>
          <a:noFill/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14282" y="4929198"/>
            <a:ext cx="8715436" cy="1714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(3)</a:t>
            </a: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由图甲、图乙可知，高空中的风向最终与等压线</a:t>
            </a:r>
            <a:r>
              <a:rPr kumimoji="0" lang="en-US" altLang="zh-CN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________</a:t>
            </a: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，其方向与地转偏向力方向始终保持</a:t>
            </a:r>
            <a:r>
              <a:rPr kumimoji="0" lang="en-US" altLang="zh-CN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________</a:t>
            </a: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；近地面的风的风向最终与等压线</a:t>
            </a:r>
            <a:r>
              <a:rPr kumimoji="0" lang="en-US" altLang="zh-CN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______</a:t>
            </a: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，其方向与摩擦力方向始终</a:t>
            </a:r>
            <a:r>
              <a:rPr kumimoji="0" lang="en-US" altLang="zh-CN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________</a:t>
            </a: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。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(4)</a:t>
            </a: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图丙中①、②两处风速，①处</a:t>
            </a:r>
            <a:r>
              <a:rPr kumimoji="0" lang="en-US" altLang="zh-CN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________(</a:t>
            </a: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大于或小于</a:t>
            </a:r>
            <a:r>
              <a:rPr kumimoji="0" lang="en-US" altLang="zh-CN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)②</a:t>
            </a: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处，理由是</a:t>
            </a:r>
            <a:r>
              <a:rPr kumimoji="0" lang="en-US" altLang="zh-CN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___________________________________</a:t>
            </a: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。</a:t>
            </a:r>
          </a:p>
        </p:txBody>
      </p:sp>
      <p:pic>
        <p:nvPicPr>
          <p:cNvPr id="7" name="Picture 4" descr="G:\张蕴霞\课件\学苑文化\2016二轮\地理\新建文件夹\2-42.TIF"/>
          <p:cNvPicPr>
            <a:picLocks noChangeAspect="1" noChangeArrowheads="1"/>
          </p:cNvPicPr>
          <p:nvPr/>
        </p:nvPicPr>
        <p:blipFill>
          <a:blip r:embed="rId4" r:link="rId5"/>
          <a:srcRect/>
          <a:stretch>
            <a:fillRect/>
          </a:stretch>
        </p:blipFill>
        <p:spPr bwMode="auto">
          <a:xfrm>
            <a:off x="142844" y="1000108"/>
            <a:ext cx="2714644" cy="2857520"/>
          </a:xfrm>
          <a:prstGeom prst="rect">
            <a:avLst/>
          </a:prstGeom>
          <a:noFill/>
        </p:spPr>
      </p:pic>
      <p:pic>
        <p:nvPicPr>
          <p:cNvPr id="8" name="Picture 6" descr="G:\张蕴霞\课件\学苑文化\2016二轮\地理\新建文件夹\2-43.TIF"/>
          <p:cNvPicPr>
            <a:picLocks noChangeAspect="1" noChangeArrowheads="1"/>
          </p:cNvPicPr>
          <p:nvPr/>
        </p:nvPicPr>
        <p:blipFill>
          <a:blip r:embed="rId6" r:link="rId7"/>
          <a:srcRect/>
          <a:stretch>
            <a:fillRect/>
          </a:stretch>
        </p:blipFill>
        <p:spPr bwMode="auto">
          <a:xfrm>
            <a:off x="3000364" y="1000108"/>
            <a:ext cx="2357454" cy="2857520"/>
          </a:xfrm>
          <a:prstGeom prst="rect">
            <a:avLst/>
          </a:prstGeom>
          <a:noFill/>
        </p:spPr>
      </p:pic>
      <p:sp>
        <p:nvSpPr>
          <p:cNvPr id="9" name="矩形 8"/>
          <p:cNvSpPr/>
          <p:nvPr/>
        </p:nvSpPr>
        <p:spPr>
          <a:xfrm>
            <a:off x="6215074" y="4957716"/>
            <a:ext cx="7008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平行</a:t>
            </a:r>
            <a:endParaRPr lang="zh-CN" altLang="en-US" sz="2000" dirty="0"/>
          </a:p>
        </p:txBody>
      </p:sp>
      <p:sp>
        <p:nvSpPr>
          <p:cNvPr id="10" name="矩形 9"/>
          <p:cNvSpPr/>
          <p:nvPr/>
        </p:nvSpPr>
        <p:spPr>
          <a:xfrm>
            <a:off x="2786050" y="5214950"/>
            <a:ext cx="7008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垂直</a:t>
            </a:r>
            <a:endParaRPr lang="zh-CN" altLang="en-US" sz="2000" dirty="0"/>
          </a:p>
        </p:txBody>
      </p:sp>
      <p:sp>
        <p:nvSpPr>
          <p:cNvPr id="11" name="矩形 10"/>
          <p:cNvSpPr/>
          <p:nvPr/>
        </p:nvSpPr>
        <p:spPr>
          <a:xfrm>
            <a:off x="7572396" y="5243468"/>
            <a:ext cx="7008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斜交</a:t>
            </a:r>
            <a:endParaRPr lang="zh-CN" altLang="en-US" sz="2000" dirty="0"/>
          </a:p>
        </p:txBody>
      </p:sp>
      <p:sp>
        <p:nvSpPr>
          <p:cNvPr id="12" name="矩形 11"/>
          <p:cNvSpPr/>
          <p:nvPr/>
        </p:nvSpPr>
        <p:spPr>
          <a:xfrm>
            <a:off x="2928926" y="5572140"/>
            <a:ext cx="7008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相反</a:t>
            </a:r>
            <a:endParaRPr lang="zh-CN" altLang="en-US" sz="2000" dirty="0"/>
          </a:p>
        </p:txBody>
      </p:sp>
      <p:sp>
        <p:nvSpPr>
          <p:cNvPr id="13" name="矩形 12"/>
          <p:cNvSpPr/>
          <p:nvPr/>
        </p:nvSpPr>
        <p:spPr>
          <a:xfrm>
            <a:off x="4071934" y="5929330"/>
            <a:ext cx="7008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大于</a:t>
            </a:r>
            <a:endParaRPr lang="zh-CN" altLang="en-US" sz="2000" dirty="0"/>
          </a:p>
        </p:txBody>
      </p:sp>
      <p:sp>
        <p:nvSpPr>
          <p:cNvPr id="14" name="矩形 13"/>
          <p:cNvSpPr/>
          <p:nvPr/>
        </p:nvSpPr>
        <p:spPr>
          <a:xfrm>
            <a:off x="642910" y="6243600"/>
            <a:ext cx="37978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等压线密集，水平气压梯度力大</a:t>
            </a:r>
            <a:endParaRPr lang="zh-CN" altLang="en-US" sz="2000" dirty="0"/>
          </a:p>
        </p:txBody>
      </p:sp>
      <p:sp>
        <p:nvSpPr>
          <p:cNvPr id="15" name="矩形 14"/>
          <p:cNvSpPr/>
          <p:nvPr/>
        </p:nvSpPr>
        <p:spPr>
          <a:xfrm>
            <a:off x="857224" y="1000108"/>
            <a:ext cx="19912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水平气压梯度力</a:t>
            </a:r>
            <a:endParaRPr lang="zh-CN" altLang="en-US" sz="2000" dirty="0"/>
          </a:p>
        </p:txBody>
      </p:sp>
      <p:sp>
        <p:nvSpPr>
          <p:cNvPr id="16" name="矩形 15"/>
          <p:cNvSpPr/>
          <p:nvPr/>
        </p:nvSpPr>
        <p:spPr>
          <a:xfrm>
            <a:off x="1428728" y="2428868"/>
            <a:ext cx="14750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地转偏向力</a:t>
            </a:r>
            <a:endParaRPr lang="zh-CN" altLang="en-US" sz="2000" dirty="0"/>
          </a:p>
        </p:txBody>
      </p:sp>
      <p:sp>
        <p:nvSpPr>
          <p:cNvPr id="17" name="矩形 16"/>
          <p:cNvSpPr/>
          <p:nvPr/>
        </p:nvSpPr>
        <p:spPr>
          <a:xfrm>
            <a:off x="3214678" y="1714488"/>
            <a:ext cx="95891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摩擦力</a:t>
            </a:r>
            <a:endParaRPr lang="zh-CN" altLang="en-US" sz="2000" dirty="0"/>
          </a:p>
        </p:txBody>
      </p:sp>
      <p:sp>
        <p:nvSpPr>
          <p:cNvPr id="18" name="矩形 17"/>
          <p:cNvSpPr/>
          <p:nvPr/>
        </p:nvSpPr>
        <p:spPr>
          <a:xfrm>
            <a:off x="3357554" y="1000108"/>
            <a:ext cx="19912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水平气压梯度力</a:t>
            </a:r>
            <a:endParaRPr lang="zh-CN" altLang="en-US" sz="2000" dirty="0"/>
          </a:p>
        </p:txBody>
      </p:sp>
      <p:sp>
        <p:nvSpPr>
          <p:cNvPr id="19" name="矩形 18"/>
          <p:cNvSpPr/>
          <p:nvPr/>
        </p:nvSpPr>
        <p:spPr>
          <a:xfrm>
            <a:off x="3857620" y="2285992"/>
            <a:ext cx="14750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地转偏向力</a:t>
            </a:r>
            <a:endParaRPr lang="zh-CN" altLang="en-US" sz="2000" dirty="0"/>
          </a:p>
        </p:txBody>
      </p:sp>
      <p:sp>
        <p:nvSpPr>
          <p:cNvPr id="20" name="矩形 19"/>
          <p:cNvSpPr/>
          <p:nvPr/>
        </p:nvSpPr>
        <p:spPr>
          <a:xfrm>
            <a:off x="4786314" y="4500570"/>
            <a:ext cx="19912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西北风、东南风</a:t>
            </a:r>
            <a:endParaRPr lang="zh-CN" altLang="en-US" sz="2000" dirty="0"/>
          </a:p>
        </p:txBody>
      </p:sp>
      <p:sp>
        <p:nvSpPr>
          <p:cNvPr id="21" name="Rectangle 2"/>
          <p:cNvSpPr txBox="1">
            <a:spLocks noChangeArrowheads="1"/>
          </p:cNvSpPr>
          <p:nvPr/>
        </p:nvSpPr>
        <p:spPr>
          <a:xfrm>
            <a:off x="2393965" y="71414"/>
            <a:ext cx="3749671" cy="4286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三、大气的水平运动</a:t>
            </a:r>
            <a:endParaRPr kumimoji="0" lang="zh-CN" alt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214282" y="142853"/>
            <a:ext cx="8642350" cy="6429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6223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黑体" pitchFamily="49" charset="-122"/>
                <a:cs typeface="+mn-cs"/>
              </a:rPr>
              <a:t>四、气压带与风带的形成</a:t>
            </a:r>
            <a:endParaRPr kumimoji="0" lang="zh-CN" alt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宋体" pitchFamily="2" charset="-122"/>
              <a:cs typeface="+mn-cs"/>
            </a:endParaRPr>
          </a:p>
        </p:txBody>
      </p:sp>
      <p:pic>
        <p:nvPicPr>
          <p:cNvPr id="3" name="Picture 4" descr="G:\张蕴霞\课件\学苑文化\2016二轮\地理\新建文件夹\2-45.TIF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1428728" y="785794"/>
            <a:ext cx="7500990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87368" y="4572008"/>
            <a:ext cx="8642350" cy="19288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(1)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甲图中易形成降水的气压带有：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________(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填字母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)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。</a:t>
            </a:r>
          </a:p>
          <a:p>
            <a:pPr marL="0" marR="0" lvl="0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(2)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甲图中代表风带的字母及其名称是：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b____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，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d___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。</a:t>
            </a:r>
          </a:p>
          <a:p>
            <a:pPr marL="0" marR="0" lvl="0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(3)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常见的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宋体" pitchFamily="2" charset="-122"/>
                <a:cs typeface="+mn-cs"/>
              </a:rPr>
              <a:t>“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地球上的气压带和风带图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宋体" pitchFamily="2" charset="-122"/>
                <a:cs typeface="+mn-cs"/>
              </a:rPr>
              <a:t>”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(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如甲图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)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多是侧视图，请尝试在乙图中画一幅以北极为中心的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宋体" pitchFamily="2" charset="-122"/>
                <a:cs typeface="+mn-cs"/>
              </a:rPr>
              <a:t>“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北半球风带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宋体" pitchFamily="2" charset="-122"/>
                <a:cs typeface="+mn-cs"/>
              </a:rPr>
              <a:t>”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半球投影图。</a:t>
            </a:r>
            <a:endParaRPr kumimoji="0" lang="zh-CN" altLang="en-US" sz="24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黑体" pitchFamily="49" charset="-122"/>
              <a:cs typeface="+mn-cs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00034" y="642918"/>
            <a:ext cx="64294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zh-CN" altLang="en-US" sz="2400" b="1" dirty="0" smtClean="0">
                <a:latin typeface="Times New Roman" pitchFamily="18" charset="0"/>
                <a:ea typeface="宋体" pitchFamily="2" charset="-122"/>
              </a:rPr>
              <a:t>读图，完成下列问题。</a:t>
            </a:r>
          </a:p>
        </p:txBody>
      </p:sp>
      <p:sp>
        <p:nvSpPr>
          <p:cNvPr id="7" name="矩形 6"/>
          <p:cNvSpPr/>
          <p:nvPr/>
        </p:nvSpPr>
        <p:spPr>
          <a:xfrm>
            <a:off x="5214942" y="4500570"/>
            <a:ext cx="7841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a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　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e</a:t>
            </a:r>
            <a:endParaRPr lang="zh-CN" altLang="en-US" sz="2400" dirty="0"/>
          </a:p>
        </p:txBody>
      </p:sp>
      <p:sp>
        <p:nvSpPr>
          <p:cNvPr id="8" name="矩形 7"/>
          <p:cNvSpPr/>
          <p:nvPr/>
        </p:nvSpPr>
        <p:spPr>
          <a:xfrm>
            <a:off x="5357818" y="5000636"/>
            <a:ext cx="17315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东北信风带</a:t>
            </a:r>
            <a:endParaRPr lang="zh-CN" altLang="en-US" sz="2400" dirty="0"/>
          </a:p>
        </p:txBody>
      </p:sp>
      <p:sp>
        <p:nvSpPr>
          <p:cNvPr id="9" name="矩形 8"/>
          <p:cNvSpPr/>
          <p:nvPr/>
        </p:nvSpPr>
        <p:spPr>
          <a:xfrm>
            <a:off x="7173971" y="4967599"/>
            <a:ext cx="11128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西风带</a:t>
            </a:r>
            <a:endParaRPr lang="zh-CN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214282" y="1428736"/>
            <a:ext cx="8642350" cy="4181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6223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>
                <a:tab pos="1431925" algn="l"/>
                <a:tab pos="2509838" algn="l"/>
              </a:tabLst>
              <a:defRPr/>
            </a:pP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(2014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宋体" pitchFamily="2" charset="-122"/>
                <a:cs typeface="+mn-cs"/>
              </a:rPr>
              <a:t>·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全国课标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Ⅱ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卷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)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下图示意某岛的地理位置。图示岛屿西南部降水丰沛，主要是因为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(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　　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)</a:t>
            </a:r>
          </a:p>
          <a:p>
            <a:pPr marL="0" marR="0" lvl="0" indent="6223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>
                <a:tab pos="1431925" algn="l"/>
                <a:tab pos="2509838" algn="l"/>
              </a:tabLst>
              <a:defRPr/>
            </a:pP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itchFamily="2" charset="-122"/>
                <a:cs typeface="+mn-cs"/>
              </a:rPr>
              <a:t>①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盛行西风　</a:t>
            </a:r>
          </a:p>
          <a:p>
            <a:pPr marL="0" marR="0" lvl="0" indent="6223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>
                <a:tab pos="1431925" algn="l"/>
                <a:tab pos="2509838" algn="l"/>
              </a:tabLst>
              <a:defRPr/>
            </a:pP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itchFamily="2" charset="-122"/>
                <a:cs typeface="+mn-cs"/>
              </a:rPr>
              <a:t>②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地形抬升　</a:t>
            </a:r>
          </a:p>
          <a:p>
            <a:pPr marL="0" marR="0" lvl="0" indent="6223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>
                <a:tab pos="1431925" algn="l"/>
                <a:tab pos="2509838" algn="l"/>
              </a:tabLst>
              <a:defRPr/>
            </a:pP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itchFamily="2" charset="-122"/>
                <a:cs typeface="+mn-cs"/>
              </a:rPr>
              <a:t>③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暖流增湿　</a:t>
            </a:r>
          </a:p>
          <a:p>
            <a:pPr marL="0" marR="0" lvl="0" indent="6223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>
                <a:tab pos="1431925" algn="l"/>
                <a:tab pos="2509838" algn="l"/>
              </a:tabLst>
              <a:defRPr/>
            </a:pP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itchFamily="2" charset="-122"/>
                <a:cs typeface="+mn-cs"/>
              </a:rPr>
              <a:t>④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反气旋活跃</a:t>
            </a:r>
          </a:p>
          <a:p>
            <a:pPr marL="0" marR="0" lvl="0" indent="6223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>
                <a:tab pos="1431925" algn="l"/>
                <a:tab pos="2509838" algn="l"/>
              </a:tabLst>
              <a:defRPr/>
            </a:pP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A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．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itchFamily="2" charset="-122"/>
                <a:cs typeface="+mn-cs"/>
              </a:rPr>
              <a:t>①②	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B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．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itchFamily="2" charset="-122"/>
                <a:cs typeface="+mn-cs"/>
              </a:rPr>
              <a:t>②③</a:t>
            </a:r>
            <a:endParaRPr kumimoji="0" lang="zh-CN" alt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宋体" pitchFamily="2" charset="-122"/>
              <a:cs typeface="+mn-cs"/>
            </a:endParaRPr>
          </a:p>
          <a:p>
            <a:pPr marL="0" marR="0" lvl="0" indent="6223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>
                <a:tab pos="1431925" algn="l"/>
                <a:tab pos="2509838" algn="l"/>
              </a:tabLst>
              <a:defRPr/>
            </a:pP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C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．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itchFamily="2" charset="-122"/>
                <a:cs typeface="+mn-cs"/>
              </a:rPr>
              <a:t>③④	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D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．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itchFamily="2" charset="-122"/>
                <a:cs typeface="+mn-cs"/>
              </a:rPr>
              <a:t>①④</a:t>
            </a:r>
            <a:endParaRPr kumimoji="0" lang="zh-CN" alt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宋体" pitchFamily="2" charset="-122"/>
              <a:cs typeface="+mn-cs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/>
          <a:srcRect r="68184" b="3914"/>
          <a:stretch>
            <a:fillRect/>
          </a:stretch>
        </p:blipFill>
        <p:spPr bwMode="auto">
          <a:xfrm>
            <a:off x="357158" y="928670"/>
            <a:ext cx="1857388" cy="42862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857224" y="71414"/>
            <a:ext cx="5715040" cy="632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622300" defTabSz="933450" hangingPunct="0">
              <a:lnSpc>
                <a:spcPct val="140000"/>
              </a:lnSpc>
              <a:buClr>
                <a:schemeClr val="accent1"/>
              </a:buClr>
              <a:buFont typeface="Wingdings" pitchFamily="2" charset="2"/>
              <a:buNone/>
              <a:tabLst>
                <a:tab pos="3949700" algn="l"/>
              </a:tabLst>
            </a:pPr>
            <a:r>
              <a:rPr lang="zh-CN" altLang="en-US" sz="2800" b="1" dirty="0">
                <a:solidFill>
                  <a:srgbClr val="FF0000"/>
                </a:solidFill>
                <a:ea typeface="黑体" pitchFamily="49" charset="-122"/>
              </a:rPr>
              <a:t>考点二　大气环流与降水</a:t>
            </a:r>
          </a:p>
        </p:txBody>
      </p:sp>
      <p:pic>
        <p:nvPicPr>
          <p:cNvPr id="5" name="Picture 7" descr="G:\张蕴霞\课件\学苑文化\2016二轮\地理\新建文件夹\2-52.TIF"/>
          <p:cNvPicPr>
            <a:picLocks noChangeAspect="1" noChangeArrowheads="1"/>
          </p:cNvPicPr>
          <p:nvPr/>
        </p:nvPicPr>
        <p:blipFill>
          <a:blip r:embed="rId3" r:link="rId4"/>
          <a:srcRect/>
          <a:stretch>
            <a:fillRect/>
          </a:stretch>
        </p:blipFill>
        <p:spPr bwMode="auto">
          <a:xfrm>
            <a:off x="4214810" y="2357430"/>
            <a:ext cx="4752975" cy="348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矩形 5"/>
          <p:cNvSpPr/>
          <p:nvPr/>
        </p:nvSpPr>
        <p:spPr>
          <a:xfrm>
            <a:off x="4572000" y="1785926"/>
            <a:ext cx="4074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A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42844" y="571480"/>
            <a:ext cx="8642350" cy="5715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6223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>
                <a:tab pos="1431925" algn="l"/>
                <a:tab pos="3949700" algn="l"/>
              </a:tabLst>
              <a:defRPr/>
            </a:pP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(2013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宋体" pitchFamily="2" charset="-122"/>
                <a:cs typeface="+mn-cs"/>
              </a:rPr>
              <a:t>·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全国课标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Ⅱ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卷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)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雾是近地面大气层中出现大量微小水滴而形成的一种天气现象。当暖湿空气经过寒冷的下垫面时，就易形成雾。下图中，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S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市附近海域夏季多雾，并影响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S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市。据此完成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(1)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～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(2)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题。</a:t>
            </a:r>
            <a:endParaRPr kumimoji="0" lang="en-US" altLang="zh-CN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宋体" pitchFamily="2" charset="-122"/>
              <a:cs typeface="+mn-cs"/>
            </a:endParaRPr>
          </a:p>
          <a:p>
            <a:pPr marL="0" marR="0" lvl="0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Wingdings" pitchFamily="2" charset="2"/>
              <a:buNone/>
              <a:tabLst>
                <a:tab pos="1431925" algn="l"/>
                <a:tab pos="3949700" algn="l"/>
              </a:tabLst>
              <a:defRPr/>
            </a:pPr>
            <a:endParaRPr kumimoji="0" lang="en-US" altLang="zh-CN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宋体" pitchFamily="2" charset="-122"/>
              <a:cs typeface="+mn-cs"/>
            </a:endParaRPr>
          </a:p>
          <a:p>
            <a:pPr marL="0" marR="0" lvl="0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Wingdings" pitchFamily="2" charset="2"/>
              <a:buNone/>
              <a:tabLst>
                <a:tab pos="1431925" algn="l"/>
                <a:tab pos="3949700" algn="l"/>
              </a:tabLst>
              <a:defRPr/>
            </a:pP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(1)S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市夏季常被雾笼罩，是因为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(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　　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)</a:t>
            </a:r>
          </a:p>
          <a:p>
            <a:pPr marL="0" marR="0" lvl="0" indent="6223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>
                <a:tab pos="1431925" algn="l"/>
                <a:tab pos="3949700" algn="l"/>
              </a:tabLst>
              <a:defRPr/>
            </a:pP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A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．降水较少      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B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．气温较高</a:t>
            </a:r>
          </a:p>
          <a:p>
            <a:pPr marL="0" marR="0" lvl="0" indent="6223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>
                <a:tab pos="1431925" algn="l"/>
                <a:tab pos="3949700" algn="l"/>
              </a:tabLst>
              <a:defRPr/>
            </a:pP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C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．风力较弱</a:t>
            </a:r>
            <a:r>
              <a:rPr kumimoji="0" lang="zh-CN" alt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      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D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．光照较强</a:t>
            </a:r>
            <a:endParaRPr kumimoji="0" lang="en-US" altLang="zh-CN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宋体" pitchFamily="2" charset="-122"/>
              <a:cs typeface="+mn-cs"/>
            </a:endParaRPr>
          </a:p>
          <a:p>
            <a:pPr marL="0" marR="0" lvl="0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Wingdings" pitchFamily="2" charset="2"/>
              <a:buNone/>
              <a:tabLst>
                <a:tab pos="1431925" algn="l"/>
                <a:tab pos="3949700" algn="l"/>
              </a:tabLst>
              <a:defRPr/>
            </a:pPr>
            <a:endParaRPr lang="en-US" altLang="zh-CN" sz="2400" b="1" dirty="0" smtClean="0">
              <a:latin typeface="Times New Roman" pitchFamily="18" charset="0"/>
              <a:ea typeface="宋体" pitchFamily="2" charset="-122"/>
            </a:endParaRPr>
          </a:p>
          <a:p>
            <a:pPr marL="0" marR="0" lvl="0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Wingdings" pitchFamily="2" charset="2"/>
              <a:buNone/>
              <a:tabLst>
                <a:tab pos="1431925" algn="l"/>
                <a:tab pos="3949700" algn="l"/>
              </a:tabLst>
              <a:defRPr/>
            </a:pP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(2)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夏季，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S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市主要受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(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　　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)</a:t>
            </a:r>
          </a:p>
          <a:p>
            <a:pPr marL="0" marR="0" lvl="0" indent="6223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>
                <a:tab pos="1431925" algn="l"/>
                <a:tab pos="3949700" algn="l"/>
              </a:tabLst>
              <a:defRPr/>
            </a:pP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A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．季风影响</a:t>
            </a:r>
            <a:r>
              <a:rPr kumimoji="0" lang="zh-CN" alt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      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B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．西风带影响</a:t>
            </a:r>
          </a:p>
          <a:p>
            <a:pPr marL="0" marR="0" lvl="0" indent="6223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>
                <a:tab pos="1431925" algn="l"/>
                <a:tab pos="3949700" algn="l"/>
              </a:tabLst>
              <a:defRPr/>
            </a:pP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C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．低压控制      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D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．高压控制</a:t>
            </a:r>
          </a:p>
        </p:txBody>
      </p:sp>
      <p:pic>
        <p:nvPicPr>
          <p:cNvPr id="8" name="Picture 5" descr="G:\张蕴霞\课件\学苑文化\2016二轮\地理\新建文件夹\2-54.TIF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5286380" y="2143116"/>
            <a:ext cx="3671878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矩形 8"/>
          <p:cNvSpPr/>
          <p:nvPr/>
        </p:nvSpPr>
        <p:spPr>
          <a:xfrm>
            <a:off x="4643438" y="2428868"/>
            <a:ext cx="4074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C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143240" y="4071942"/>
            <a:ext cx="4074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D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250825" y="785794"/>
            <a:ext cx="7035819" cy="603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6223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>
                <a:tab pos="1077913" algn="l"/>
                <a:tab pos="1793875" algn="l"/>
                <a:tab pos="3949700" algn="l"/>
              </a:tabLst>
              <a:defRPr/>
            </a:pP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黑体" pitchFamily="49" charset="-122"/>
                <a:cs typeface="+mn-cs"/>
              </a:rPr>
              <a:t>1</a:t>
            </a: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．</a:t>
            </a: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黑体" pitchFamily="49" charset="-122"/>
                <a:cs typeface="+mn-cs"/>
              </a:rPr>
              <a:t>主要的大气环流形势对降水的影响</a:t>
            </a: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/>
          <a:srcRect r="67452" b="5405"/>
          <a:stretch>
            <a:fillRect/>
          </a:stretch>
        </p:blipFill>
        <p:spPr bwMode="auto">
          <a:xfrm>
            <a:off x="395288" y="214290"/>
            <a:ext cx="2033572" cy="50006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graphicFrame>
        <p:nvGraphicFramePr>
          <p:cNvPr id="4" name="Group 4"/>
          <p:cNvGraphicFramePr>
            <a:graphicFrameLocks noGrp="1"/>
          </p:cNvGraphicFramePr>
          <p:nvPr/>
        </p:nvGraphicFramePr>
        <p:xfrm>
          <a:off x="336550" y="1428736"/>
          <a:ext cx="8470900" cy="5143536"/>
        </p:xfrm>
        <a:graphic>
          <a:graphicData uri="http://schemas.openxmlformats.org/drawingml/2006/table">
            <a:tbl>
              <a:tblPr/>
              <a:tblGrid>
                <a:gridCol w="850900"/>
                <a:gridCol w="3889375"/>
                <a:gridCol w="3730625"/>
              </a:tblGrid>
              <a:tr h="53578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000500" algn="l"/>
                        </a:tabLst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形式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000500" algn="l"/>
                        </a:tabLst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对降水的影响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000500" algn="l"/>
                        </a:tabLst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主要的影响地区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2166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000500" algn="l"/>
                        </a:tabLst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气压带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000500" algn="l"/>
                        </a:tabLst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高气压带控制的地方因下沉气流为主降水少，低气压带控制的地方因上升气流为主降水多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000500" algn="l"/>
                        </a:tabLst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一般而言，赤道地区与温带地区属于多雨带，而副热带地区与极地地区属于少雨带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2166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000500" algn="l"/>
                        </a:tabLst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风带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000500" algn="l"/>
                        </a:tabLst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由较低纬度吹向较高纬度的风带多带来降水；而由较高纬度吹向较低纬度的风带往往较为干燥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000500" algn="l"/>
                        </a:tabLst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盛行西风带控制的大陆中西部地区多降水；而信风带控制的大陆中西部地区多干燥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644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000500" algn="l"/>
                        </a:tabLst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季风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000500" algn="l"/>
                        </a:tabLst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夏季风影响的地区降水多，冬季风影响的地区降水少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000500" algn="l"/>
                        </a:tabLst>
                      </a:pP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大陆东岸地区，尤以亚欧大陆东部地区最为典型</a:t>
                      </a:r>
                      <a:endParaRPr kumimoji="0" lang="zh-CN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315913" y="214290"/>
            <a:ext cx="8504237" cy="315912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0" marR="0" lvl="0" indent="6223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altLang="zh-CN" sz="3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黑体" pitchFamily="49" charset="-122"/>
                <a:cs typeface="+mn-cs"/>
              </a:rPr>
              <a:t>2.</a:t>
            </a:r>
            <a:r>
              <a:rPr kumimoji="0" lang="zh-CN" altLang="en-US" sz="3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黑体" pitchFamily="49" charset="-122"/>
                <a:cs typeface="+mn-cs"/>
              </a:rPr>
              <a:t>影响降水的主要因素</a:t>
            </a:r>
            <a:endParaRPr kumimoji="0" lang="zh-CN" altLang="en-US" sz="33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宋体" pitchFamily="2" charset="-122"/>
              <a:cs typeface="+mn-cs"/>
            </a:endParaRPr>
          </a:p>
          <a:p>
            <a:pPr marL="0" marR="0" lvl="0" indent="6223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(1)</a:t>
            </a: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大气环流：一般低气压带影响区域降水较多，高气压带影响区域降水较少；西风带影响区域降水较多。</a:t>
            </a:r>
          </a:p>
          <a:p>
            <a:pPr marL="0" marR="0" lvl="0" indent="6223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(2)</a:t>
            </a: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海陆位置：近海受暖湿气流影响的地区降水多，内陆地区降水少。如图所示区域降水总体较少是因为该地区深居内陆</a:t>
            </a: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(</a:t>
            </a: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远离海洋</a:t>
            </a: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)</a:t>
            </a: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，海洋湿润气流难以到达，因而降水稀少。</a:t>
            </a:r>
          </a:p>
        </p:txBody>
      </p:sp>
      <p:pic>
        <p:nvPicPr>
          <p:cNvPr id="3" name="Picture 3" descr="G:\张蕴霞\课件\学苑文化\2016二轮\地理\新建文件夹\2-55.TIF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1643042" y="3000372"/>
            <a:ext cx="6378601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215930" y="357166"/>
            <a:ext cx="8642350" cy="22145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6223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(3)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地形：迎风坡降水多，背风坡降水少。</a:t>
            </a:r>
          </a:p>
          <a:p>
            <a:pPr marL="0" marR="0" lvl="0" indent="6223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(4)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洋流：暖流影响区域降水多，寒流影响区域降水少。</a:t>
            </a:r>
          </a:p>
          <a:p>
            <a:pPr marL="0" marR="0" lvl="0" indent="6223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如图沿海地区年降水量仅有约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50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毫米，其降水稀少的原因有二：一是处于东南信风的山地背风坡，不利于降水，二是沿海寒流的减湿作用明显。</a:t>
            </a:r>
          </a:p>
        </p:txBody>
      </p:sp>
      <p:pic>
        <p:nvPicPr>
          <p:cNvPr id="3" name="Picture 4" descr="G:\张蕴霞\课件\学苑文化\2016二轮\地理\新建文件夹\2-56.TIF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3286117" y="2380143"/>
            <a:ext cx="5643601" cy="3906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285720" y="2571744"/>
            <a:ext cx="3035291" cy="2160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622300" algn="just" defTabSz="933450" hangingPunct="0">
              <a:lnSpc>
                <a:spcPct val="140000"/>
              </a:lnSpc>
              <a:buClr>
                <a:schemeClr val="accent1"/>
              </a:buClr>
              <a:buFont typeface="Wingdings" pitchFamily="2" charset="2"/>
              <a:buNone/>
              <a:tabLst>
                <a:tab pos="3949700" algn="l"/>
              </a:tabLst>
            </a:pPr>
            <a:r>
              <a:rPr lang="en-US" altLang="zh-CN" sz="2400" b="1" dirty="0">
                <a:solidFill>
                  <a:srgbClr val="000000"/>
                </a:solidFill>
                <a:cs typeface="Times New Roman" pitchFamily="18" charset="0"/>
              </a:rPr>
              <a:t>(5)</a:t>
            </a:r>
            <a:r>
              <a:rPr lang="zh-CN" altLang="en-US" sz="2400" b="1" dirty="0">
                <a:solidFill>
                  <a:srgbClr val="000000"/>
                </a:solidFill>
                <a:cs typeface="Times New Roman" pitchFamily="18" charset="0"/>
              </a:rPr>
              <a:t>下垫面状况：植被覆盖率高，地表水体面积广的区域降水较多，反之则少。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68" y="214290"/>
            <a:ext cx="1619250" cy="64294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5" name="矩形 4"/>
          <p:cNvSpPr/>
          <p:nvPr/>
        </p:nvSpPr>
        <p:spPr>
          <a:xfrm>
            <a:off x="714348" y="285728"/>
            <a:ext cx="52149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622300">
              <a:spcBef>
                <a:spcPct val="20000"/>
              </a:spcBef>
              <a:defRPr/>
            </a:pPr>
            <a:r>
              <a:rPr lang="en-US" altLang="zh-CN" sz="3200" dirty="0" smtClean="0">
                <a:solidFill>
                  <a:prstClr val="black"/>
                </a:solidFill>
                <a:latin typeface="Times New Roman" pitchFamily="18" charset="0"/>
                <a:ea typeface="黑体" pitchFamily="49" charset="-122"/>
              </a:rPr>
              <a:t>1</a:t>
            </a:r>
            <a:r>
              <a:rPr lang="zh-CN" altLang="en-US" sz="3200" dirty="0" smtClean="0">
                <a:solidFill>
                  <a:prstClr val="black"/>
                </a:solidFill>
                <a:latin typeface="Times New Roman" pitchFamily="18" charset="0"/>
                <a:ea typeface="宋体" pitchFamily="2" charset="-122"/>
              </a:rPr>
              <a:t>．</a:t>
            </a:r>
            <a:r>
              <a:rPr lang="zh-CN" altLang="en-US" sz="3200" dirty="0" smtClean="0">
                <a:solidFill>
                  <a:prstClr val="black"/>
                </a:solidFill>
                <a:latin typeface="Times New Roman" pitchFamily="18" charset="0"/>
                <a:ea typeface="黑体" pitchFamily="49" charset="-122"/>
              </a:rPr>
              <a:t>降水多少的成因分析</a:t>
            </a:r>
          </a:p>
        </p:txBody>
      </p:sp>
      <p:graphicFrame>
        <p:nvGraphicFramePr>
          <p:cNvPr id="6" name="Group 4"/>
          <p:cNvGraphicFramePr>
            <a:graphicFrameLocks noGrp="1"/>
          </p:cNvGraphicFramePr>
          <p:nvPr/>
        </p:nvGraphicFramePr>
        <p:xfrm>
          <a:off x="357157" y="1071546"/>
          <a:ext cx="8429684" cy="5429291"/>
        </p:xfrm>
        <a:graphic>
          <a:graphicData uri="http://schemas.openxmlformats.org/drawingml/2006/table">
            <a:tbl>
              <a:tblPr/>
              <a:tblGrid>
                <a:gridCol w="848925"/>
                <a:gridCol w="3789552"/>
                <a:gridCol w="3791207"/>
              </a:tblGrid>
              <a:tr h="673707">
                <a:tc>
                  <a:txBody>
                    <a:bodyPr/>
                    <a:lstStyle/>
                    <a:p>
                      <a:pPr marL="622300" marR="0" lvl="0" indent="0" algn="just" defTabSz="933450" rtl="0" eaLnBrk="1" fontAlgn="base" latinLnBrk="0" hangingPunct="0">
                        <a:lnSpc>
                          <a:spcPct val="1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>
                          <a:tab pos="3949700" algn="l"/>
                        </a:tabLst>
                      </a:pPr>
                      <a:endParaRPr kumimoji="0" lang="zh-CN" altLang="zh-CN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宋体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000500" algn="l"/>
                        </a:tabLst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仿宋_GB2312" pitchFamily="49" charset="-122"/>
                        </a:rPr>
                        <a:t>多雨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仿宋_GB2312" pitchFamily="49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000500" algn="l"/>
                        </a:tabLst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仿宋_GB2312" pitchFamily="49" charset="-122"/>
                        </a:rPr>
                        <a:t>少雨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仿宋_GB2312" pitchFamily="49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444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000500" algn="l"/>
                        </a:tabLst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仿宋_GB2312" pitchFamily="49" charset="-122"/>
                        </a:rPr>
                        <a:t>①</a:t>
                      </a: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仿宋_GB2312" pitchFamily="49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000500" algn="l"/>
                        </a:tabLst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仿宋_GB2312" pitchFamily="49" charset="-122"/>
                        </a:rPr>
                        <a:t>气流上升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仿宋_GB2312" pitchFamily="49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000500" algn="l"/>
                        </a:tabLst>
                      </a:pP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仿宋_GB2312" pitchFamily="49" charset="-122"/>
                        </a:rPr>
                        <a:t>气流下沉</a:t>
                      </a:r>
                      <a:endParaRPr kumimoji="0" lang="zh-CN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仿宋_GB2312" pitchFamily="49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444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000500" algn="l"/>
                        </a:tabLst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仿宋_GB2312" pitchFamily="49" charset="-122"/>
                        </a:rPr>
                        <a:t>②</a:t>
                      </a: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仿宋_GB2312" pitchFamily="49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000500" algn="l"/>
                        </a:tabLst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仿宋_GB2312" pitchFamily="49" charset="-122"/>
                        </a:rPr>
                        <a:t>低压中心，低气压带控制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仿宋_GB2312" pitchFamily="49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000500" algn="l"/>
                        </a:tabLst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仿宋_GB2312" pitchFamily="49" charset="-122"/>
                        </a:rPr>
                        <a:t>高压中心，高气压带控制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仿宋_GB2312" pitchFamily="49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444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000500" algn="l"/>
                        </a:tabLst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仿宋_GB2312" pitchFamily="49" charset="-122"/>
                        </a:rPr>
                        <a:t>③</a:t>
                      </a: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仿宋_GB2312" pitchFamily="49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000500" algn="l"/>
                        </a:tabLst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仿宋_GB2312" pitchFamily="49" charset="-122"/>
                        </a:rPr>
                        <a:t>低压槽控制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仿宋_GB2312" pitchFamily="49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000500" algn="l"/>
                        </a:tabLst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仿宋_GB2312" pitchFamily="49" charset="-122"/>
                        </a:rPr>
                        <a:t>高压脊控制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仿宋_GB2312" pitchFamily="49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444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000500" algn="l"/>
                        </a:tabLst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仿宋_GB2312" pitchFamily="49" charset="-122"/>
                        </a:rPr>
                        <a:t>④</a:t>
                      </a: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仿宋_GB2312" pitchFamily="49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000500" algn="l"/>
                        </a:tabLst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仿宋_GB2312" pitchFamily="49" charset="-122"/>
                        </a:rPr>
                        <a:t>锋面控制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仿宋_GB2312" pitchFamily="49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000500" algn="l"/>
                        </a:tabLst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仿宋_GB2312" pitchFamily="49" charset="-122"/>
                        </a:rPr>
                        <a:t>单一气团控制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仿宋_GB2312" pitchFamily="49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444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000500" algn="l"/>
                        </a:tabLst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仿宋_GB2312" pitchFamily="49" charset="-122"/>
                        </a:rPr>
                        <a:t>⑤</a:t>
                      </a: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仿宋_GB2312" pitchFamily="49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000500" algn="l"/>
                        </a:tabLst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仿宋_GB2312" pitchFamily="49" charset="-122"/>
                        </a:rPr>
                        <a:t>地形迎风坡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仿宋_GB2312" pitchFamily="49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000500" algn="l"/>
                        </a:tabLst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仿宋_GB2312" pitchFamily="49" charset="-122"/>
                        </a:rPr>
                        <a:t>地形背风坡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仿宋_GB2312" pitchFamily="49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444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000500" algn="l"/>
                        </a:tabLst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仿宋_GB2312" pitchFamily="49" charset="-122"/>
                        </a:rPr>
                        <a:t>⑥</a:t>
                      </a: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仿宋_GB2312" pitchFamily="49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000500" algn="l"/>
                        </a:tabLst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仿宋_GB2312" pitchFamily="49" charset="-122"/>
                        </a:rPr>
                        <a:t>迎岸风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仿宋_GB2312" pitchFamily="49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000500" algn="l"/>
                        </a:tabLst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仿宋_GB2312" pitchFamily="49" charset="-122"/>
                        </a:rPr>
                        <a:t>离岸风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仿宋_GB2312" pitchFamily="49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444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000500" algn="l"/>
                        </a:tabLst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仿宋_GB2312" pitchFamily="49" charset="-122"/>
                        </a:rPr>
                        <a:t>⑦</a:t>
                      </a: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仿宋_GB2312" pitchFamily="49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000500" algn="l"/>
                        </a:tabLst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仿宋_GB2312" pitchFamily="49" charset="-122"/>
                        </a:rPr>
                        <a:t>暖流沿岸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仿宋_GB2312" pitchFamily="49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000500" algn="l"/>
                        </a:tabLst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仿宋_GB2312" pitchFamily="49" charset="-122"/>
                        </a:rPr>
                        <a:t>寒流沿岸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仿宋_GB2312" pitchFamily="49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444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000500" algn="l"/>
                        </a:tabLst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仿宋_GB2312" pitchFamily="49" charset="-122"/>
                        </a:rPr>
                        <a:t>⑧</a:t>
                      </a: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仿宋_GB2312" pitchFamily="49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000500" algn="l"/>
                        </a:tabLst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仿宋_GB2312" pitchFamily="49" charset="-122"/>
                        </a:rPr>
                        <a:t>夏季风影响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仿宋_GB2312" pitchFamily="49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000500" algn="l"/>
                        </a:tabLst>
                      </a:pP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仿宋_GB2312" pitchFamily="49" charset="-122"/>
                        </a:rPr>
                        <a:t>冬季风影响</a:t>
                      </a:r>
                      <a:endParaRPr kumimoji="0" lang="zh-CN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仿宋_GB2312" pitchFamily="49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250825" y="428604"/>
            <a:ext cx="8642350" cy="6175396"/>
          </a:xfrm>
          <a:prstGeom prst="rect">
            <a:avLst/>
          </a:prstGeom>
          <a:noFill/>
          <a:ln cap="flat">
            <a:solidFill>
              <a:schemeClr val="tx1"/>
            </a:solidFill>
            <a:prstDash val="lgDashDotDot"/>
          </a:ln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0" marR="0" lvl="0" indent="622300" algn="l" defTabSz="914400" rtl="0" eaLnBrk="1" fontAlgn="auto" latinLnBrk="0" hangingPunct="1">
              <a:lnSpc>
                <a:spcPct val="12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2.</a:t>
            </a: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黑体" pitchFamily="49" charset="-122"/>
                <a:cs typeface="+mn-cs"/>
              </a:rPr>
              <a:t>据两地距离判断降水差异影响因素的方法</a:t>
            </a:r>
            <a:endParaRPr kumimoji="0" lang="zh-CN" alt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仿宋_GB2312" pitchFamily="49" charset="-122"/>
              <a:cs typeface="+mn-cs"/>
            </a:endParaRPr>
          </a:p>
          <a:p>
            <a:pPr marL="0" marR="0" lvl="0" indent="622300" algn="l" defTabSz="914400" rtl="0" eaLnBrk="1" fontAlgn="auto" latinLnBrk="0" hangingPunct="1">
              <a:lnSpc>
                <a:spcPct val="12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仿宋_GB2312" pitchFamily="49" charset="-122"/>
                <a:cs typeface="+mn-cs"/>
              </a:rPr>
              <a:t>高考中经常给出两地的降水统计图表、两地降水具有差异等材料来命题。分析此类题目时可根据两地距离分析降水差异。</a:t>
            </a:r>
          </a:p>
          <a:p>
            <a:pPr marL="0" marR="0" lvl="0" indent="622300" algn="l" defTabSz="914400" rtl="0" eaLnBrk="1" fontAlgn="auto" latinLnBrk="0" hangingPunct="1">
              <a:lnSpc>
                <a:spcPct val="12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仿宋_GB2312" pitchFamily="49" charset="-122"/>
                <a:cs typeface="+mn-cs"/>
              </a:rPr>
              <a:t>(1)</a:t>
            </a: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仿宋_GB2312" pitchFamily="49" charset="-122"/>
                <a:cs typeface="+mn-cs"/>
              </a:rPr>
              <a:t>若两地位于位置较远的南北方向，则一般从大气环流角度去分析。</a:t>
            </a:r>
          </a:p>
          <a:p>
            <a:pPr marL="0" marR="0" lvl="0" indent="622300" algn="l" defTabSz="914400" rtl="0" eaLnBrk="1" fontAlgn="auto" latinLnBrk="0" hangingPunct="1">
              <a:lnSpc>
                <a:spcPct val="12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仿宋_GB2312" pitchFamily="49" charset="-122"/>
                <a:cs typeface="+mn-cs"/>
              </a:rPr>
              <a:t>(2)</a:t>
            </a: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仿宋_GB2312" pitchFamily="49" charset="-122"/>
                <a:cs typeface="+mn-cs"/>
              </a:rPr>
              <a:t>若两地位于位置较远的东西方向，则一般从海陆位置角度去分析。</a:t>
            </a:r>
          </a:p>
          <a:p>
            <a:pPr marL="0" marR="0" lvl="0" indent="622300" algn="l" defTabSz="914400" rtl="0" eaLnBrk="1" fontAlgn="auto" latinLnBrk="0" hangingPunct="1">
              <a:lnSpc>
                <a:spcPct val="12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仿宋_GB2312" pitchFamily="49" charset="-122"/>
                <a:cs typeface="+mn-cs"/>
              </a:rPr>
              <a:t>(3)</a:t>
            </a: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仿宋_GB2312" pitchFamily="49" charset="-122"/>
                <a:cs typeface="+mn-cs"/>
              </a:rPr>
              <a:t>若两地位于纬度大致相当的大陆两岸，则一般从洋流角度去分析。</a:t>
            </a:r>
          </a:p>
          <a:p>
            <a:pPr marL="0" marR="0" lvl="0" indent="622300" algn="l" defTabSz="914400" rtl="0" eaLnBrk="1" fontAlgn="auto" latinLnBrk="0" hangingPunct="1">
              <a:lnSpc>
                <a:spcPct val="12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仿宋_GB2312" pitchFamily="49" charset="-122"/>
                <a:cs typeface="+mn-cs"/>
              </a:rPr>
              <a:t>(4)</a:t>
            </a: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仿宋_GB2312" pitchFamily="49" charset="-122"/>
                <a:cs typeface="+mn-cs"/>
              </a:rPr>
              <a:t>若两地位置较近，且降水差异较大，则一般从地形</a:t>
            </a: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仿宋_GB2312" pitchFamily="49" charset="-122"/>
                <a:cs typeface="+mn-cs"/>
              </a:rPr>
              <a:t>(</a:t>
            </a: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仿宋_GB2312" pitchFamily="49" charset="-122"/>
                <a:cs typeface="+mn-cs"/>
              </a:rPr>
              <a:t>迎、背风坡</a:t>
            </a: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仿宋_GB2312" pitchFamily="49" charset="-122"/>
                <a:cs typeface="+mn-cs"/>
              </a:rPr>
              <a:t>)</a:t>
            </a: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仿宋_GB2312" pitchFamily="49" charset="-122"/>
                <a:cs typeface="+mn-cs"/>
              </a:rPr>
              <a:t>角度去分析。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315913" y="915966"/>
            <a:ext cx="4684715" cy="35846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6223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2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．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(2015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宋体" pitchFamily="2" charset="-122"/>
                <a:cs typeface="+mn-cs"/>
              </a:rPr>
              <a:t>·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重庆文综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)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马尔代夫是以旅游业为支柱产业的著名岛国。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2014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年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12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月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4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日，马累海水淡化厂设备损毁导致该岛淡水供应中断。应马尔代夫政府请求，中国政府及时向其提供了饮用水等物资和资金援助。下图是马尔代夫部分区域示意图。读图，完成下题。</a:t>
            </a: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/>
          <a:srcRect r="68108" b="-6780"/>
          <a:stretch>
            <a:fillRect/>
          </a:stretch>
        </p:blipFill>
        <p:spPr bwMode="auto">
          <a:xfrm>
            <a:off x="395288" y="214290"/>
            <a:ext cx="2319324" cy="50006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4" name="Picture 5" descr="G:\张蕴霞\课件\学苑文化\2016二轮\地理\新建文件夹\2-57.TIF"/>
          <p:cNvPicPr>
            <a:picLocks noChangeAspect="1" noChangeArrowheads="1"/>
          </p:cNvPicPr>
          <p:nvPr/>
        </p:nvPicPr>
        <p:blipFill>
          <a:blip r:embed="rId3" r:link="rId4"/>
          <a:srcRect/>
          <a:stretch>
            <a:fillRect/>
          </a:stretch>
        </p:blipFill>
        <p:spPr bwMode="auto">
          <a:xfrm>
            <a:off x="5286380" y="290519"/>
            <a:ext cx="3571900" cy="406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28628" y="4643446"/>
            <a:ext cx="8072462" cy="14287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6223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大气降水是该国的淡水来源之一。图中所示区域降水类型多为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(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　　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)</a:t>
            </a:r>
          </a:p>
          <a:p>
            <a:pPr marL="0" marR="0" lvl="0" indent="6223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A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．台风雨    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B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．地形雨     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C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．对流雨     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D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．锋面雨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黑体" pitchFamily="49" charset="-122"/>
                <a:cs typeface="+mn-cs"/>
              </a:rPr>
              <a:t>　</a:t>
            </a:r>
            <a:endParaRPr kumimoji="0" lang="en-US" altLang="zh-CN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宋体" pitchFamily="2" charset="-122"/>
              <a:cs typeface="+mn-cs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000232" y="5039037"/>
            <a:ext cx="4074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C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G:\张蕴霞\课件\学苑文化\2016二轮\地理\新建文件夹\2-39.TIF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357158" y="357166"/>
            <a:ext cx="8501122" cy="6357982"/>
          </a:xfrm>
          <a:prstGeom prst="rect">
            <a:avLst/>
          </a:prstGeom>
          <a:noFill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142852"/>
            <a:ext cx="2449513" cy="5016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250825" y="357166"/>
            <a:ext cx="8642350" cy="603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3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．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(2015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宋体" pitchFamily="2" charset="-122"/>
                <a:cs typeface="+mn-cs"/>
              </a:rPr>
              <a:t>·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安徽文综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)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下图为世界某区域略图。完成下题。</a:t>
            </a:r>
          </a:p>
        </p:txBody>
      </p:sp>
      <p:pic>
        <p:nvPicPr>
          <p:cNvPr id="3" name="Picture 4" descr="G:\张蕴霞\课件\学苑文化\2016二轮\地理\新建文件夹\2-58.TIF"/>
          <p:cNvPicPr>
            <a:picLocks noChangeAspect="1" noChangeArrowheads="1"/>
          </p:cNvPicPr>
          <p:nvPr/>
        </p:nvPicPr>
        <p:blipFill>
          <a:blip r:embed="rId2" r:link="rId3"/>
          <a:srcRect l="5468" r="4171"/>
          <a:stretch>
            <a:fillRect/>
          </a:stretch>
        </p:blipFill>
        <p:spPr bwMode="auto">
          <a:xfrm>
            <a:off x="4286248" y="1114444"/>
            <a:ext cx="464347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50825" y="1409703"/>
            <a:ext cx="3963985" cy="29479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algn="l" defTabSz="914400" rtl="0" eaLnBrk="1" fontAlgn="auto" latinLnBrk="0" hangingPunct="1">
              <a:lnSpc>
                <a:spcPct val="125000"/>
              </a:lnSpc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图示区域西部沿海地区降水丰富，主要是由于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(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　　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)</a:t>
            </a:r>
          </a:p>
          <a:p>
            <a:pPr marL="0" marR="0" lvl="0" algn="l" defTabSz="914400" rtl="0" eaLnBrk="1" fontAlgn="auto" latinLnBrk="0" hangingPunct="1">
              <a:lnSpc>
                <a:spcPct val="125000"/>
              </a:lnSpc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A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．反气旋频繁过境	</a:t>
            </a:r>
          </a:p>
          <a:p>
            <a:pPr marL="0" marR="0" lvl="0" algn="l" defTabSz="914400" rtl="0" eaLnBrk="1" fontAlgn="auto" latinLnBrk="0" hangingPunct="1">
              <a:lnSpc>
                <a:spcPct val="125000"/>
              </a:lnSpc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B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．受沿岸寒流影响</a:t>
            </a:r>
          </a:p>
          <a:p>
            <a:pPr marL="0" marR="0" lvl="0" algn="l" defTabSz="914400" rtl="0" eaLnBrk="1" fontAlgn="auto" latinLnBrk="0" hangingPunct="1">
              <a:lnSpc>
                <a:spcPct val="125000"/>
              </a:lnSpc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C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．东北季风受到地形抬升	</a:t>
            </a:r>
          </a:p>
          <a:p>
            <a:pPr marL="0" marR="0" lvl="0" algn="l" defTabSz="914400" rtl="0" eaLnBrk="1" fontAlgn="auto" latinLnBrk="0" hangingPunct="1">
              <a:lnSpc>
                <a:spcPct val="125000"/>
              </a:lnSpc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D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．西南季风带来丰沛水汽</a:t>
            </a:r>
          </a:p>
        </p:txBody>
      </p:sp>
      <p:sp>
        <p:nvSpPr>
          <p:cNvPr id="5" name="矩形 4"/>
          <p:cNvSpPr/>
          <p:nvPr/>
        </p:nvSpPr>
        <p:spPr>
          <a:xfrm>
            <a:off x="3000364" y="1967203"/>
            <a:ext cx="4074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D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285720" y="214290"/>
            <a:ext cx="5072098" cy="57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zh-CN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黑体" pitchFamily="49" charset="-122"/>
                <a:cs typeface="+mn-cs"/>
              </a:rPr>
              <a:t>五、气候的分布、成因与特点</a:t>
            </a:r>
            <a:endParaRPr kumimoji="0" lang="en-US" altLang="zh-CN" sz="24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宋体" pitchFamily="2" charset="-122"/>
              <a:cs typeface="+mn-cs"/>
            </a:endParaRPr>
          </a:p>
        </p:txBody>
      </p:sp>
      <p:pic>
        <p:nvPicPr>
          <p:cNvPr id="3" name="Picture 4" descr="G:\张蕴霞\课件\学苑文化\2016二轮\地理\新建文件夹\2-46.TIF"/>
          <p:cNvPicPr>
            <a:picLocks noChangeAspect="1" noChangeArrowheads="1"/>
          </p:cNvPicPr>
          <p:nvPr/>
        </p:nvPicPr>
        <p:blipFill>
          <a:blip r:embed="rId2" r:link="rId3"/>
          <a:srcRect l="2787" r="4704"/>
          <a:stretch>
            <a:fillRect/>
          </a:stretch>
        </p:blipFill>
        <p:spPr bwMode="auto">
          <a:xfrm>
            <a:off x="2428860" y="785794"/>
            <a:ext cx="5286412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矩形 4"/>
          <p:cNvSpPr/>
          <p:nvPr/>
        </p:nvSpPr>
        <p:spPr>
          <a:xfrm>
            <a:off x="428596" y="1571612"/>
            <a:ext cx="12858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 smtClean="0">
                <a:latin typeface="Times New Roman" pitchFamily="18" charset="0"/>
                <a:ea typeface="宋体" pitchFamily="2" charset="-122"/>
              </a:rPr>
              <a:t> </a:t>
            </a:r>
            <a:r>
              <a:rPr lang="zh-CN" altLang="en-US" sz="2400" b="1" dirty="0" smtClean="0">
                <a:latin typeface="Times New Roman" pitchFamily="18" charset="0"/>
                <a:ea typeface="宋体" pitchFamily="2" charset="-122"/>
              </a:rPr>
              <a:t>读图，完成下列问题。</a:t>
            </a:r>
            <a:endParaRPr lang="zh-CN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250825" y="714356"/>
            <a:ext cx="3178167" cy="21431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6223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>
                <a:tab pos="1431925" algn="l"/>
                <a:tab pos="3949700" algn="l"/>
              </a:tabLst>
              <a:defRPr/>
            </a:pPr>
            <a:r>
              <a:rPr kumimoji="0" lang="en-US" altLang="zh-CN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(2015</a:t>
            </a:r>
            <a:r>
              <a:rPr kumimoji="0" lang="en-US" altLang="zh-CN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宋体" pitchFamily="2" charset="-122"/>
                <a:cs typeface="+mn-cs"/>
              </a:rPr>
              <a:t>·</a:t>
            </a:r>
            <a:r>
              <a:rPr kumimoji="0" lang="zh-CN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浙江文综</a:t>
            </a:r>
            <a:r>
              <a:rPr kumimoji="0" lang="en-US" altLang="zh-CN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)</a:t>
            </a:r>
            <a:r>
              <a:rPr kumimoji="0" lang="zh-CN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一地的自然景观主要取决于其水热条件。下图为北纬</a:t>
            </a:r>
            <a:r>
              <a:rPr kumimoji="0" lang="en-US" altLang="zh-CN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30°</a:t>
            </a:r>
            <a:r>
              <a:rPr kumimoji="0" lang="zh-CN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附近甲、乙两地的自然景观图。完成</a:t>
            </a:r>
            <a:r>
              <a:rPr kumimoji="0" lang="en-US" altLang="zh-CN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(1)</a:t>
            </a:r>
            <a:r>
              <a:rPr kumimoji="0" lang="zh-CN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～</a:t>
            </a:r>
            <a:r>
              <a:rPr kumimoji="0" lang="en-US" altLang="zh-CN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(2)</a:t>
            </a:r>
            <a:r>
              <a:rPr kumimoji="0" lang="zh-CN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题。</a:t>
            </a: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/>
          <a:srcRect r="67727" b="-10678"/>
          <a:stretch>
            <a:fillRect/>
          </a:stretch>
        </p:blipFill>
        <p:spPr bwMode="auto">
          <a:xfrm>
            <a:off x="4786314" y="149197"/>
            <a:ext cx="2463788" cy="4937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50825" y="-24"/>
            <a:ext cx="4035423" cy="671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622300" defTabSz="933450" hangingPunct="0">
              <a:lnSpc>
                <a:spcPct val="140000"/>
              </a:lnSpc>
              <a:buClr>
                <a:schemeClr val="accent1"/>
              </a:buClr>
              <a:buFont typeface="Wingdings" pitchFamily="2" charset="2"/>
              <a:buNone/>
              <a:tabLst>
                <a:tab pos="3949700" algn="l"/>
              </a:tabLst>
            </a:pPr>
            <a:r>
              <a:rPr lang="zh-CN" altLang="en-US" sz="3000" b="1" dirty="0">
                <a:solidFill>
                  <a:srgbClr val="FF0000"/>
                </a:solidFill>
                <a:ea typeface="黑体" pitchFamily="49" charset="-122"/>
              </a:rPr>
              <a:t>考点三　气候类型</a:t>
            </a:r>
          </a:p>
        </p:txBody>
      </p:sp>
      <p:pic>
        <p:nvPicPr>
          <p:cNvPr id="5" name="Picture 7" descr="G:\张蕴霞\课件\学苑文化\2016二轮\地理\新建文件夹\2-59.TIF"/>
          <p:cNvPicPr>
            <a:picLocks noChangeAspect="1" noChangeArrowheads="1"/>
          </p:cNvPicPr>
          <p:nvPr/>
        </p:nvPicPr>
        <p:blipFill>
          <a:blip r:embed="rId3" r:link="rId4"/>
          <a:srcRect/>
          <a:stretch>
            <a:fillRect/>
          </a:stretch>
        </p:blipFill>
        <p:spPr bwMode="auto">
          <a:xfrm>
            <a:off x="3357554" y="785794"/>
            <a:ext cx="5548311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85720" y="2857496"/>
            <a:ext cx="2928958" cy="28575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altLang="zh-CN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(1)</a:t>
            </a:r>
            <a:r>
              <a:rPr kumimoji="0" lang="zh-CN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下图为北纬</a:t>
            </a:r>
            <a:r>
              <a:rPr kumimoji="0" lang="en-US" altLang="zh-CN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30°</a:t>
            </a:r>
            <a:r>
              <a:rPr kumimoji="0" lang="zh-CN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附近①②③④四地的气候统计图。与甲、乙两地相对应的是</a:t>
            </a:r>
            <a:r>
              <a:rPr kumimoji="0" lang="en-US" altLang="zh-CN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(</a:t>
            </a:r>
            <a:r>
              <a:rPr kumimoji="0" lang="zh-CN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　</a:t>
            </a:r>
            <a:r>
              <a:rPr kumimoji="0" lang="en-US" altLang="zh-CN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)</a:t>
            </a:r>
          </a:p>
          <a:p>
            <a: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altLang="zh-CN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A</a:t>
            </a:r>
            <a:r>
              <a:rPr kumimoji="0" lang="zh-CN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．甲</a:t>
            </a:r>
            <a:r>
              <a:rPr kumimoji="0" lang="en-US" altLang="zh-CN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宋体" pitchFamily="2" charset="-122"/>
                <a:cs typeface="+mn-cs"/>
              </a:rPr>
              <a:t>—</a:t>
            </a:r>
            <a:r>
              <a:rPr kumimoji="0" lang="en-US" altLang="zh-CN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①</a:t>
            </a:r>
            <a:r>
              <a:rPr kumimoji="0" lang="zh-CN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，乙</a:t>
            </a:r>
            <a:r>
              <a:rPr kumimoji="0" lang="en-US" altLang="zh-CN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宋体" pitchFamily="2" charset="-122"/>
                <a:cs typeface="+mn-cs"/>
              </a:rPr>
              <a:t>—</a:t>
            </a:r>
            <a:r>
              <a:rPr kumimoji="0" lang="en-US" altLang="zh-CN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②	</a:t>
            </a:r>
          </a:p>
          <a:p>
            <a: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altLang="zh-CN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B</a:t>
            </a:r>
            <a:r>
              <a:rPr kumimoji="0" lang="zh-CN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．甲</a:t>
            </a:r>
            <a:r>
              <a:rPr kumimoji="0" lang="en-US" altLang="zh-CN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宋体" pitchFamily="2" charset="-122"/>
                <a:cs typeface="+mn-cs"/>
              </a:rPr>
              <a:t>—</a:t>
            </a:r>
            <a:r>
              <a:rPr kumimoji="0" lang="en-US" altLang="zh-CN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②</a:t>
            </a:r>
            <a:r>
              <a:rPr kumimoji="0" lang="zh-CN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，乙</a:t>
            </a:r>
            <a:r>
              <a:rPr kumimoji="0" lang="en-US" altLang="zh-CN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宋体" pitchFamily="2" charset="-122"/>
                <a:cs typeface="+mn-cs"/>
              </a:rPr>
              <a:t>—</a:t>
            </a:r>
            <a:r>
              <a:rPr kumimoji="0" lang="en-US" altLang="zh-CN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④</a:t>
            </a:r>
          </a:p>
          <a:p>
            <a: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altLang="zh-CN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C</a:t>
            </a:r>
            <a:r>
              <a:rPr kumimoji="0" lang="zh-CN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．甲</a:t>
            </a:r>
            <a:r>
              <a:rPr kumimoji="0" lang="en-US" altLang="zh-CN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宋体" pitchFamily="2" charset="-122"/>
                <a:cs typeface="+mn-cs"/>
              </a:rPr>
              <a:t>—</a:t>
            </a:r>
            <a:r>
              <a:rPr kumimoji="0" lang="en-US" altLang="zh-CN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③</a:t>
            </a:r>
            <a:r>
              <a:rPr kumimoji="0" lang="zh-CN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，乙</a:t>
            </a:r>
            <a:r>
              <a:rPr kumimoji="0" lang="en-US" altLang="zh-CN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宋体" pitchFamily="2" charset="-122"/>
                <a:cs typeface="+mn-cs"/>
              </a:rPr>
              <a:t>—</a:t>
            </a:r>
            <a:r>
              <a:rPr kumimoji="0" lang="en-US" altLang="zh-CN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①	</a:t>
            </a:r>
          </a:p>
          <a:p>
            <a: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altLang="zh-CN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D</a:t>
            </a:r>
            <a:r>
              <a:rPr kumimoji="0" lang="zh-CN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．甲</a:t>
            </a:r>
            <a:r>
              <a:rPr kumimoji="0" lang="en-US" altLang="zh-CN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宋体" pitchFamily="2" charset="-122"/>
                <a:cs typeface="+mn-cs"/>
              </a:rPr>
              <a:t>—</a:t>
            </a:r>
            <a:r>
              <a:rPr kumimoji="0" lang="en-US" altLang="zh-CN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④</a:t>
            </a:r>
            <a:r>
              <a:rPr kumimoji="0" lang="zh-CN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，乙</a:t>
            </a:r>
            <a:r>
              <a:rPr kumimoji="0" lang="en-US" altLang="zh-CN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宋体" pitchFamily="2" charset="-122"/>
                <a:cs typeface="+mn-cs"/>
              </a:rPr>
              <a:t>—</a:t>
            </a:r>
            <a:r>
              <a:rPr kumimoji="0" lang="en-US" altLang="zh-CN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③</a:t>
            </a:r>
          </a:p>
        </p:txBody>
      </p:sp>
      <p:pic>
        <p:nvPicPr>
          <p:cNvPr id="7" name="Picture 3" descr="G:\张蕴霞\课件\学苑文化\2016二轮\地理\新建文件夹\2-60.TIF"/>
          <p:cNvPicPr>
            <a:picLocks noChangeAspect="1" noChangeArrowheads="1"/>
          </p:cNvPicPr>
          <p:nvPr/>
        </p:nvPicPr>
        <p:blipFill>
          <a:blip r:embed="rId5" r:link="rId6"/>
          <a:srcRect/>
          <a:stretch>
            <a:fillRect/>
          </a:stretch>
        </p:blipFill>
        <p:spPr bwMode="auto">
          <a:xfrm>
            <a:off x="3000364" y="3357562"/>
            <a:ext cx="3071834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G:\张蕴霞\课件\学苑文化\2016二轮\地理\新建文件夹\2-60+1.TIF"/>
          <p:cNvPicPr>
            <a:picLocks noChangeAspect="1" noChangeArrowheads="1"/>
          </p:cNvPicPr>
          <p:nvPr/>
        </p:nvPicPr>
        <p:blipFill>
          <a:blip r:embed="rId7" r:link="rId8"/>
          <a:srcRect/>
          <a:stretch>
            <a:fillRect/>
          </a:stretch>
        </p:blipFill>
        <p:spPr bwMode="auto">
          <a:xfrm>
            <a:off x="6072198" y="3357563"/>
            <a:ext cx="3000396" cy="2357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矩形 10"/>
          <p:cNvSpPr/>
          <p:nvPr/>
        </p:nvSpPr>
        <p:spPr>
          <a:xfrm>
            <a:off x="357158" y="5786454"/>
            <a:ext cx="821537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200" b="1" dirty="0" smtClean="0">
                <a:latin typeface="Times New Roman" pitchFamily="18" charset="0"/>
                <a:ea typeface="宋体" pitchFamily="2" charset="-122"/>
              </a:rPr>
              <a:t>(2)</a:t>
            </a:r>
            <a:r>
              <a:rPr lang="zh-CN" altLang="en-US" sz="2200" b="1" dirty="0" smtClean="0">
                <a:latin typeface="Times New Roman" pitchFamily="18" charset="0"/>
                <a:ea typeface="宋体" pitchFamily="2" charset="-122"/>
              </a:rPr>
              <a:t>甲、乙两地自然景观迥异的主要影响因素是</a:t>
            </a:r>
            <a:r>
              <a:rPr lang="en-US" altLang="zh-CN" sz="2200" b="1" dirty="0" smtClean="0">
                <a:latin typeface="Times New Roman" pitchFamily="18" charset="0"/>
                <a:ea typeface="宋体" pitchFamily="2" charset="-122"/>
              </a:rPr>
              <a:t>(</a:t>
            </a:r>
            <a:r>
              <a:rPr lang="zh-CN" altLang="en-US" sz="2200" b="1" dirty="0" smtClean="0">
                <a:latin typeface="Times New Roman" pitchFamily="18" charset="0"/>
                <a:ea typeface="宋体" pitchFamily="2" charset="-122"/>
              </a:rPr>
              <a:t>　　</a:t>
            </a:r>
            <a:r>
              <a:rPr lang="en-US" altLang="zh-CN" sz="2200" b="1" dirty="0" smtClean="0">
                <a:latin typeface="Times New Roman" pitchFamily="18" charset="0"/>
                <a:ea typeface="宋体" pitchFamily="2" charset="-122"/>
              </a:rPr>
              <a:t>)</a:t>
            </a:r>
          </a:p>
          <a:p>
            <a:r>
              <a:rPr lang="en-US" altLang="zh-CN" sz="2200" b="1" dirty="0" smtClean="0">
                <a:latin typeface="Times New Roman" pitchFamily="18" charset="0"/>
                <a:ea typeface="宋体" pitchFamily="2" charset="-122"/>
              </a:rPr>
              <a:t>    A</a:t>
            </a:r>
            <a:r>
              <a:rPr lang="zh-CN" altLang="en-US" sz="2200" b="1" dirty="0" smtClean="0">
                <a:latin typeface="Times New Roman" pitchFamily="18" charset="0"/>
                <a:ea typeface="宋体" pitchFamily="2" charset="-122"/>
              </a:rPr>
              <a:t>．太阳辐射	</a:t>
            </a:r>
            <a:r>
              <a:rPr lang="en-US" altLang="zh-CN" sz="2200" b="1" dirty="0" smtClean="0">
                <a:latin typeface="Times New Roman" pitchFamily="18" charset="0"/>
                <a:ea typeface="宋体" pitchFamily="2" charset="-122"/>
              </a:rPr>
              <a:t>B</a:t>
            </a:r>
            <a:r>
              <a:rPr lang="zh-CN" altLang="en-US" sz="2200" b="1" dirty="0" smtClean="0">
                <a:latin typeface="Times New Roman" pitchFamily="18" charset="0"/>
                <a:ea typeface="宋体" pitchFamily="2" charset="-122"/>
              </a:rPr>
              <a:t>．距海远近    </a:t>
            </a:r>
            <a:r>
              <a:rPr lang="en-US" altLang="zh-CN" sz="2200" b="1" dirty="0" smtClean="0">
                <a:latin typeface="Times New Roman" pitchFamily="18" charset="0"/>
                <a:ea typeface="宋体" pitchFamily="2" charset="-122"/>
              </a:rPr>
              <a:t>C</a:t>
            </a:r>
            <a:r>
              <a:rPr lang="zh-CN" altLang="en-US" sz="2200" b="1" dirty="0" smtClean="0">
                <a:latin typeface="Times New Roman" pitchFamily="18" charset="0"/>
                <a:ea typeface="宋体" pitchFamily="2" charset="-122"/>
              </a:rPr>
              <a:t>．洋流性质	</a:t>
            </a:r>
            <a:r>
              <a:rPr lang="en-US" altLang="zh-CN" sz="2200" b="1" dirty="0" smtClean="0">
                <a:latin typeface="Times New Roman" pitchFamily="18" charset="0"/>
                <a:ea typeface="宋体" pitchFamily="2" charset="-122"/>
              </a:rPr>
              <a:t>D</a:t>
            </a:r>
            <a:r>
              <a:rPr lang="zh-CN" altLang="en-US" sz="2200" b="1" dirty="0" smtClean="0">
                <a:latin typeface="Times New Roman" pitchFamily="18" charset="0"/>
                <a:ea typeface="宋体" pitchFamily="2" charset="-122"/>
              </a:rPr>
              <a:t>．海拔高度</a:t>
            </a:r>
          </a:p>
        </p:txBody>
      </p:sp>
      <p:sp>
        <p:nvSpPr>
          <p:cNvPr id="12" name="矩形 11"/>
          <p:cNvSpPr/>
          <p:nvPr/>
        </p:nvSpPr>
        <p:spPr>
          <a:xfrm>
            <a:off x="2428860" y="3857628"/>
            <a:ext cx="4074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D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286512" y="5786454"/>
            <a:ext cx="4074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D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3571868" y="285728"/>
            <a:ext cx="4535521" cy="603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Wingdings" pitchFamily="2" charset="2"/>
              <a:buNone/>
              <a:tabLst>
                <a:tab pos="1077913" algn="l"/>
                <a:tab pos="1793875" algn="l"/>
                <a:tab pos="3949700" algn="l"/>
              </a:tabLst>
              <a:defRPr/>
            </a:pP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黑体" pitchFamily="49" charset="-122"/>
                <a:cs typeface="+mn-cs"/>
              </a:rPr>
              <a:t>1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．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黑体" pitchFamily="49" charset="-122"/>
                <a:cs typeface="+mn-cs"/>
              </a:rPr>
              <a:t>气候类型分布及成因模式图</a:t>
            </a: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/>
          <a:srcRect r="66480" b="5405"/>
          <a:stretch>
            <a:fillRect/>
          </a:stretch>
        </p:blipFill>
        <p:spPr bwMode="auto">
          <a:xfrm>
            <a:off x="395288" y="285728"/>
            <a:ext cx="2462200" cy="50006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4" name="Picture 5" descr="G:\张蕴霞\课件\学苑文化\2016二轮\地理\新建文件夹\2-61.TIF"/>
          <p:cNvPicPr>
            <a:picLocks noChangeAspect="1" noChangeArrowheads="1"/>
          </p:cNvPicPr>
          <p:nvPr/>
        </p:nvPicPr>
        <p:blipFill>
          <a:blip r:embed="rId3" r:link="rId4"/>
          <a:srcRect/>
          <a:stretch>
            <a:fillRect/>
          </a:stretch>
        </p:blipFill>
        <p:spPr bwMode="auto">
          <a:xfrm>
            <a:off x="466349" y="1000108"/>
            <a:ext cx="8249055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315913" y="214290"/>
            <a:ext cx="8504237" cy="1785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6223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黑体" pitchFamily="49" charset="-122"/>
                <a:cs typeface="+mn-cs"/>
              </a:rPr>
              <a:t>2</a:t>
            </a: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．</a:t>
            </a: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黑体" pitchFamily="49" charset="-122"/>
                <a:cs typeface="+mn-cs"/>
              </a:rPr>
              <a:t>气候类型的分析思路</a:t>
            </a:r>
            <a:endParaRPr kumimoji="0" lang="zh-CN" alt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宋体" pitchFamily="2" charset="-122"/>
              <a:cs typeface="+mn-cs"/>
            </a:endParaRPr>
          </a:p>
          <a:p>
            <a:pPr marL="0" marR="0" lvl="0" indent="6223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不同气候类型的形成、分布及特点受特定的地理条件影响，因此，在判断气候类型时，要从其所处的特定环境入手，具体可按如下思路分析：</a:t>
            </a:r>
          </a:p>
        </p:txBody>
      </p:sp>
      <p:pic>
        <p:nvPicPr>
          <p:cNvPr id="3" name="Picture 4" descr="G:\张蕴霞\课件\学苑文化\2016二轮\地理\新建文件夹\2-62.TIF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428596" y="1928802"/>
            <a:ext cx="8286807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15206" y="214290"/>
            <a:ext cx="1619250" cy="71438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4" name="矩形 3"/>
          <p:cNvSpPr/>
          <p:nvPr/>
        </p:nvSpPr>
        <p:spPr>
          <a:xfrm>
            <a:off x="428596" y="571480"/>
            <a:ext cx="842968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622300">
              <a:spcBef>
                <a:spcPct val="20000"/>
              </a:spcBef>
              <a:defRPr/>
            </a:pPr>
            <a:r>
              <a:rPr lang="en-US" altLang="zh-CN" sz="2400" b="1" dirty="0" smtClean="0">
                <a:latin typeface="Times New Roman" pitchFamily="18" charset="0"/>
                <a:ea typeface="黑体" pitchFamily="49" charset="-122"/>
              </a:rPr>
              <a:t>1</a:t>
            </a:r>
            <a:r>
              <a:rPr lang="zh-CN" altLang="en-US" sz="2400" b="1" dirty="0" smtClean="0">
                <a:latin typeface="Times New Roman" pitchFamily="18" charset="0"/>
                <a:ea typeface="宋体" pitchFamily="2" charset="-122"/>
              </a:rPr>
              <a:t>．</a:t>
            </a:r>
            <a:r>
              <a:rPr lang="zh-CN" altLang="en-US" sz="2400" b="1" dirty="0" smtClean="0">
                <a:latin typeface="Times New Roman" pitchFamily="18" charset="0"/>
                <a:ea typeface="黑体" pitchFamily="49" charset="-122"/>
              </a:rPr>
              <a:t>气候类型的判读技巧</a:t>
            </a:r>
            <a:endParaRPr lang="zh-CN" altLang="en-US" sz="2400" b="1" dirty="0" smtClean="0">
              <a:latin typeface="Times New Roman" pitchFamily="18" charset="0"/>
              <a:ea typeface="仿宋_GB2312" pitchFamily="49" charset="-122"/>
            </a:endParaRPr>
          </a:p>
          <a:p>
            <a:pPr lvl="0" indent="622300">
              <a:spcBef>
                <a:spcPct val="20000"/>
              </a:spcBef>
              <a:defRPr/>
            </a:pPr>
            <a:r>
              <a:rPr lang="en-US" altLang="zh-CN" sz="2400" b="1" dirty="0" smtClean="0">
                <a:latin typeface="Times New Roman" pitchFamily="18" charset="0"/>
                <a:ea typeface="仿宋_GB2312" pitchFamily="49" charset="-122"/>
              </a:rPr>
              <a:t>(1)</a:t>
            </a:r>
            <a:r>
              <a:rPr lang="zh-CN" altLang="en-US" sz="2400" b="1" dirty="0" smtClean="0">
                <a:latin typeface="Times New Roman" pitchFamily="18" charset="0"/>
                <a:ea typeface="仿宋_GB2312" pitchFamily="49" charset="-122"/>
              </a:rPr>
              <a:t>定位法：根据地理位置判断气候类型。依据纬度位置判断温度带，依据海陆位置确定具体气候类型。</a:t>
            </a:r>
          </a:p>
          <a:p>
            <a:pPr lvl="0" indent="622300">
              <a:spcBef>
                <a:spcPct val="20000"/>
              </a:spcBef>
              <a:defRPr/>
            </a:pPr>
            <a:r>
              <a:rPr lang="en-US" altLang="zh-CN" sz="2400" b="1" dirty="0" smtClean="0">
                <a:latin typeface="Times New Roman" pitchFamily="18" charset="0"/>
                <a:ea typeface="仿宋_GB2312" pitchFamily="49" charset="-122"/>
              </a:rPr>
              <a:t>(2)</a:t>
            </a:r>
            <a:r>
              <a:rPr lang="zh-CN" altLang="en-US" sz="2400" b="1" dirty="0" smtClean="0">
                <a:latin typeface="Times New Roman" pitchFamily="18" charset="0"/>
                <a:ea typeface="仿宋_GB2312" pitchFamily="49" charset="-122"/>
              </a:rPr>
              <a:t>定性法：根据区域自然特征</a:t>
            </a:r>
            <a:r>
              <a:rPr lang="en-US" altLang="zh-CN" sz="2400" b="1" dirty="0" smtClean="0">
                <a:latin typeface="Times New Roman" pitchFamily="18" charset="0"/>
                <a:ea typeface="仿宋_GB2312" pitchFamily="49" charset="-122"/>
              </a:rPr>
              <a:t>(</a:t>
            </a:r>
            <a:r>
              <a:rPr lang="zh-CN" altLang="en-US" sz="2400" b="1" dirty="0" smtClean="0">
                <a:latin typeface="Times New Roman" pitchFamily="18" charset="0"/>
                <a:ea typeface="仿宋_GB2312" pitchFamily="49" charset="-122"/>
              </a:rPr>
              <a:t>如气候特征、典型植被和动物、水文、土壤等</a:t>
            </a:r>
            <a:r>
              <a:rPr lang="en-US" altLang="zh-CN" sz="2400" b="1" dirty="0" smtClean="0">
                <a:latin typeface="Times New Roman" pitchFamily="18" charset="0"/>
                <a:ea typeface="仿宋_GB2312" pitchFamily="49" charset="-122"/>
              </a:rPr>
              <a:t>)</a:t>
            </a:r>
            <a:r>
              <a:rPr lang="zh-CN" altLang="en-US" sz="2400" b="1" dirty="0" smtClean="0">
                <a:latin typeface="Times New Roman" pitchFamily="18" charset="0"/>
                <a:ea typeface="仿宋_GB2312" pitchFamily="49" charset="-122"/>
              </a:rPr>
              <a:t>和气候成因来判定气候类型。例如，地中海气候区的典型植被是常绿硬叶林，热带草原气候区的典型动物是斑马等。</a:t>
            </a:r>
            <a:endParaRPr lang="en-US" altLang="zh-CN" sz="2400" b="1" dirty="0" smtClean="0">
              <a:latin typeface="Times New Roman" pitchFamily="18" charset="0"/>
              <a:ea typeface="仿宋_GB2312" pitchFamily="49" charset="-122"/>
            </a:endParaRPr>
          </a:p>
          <a:p>
            <a:pPr indent="622300">
              <a:spcBef>
                <a:spcPct val="20000"/>
              </a:spcBef>
              <a:defRPr/>
            </a:pPr>
            <a:r>
              <a:rPr lang="en-US" altLang="zh-CN" sz="2400" b="1" dirty="0" smtClean="0">
                <a:latin typeface="Times New Roman" pitchFamily="18" charset="0"/>
                <a:ea typeface="仿宋_GB2312" pitchFamily="49" charset="-122"/>
              </a:rPr>
              <a:t>(3)</a:t>
            </a:r>
            <a:r>
              <a:rPr lang="zh-CN" altLang="en-US" sz="2400" b="1" dirty="0" smtClean="0">
                <a:latin typeface="Times New Roman" pitchFamily="18" charset="0"/>
                <a:ea typeface="仿宋_GB2312" pitchFamily="49" charset="-122"/>
              </a:rPr>
              <a:t>定量法：根据气温和降水资料判断气候类型。从材料中提取气温和降水要素的信息进行判断，以</a:t>
            </a:r>
            <a:r>
              <a:rPr lang="zh-CN" altLang="en-US" sz="2400" b="1" dirty="0" smtClean="0">
                <a:latin typeface="Arial" charset="0"/>
                <a:ea typeface="宋体" pitchFamily="2" charset="-122"/>
              </a:rPr>
              <a:t>“</a:t>
            </a:r>
            <a:r>
              <a:rPr lang="zh-CN" altLang="en-US" sz="2400" b="1" dirty="0" smtClean="0">
                <a:latin typeface="Times New Roman" pitchFamily="18" charset="0"/>
                <a:ea typeface="仿宋_GB2312" pitchFamily="49" charset="-122"/>
              </a:rPr>
              <a:t>温</a:t>
            </a:r>
            <a:r>
              <a:rPr lang="zh-CN" altLang="en-US" sz="2400" b="1" dirty="0" smtClean="0">
                <a:latin typeface="Arial" charset="0"/>
                <a:ea typeface="宋体" pitchFamily="2" charset="-122"/>
              </a:rPr>
              <a:t>”</a:t>
            </a:r>
            <a:r>
              <a:rPr lang="zh-CN" altLang="en-US" sz="2400" b="1" dirty="0" smtClean="0">
                <a:latin typeface="Times New Roman" pitchFamily="18" charset="0"/>
                <a:ea typeface="仿宋_GB2312" pitchFamily="49" charset="-122"/>
              </a:rPr>
              <a:t>定带</a:t>
            </a:r>
            <a:r>
              <a:rPr lang="en-US" altLang="zh-CN" sz="2400" b="1" dirty="0" smtClean="0">
                <a:latin typeface="Times New Roman" pitchFamily="18" charset="0"/>
                <a:ea typeface="仿宋_GB2312" pitchFamily="49" charset="-122"/>
              </a:rPr>
              <a:t>(</a:t>
            </a:r>
            <a:r>
              <a:rPr lang="zh-CN" altLang="en-US" sz="2400" b="1" dirty="0" smtClean="0">
                <a:latin typeface="Times New Roman" pitchFamily="18" charset="0"/>
                <a:ea typeface="仿宋_GB2312" pitchFamily="49" charset="-122"/>
              </a:rPr>
              <a:t>温度带</a:t>
            </a:r>
            <a:r>
              <a:rPr lang="en-US" altLang="zh-CN" sz="2400" b="1" dirty="0" smtClean="0">
                <a:latin typeface="Times New Roman" pitchFamily="18" charset="0"/>
                <a:ea typeface="仿宋_GB2312" pitchFamily="49" charset="-122"/>
              </a:rPr>
              <a:t>)</a:t>
            </a:r>
            <a:r>
              <a:rPr lang="zh-CN" altLang="en-US" sz="2400" b="1" dirty="0" smtClean="0">
                <a:latin typeface="Times New Roman" pitchFamily="18" charset="0"/>
                <a:ea typeface="仿宋_GB2312" pitchFamily="49" charset="-122"/>
              </a:rPr>
              <a:t>，以</a:t>
            </a:r>
            <a:r>
              <a:rPr lang="zh-CN" altLang="en-US" sz="2400" b="1" dirty="0" smtClean="0">
                <a:latin typeface="Arial" charset="0"/>
                <a:ea typeface="宋体" pitchFamily="2" charset="-122"/>
              </a:rPr>
              <a:t>“</a:t>
            </a:r>
            <a:r>
              <a:rPr lang="zh-CN" altLang="en-US" sz="2400" b="1" dirty="0" smtClean="0">
                <a:latin typeface="Times New Roman" pitchFamily="18" charset="0"/>
                <a:ea typeface="仿宋_GB2312" pitchFamily="49" charset="-122"/>
              </a:rPr>
              <a:t>水</a:t>
            </a:r>
            <a:r>
              <a:rPr lang="zh-CN" altLang="en-US" sz="2400" b="1" dirty="0" smtClean="0">
                <a:latin typeface="Arial" charset="0"/>
                <a:ea typeface="宋体" pitchFamily="2" charset="-122"/>
              </a:rPr>
              <a:t>”</a:t>
            </a:r>
            <a:r>
              <a:rPr lang="zh-CN" altLang="en-US" sz="2400" b="1" dirty="0" smtClean="0">
                <a:latin typeface="Times New Roman" pitchFamily="18" charset="0"/>
                <a:ea typeface="仿宋_GB2312" pitchFamily="49" charset="-122"/>
              </a:rPr>
              <a:t>定型</a:t>
            </a:r>
            <a:r>
              <a:rPr lang="en-US" altLang="zh-CN" sz="2400" b="1" dirty="0" smtClean="0">
                <a:latin typeface="Times New Roman" pitchFamily="18" charset="0"/>
                <a:ea typeface="仿宋_GB2312" pitchFamily="49" charset="-122"/>
              </a:rPr>
              <a:t>(</a:t>
            </a:r>
            <a:r>
              <a:rPr lang="zh-CN" altLang="en-US" sz="2400" b="1" dirty="0" smtClean="0">
                <a:latin typeface="Times New Roman" pitchFamily="18" charset="0"/>
                <a:ea typeface="仿宋_GB2312" pitchFamily="49" charset="-122"/>
              </a:rPr>
              <a:t>气候类型</a:t>
            </a:r>
            <a:r>
              <a:rPr lang="en-US" altLang="zh-CN" sz="2400" b="1" dirty="0" smtClean="0">
                <a:latin typeface="Times New Roman" pitchFamily="18" charset="0"/>
                <a:ea typeface="仿宋_GB2312" pitchFamily="49" charset="-122"/>
              </a:rPr>
              <a:t>)</a:t>
            </a:r>
            <a:r>
              <a:rPr lang="zh-CN" altLang="en-US" sz="2400" b="1" dirty="0" smtClean="0">
                <a:latin typeface="Times New Roman" pitchFamily="18" charset="0"/>
                <a:ea typeface="仿宋_GB2312" pitchFamily="49" charset="-122"/>
              </a:rPr>
              <a:t>。总结如下：</a:t>
            </a:r>
          </a:p>
          <a:p>
            <a:pPr indent="622300">
              <a:spcBef>
                <a:spcPct val="20000"/>
              </a:spcBef>
              <a:defRPr/>
            </a:pPr>
            <a:endParaRPr lang="zh-CN" altLang="en-US" sz="2400" b="1" dirty="0" smtClean="0">
              <a:latin typeface="Times New Roman" pitchFamily="18" charset="0"/>
              <a:ea typeface="仿宋_GB2312" pitchFamily="49" charset="-122"/>
            </a:endParaRPr>
          </a:p>
          <a:p>
            <a:pPr lvl="0" indent="622300">
              <a:spcBef>
                <a:spcPct val="20000"/>
              </a:spcBef>
              <a:defRPr/>
            </a:pPr>
            <a:endParaRPr lang="zh-CN" altLang="en-US" sz="2400" b="1" dirty="0" smtClean="0">
              <a:latin typeface="Times New Roman" pitchFamily="18" charset="0"/>
              <a:ea typeface="仿宋_GB2312" pitchFamily="49" charset="-122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lum bright="-20000" contrast="30000"/>
          </a:blip>
          <a:srcRect/>
          <a:stretch>
            <a:fillRect/>
          </a:stretch>
        </p:blipFill>
        <p:spPr bwMode="auto">
          <a:xfrm>
            <a:off x="642910" y="4643446"/>
            <a:ext cx="8001056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57158" y="500043"/>
            <a:ext cx="8501122" cy="58539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622300">
              <a:lnSpc>
                <a:spcPct val="120000"/>
              </a:lnSpc>
            </a:pPr>
            <a:r>
              <a:rPr lang="en-US" altLang="zh-CN" sz="2400" b="1" dirty="0" smtClean="0">
                <a:latin typeface="Times New Roman" pitchFamily="18" charset="0"/>
                <a:ea typeface="黑体" pitchFamily="49" charset="-122"/>
              </a:rPr>
              <a:t>2</a:t>
            </a:r>
            <a:r>
              <a:rPr lang="zh-CN" altLang="en-US" sz="2400" b="1" dirty="0" smtClean="0">
                <a:latin typeface="Times New Roman" pitchFamily="18" charset="0"/>
                <a:ea typeface="仿宋_GB2312" pitchFamily="49" charset="-122"/>
              </a:rPr>
              <a:t>．</a:t>
            </a:r>
            <a:r>
              <a:rPr lang="zh-CN" altLang="en-US" sz="2400" b="1" dirty="0" smtClean="0">
                <a:latin typeface="Times New Roman" pitchFamily="18" charset="0"/>
                <a:ea typeface="黑体" pitchFamily="49" charset="-122"/>
              </a:rPr>
              <a:t>气候的描述方法</a:t>
            </a:r>
            <a:endParaRPr lang="zh-CN" altLang="en-US" sz="2400" b="1" dirty="0" smtClean="0">
              <a:latin typeface="Times New Roman" pitchFamily="18" charset="0"/>
              <a:ea typeface="仿宋_GB2312" pitchFamily="49" charset="-122"/>
            </a:endParaRPr>
          </a:p>
          <a:p>
            <a:pPr indent="622300">
              <a:lnSpc>
                <a:spcPct val="120000"/>
              </a:lnSpc>
            </a:pPr>
            <a:r>
              <a:rPr lang="en-US" altLang="zh-CN" sz="2400" b="1" dirty="0" smtClean="0">
                <a:latin typeface="Times New Roman" pitchFamily="18" charset="0"/>
                <a:ea typeface="仿宋_GB2312" pitchFamily="49" charset="-122"/>
              </a:rPr>
              <a:t>(1)</a:t>
            </a:r>
            <a:r>
              <a:rPr lang="zh-CN" altLang="en-US" sz="2400" b="1" dirty="0" smtClean="0">
                <a:latin typeface="Times New Roman" pitchFamily="18" charset="0"/>
                <a:ea typeface="仿宋_GB2312" pitchFamily="49" charset="-122"/>
              </a:rPr>
              <a:t>描述气候特征的一般模式是先指出气候类型，然后对气温和降水两要素分别进行描述。描述气候要指出冬夏气温、气温的日较差和年较差，常用词有：炎热或凉爽，寒冷或温和。描述降水要指出冬夏降水、年降水量和降水的季节变化，常用的词有：多雨或少雨、湿润或干燥，降水的季节变化大小。</a:t>
            </a:r>
          </a:p>
          <a:p>
            <a:pPr indent="622300">
              <a:lnSpc>
                <a:spcPct val="120000"/>
              </a:lnSpc>
            </a:pPr>
            <a:r>
              <a:rPr lang="en-US" altLang="zh-CN" sz="2400" b="1" dirty="0" smtClean="0">
                <a:latin typeface="Times New Roman" pitchFamily="18" charset="0"/>
                <a:ea typeface="仿宋_GB2312" pitchFamily="49" charset="-122"/>
              </a:rPr>
              <a:t>(2)</a:t>
            </a:r>
            <a:r>
              <a:rPr lang="zh-CN" altLang="en-US" sz="2400" b="1" dirty="0" smtClean="0">
                <a:latin typeface="Times New Roman" pitchFamily="18" charset="0"/>
                <a:ea typeface="仿宋_GB2312" pitchFamily="49" charset="-122"/>
              </a:rPr>
              <a:t>描述气候分布主要从纬度位置和海陆位置两个方面。如地中海气候分布在南、北纬</a:t>
            </a:r>
            <a:r>
              <a:rPr lang="en-US" altLang="zh-CN" sz="2400" b="1" dirty="0" smtClean="0">
                <a:latin typeface="Times New Roman" pitchFamily="18" charset="0"/>
                <a:ea typeface="仿宋_GB2312" pitchFamily="49" charset="-122"/>
              </a:rPr>
              <a:t>30°</a:t>
            </a:r>
            <a:r>
              <a:rPr lang="zh-CN" altLang="en-US" sz="2400" b="1" dirty="0" smtClean="0">
                <a:latin typeface="Times New Roman" pitchFamily="18" charset="0"/>
                <a:ea typeface="仿宋_GB2312" pitchFamily="49" charset="-122"/>
              </a:rPr>
              <a:t>～</a:t>
            </a:r>
            <a:r>
              <a:rPr lang="en-US" altLang="zh-CN" sz="2400" b="1" dirty="0" smtClean="0">
                <a:latin typeface="Times New Roman" pitchFamily="18" charset="0"/>
                <a:ea typeface="仿宋_GB2312" pitchFamily="49" charset="-122"/>
              </a:rPr>
              <a:t>40°</a:t>
            </a:r>
            <a:r>
              <a:rPr lang="zh-CN" altLang="en-US" sz="2400" b="1" dirty="0" smtClean="0">
                <a:latin typeface="Times New Roman" pitchFamily="18" charset="0"/>
                <a:ea typeface="仿宋_GB2312" pitchFamily="49" charset="-122"/>
              </a:rPr>
              <a:t>大陆西部，亚热带季风或湿润性气候分布在南、北纬</a:t>
            </a:r>
            <a:r>
              <a:rPr lang="en-US" altLang="zh-CN" sz="2400" b="1" dirty="0" smtClean="0">
                <a:latin typeface="Times New Roman" pitchFamily="18" charset="0"/>
                <a:ea typeface="仿宋_GB2312" pitchFamily="49" charset="-122"/>
              </a:rPr>
              <a:t>25°</a:t>
            </a:r>
            <a:r>
              <a:rPr lang="zh-CN" altLang="en-US" sz="2400" b="1" dirty="0" smtClean="0">
                <a:latin typeface="Times New Roman" pitchFamily="18" charset="0"/>
                <a:ea typeface="仿宋_GB2312" pitchFamily="49" charset="-122"/>
              </a:rPr>
              <a:t>～</a:t>
            </a:r>
            <a:r>
              <a:rPr lang="en-US" altLang="zh-CN" sz="2400" b="1" dirty="0" smtClean="0">
                <a:latin typeface="Times New Roman" pitchFamily="18" charset="0"/>
                <a:ea typeface="仿宋_GB2312" pitchFamily="49" charset="-122"/>
              </a:rPr>
              <a:t>35°</a:t>
            </a:r>
            <a:r>
              <a:rPr lang="zh-CN" altLang="en-US" sz="2400" b="1" dirty="0" smtClean="0">
                <a:latin typeface="Times New Roman" pitchFamily="18" charset="0"/>
                <a:ea typeface="仿宋_GB2312" pitchFamily="49" charset="-122"/>
              </a:rPr>
              <a:t>大陆东部等。</a:t>
            </a:r>
            <a:endParaRPr lang="en-US" altLang="zh-CN" sz="2400" b="1" dirty="0" smtClean="0">
              <a:latin typeface="Times New Roman" pitchFamily="18" charset="0"/>
              <a:ea typeface="仿宋_GB2312" pitchFamily="49" charset="-122"/>
            </a:endParaRPr>
          </a:p>
          <a:p>
            <a:pPr indent="622300">
              <a:lnSpc>
                <a:spcPct val="120000"/>
              </a:lnSpc>
            </a:pPr>
            <a:r>
              <a:rPr lang="en-US" altLang="zh-CN" sz="2400" b="1" dirty="0" smtClean="0">
                <a:latin typeface="Times New Roman" pitchFamily="18" charset="0"/>
                <a:ea typeface="仿宋_GB2312" pitchFamily="49" charset="-122"/>
              </a:rPr>
              <a:t>(3)</a:t>
            </a:r>
            <a:r>
              <a:rPr lang="zh-CN" altLang="en-US" sz="2400" b="1" dirty="0" smtClean="0">
                <a:latin typeface="Times New Roman" pitchFamily="18" charset="0"/>
                <a:ea typeface="仿宋_GB2312" pitchFamily="49" charset="-122"/>
              </a:rPr>
              <a:t>描述气候成因主要从纬度位置、大气环流、海陆位置、地形、洋流等方面入手。</a:t>
            </a:r>
          </a:p>
          <a:p>
            <a:pPr indent="622300">
              <a:lnSpc>
                <a:spcPct val="120000"/>
              </a:lnSpc>
            </a:pPr>
            <a:r>
              <a:rPr lang="en-US" altLang="zh-CN" sz="2400" b="1" dirty="0" smtClean="0">
                <a:latin typeface="Times New Roman" pitchFamily="18" charset="0"/>
                <a:ea typeface="仿宋_GB2312" pitchFamily="49" charset="-122"/>
              </a:rPr>
              <a:t>(4)</a:t>
            </a:r>
            <a:r>
              <a:rPr lang="zh-CN" altLang="en-US" sz="2400" b="1" dirty="0" smtClean="0">
                <a:latin typeface="Times New Roman" pitchFamily="18" charset="0"/>
                <a:ea typeface="仿宋_GB2312" pitchFamily="49" charset="-122"/>
              </a:rPr>
              <a:t>在探讨气候对农业的影响时，常要表述温差大小、光照强弱、热量及降水的多少等。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315913" y="571480"/>
            <a:ext cx="8504237" cy="27860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altLang="zh-CN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4</a:t>
            </a:r>
            <a:r>
              <a:rPr kumimoji="0" lang="zh-CN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．</a:t>
            </a:r>
            <a:r>
              <a:rPr kumimoji="0" lang="en-US" altLang="zh-CN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(2015</a:t>
            </a:r>
            <a:r>
              <a:rPr kumimoji="0" lang="en-US" altLang="zh-CN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宋体" pitchFamily="2" charset="-122"/>
                <a:cs typeface="+mn-cs"/>
              </a:rPr>
              <a:t>·</a:t>
            </a:r>
            <a:r>
              <a:rPr kumimoji="0" lang="zh-CN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山东文综</a:t>
            </a:r>
            <a:r>
              <a:rPr kumimoji="0" lang="en-US" altLang="zh-CN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)</a:t>
            </a:r>
            <a:r>
              <a:rPr kumimoji="0" lang="zh-CN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阅读材料，完成下列各题。</a:t>
            </a:r>
            <a:endParaRPr kumimoji="0" lang="zh-CN" altLang="en-US" sz="2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楷体_GB2312" pitchFamily="49" charset="-122"/>
              <a:cs typeface="+mn-cs"/>
            </a:endParaRPr>
          </a:p>
          <a:p>
            <a: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zh-CN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楷体_GB2312" pitchFamily="49" charset="-122"/>
                <a:cs typeface="+mn-cs"/>
              </a:rPr>
              <a:t>有植物界</a:t>
            </a:r>
            <a:r>
              <a:rPr kumimoji="0" lang="zh-CN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t>“</a:t>
            </a:r>
            <a:r>
              <a:rPr kumimoji="0" lang="zh-CN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楷体_GB2312" pitchFamily="49" charset="-122"/>
                <a:cs typeface="+mn-cs"/>
              </a:rPr>
              <a:t>活化石</a:t>
            </a:r>
            <a:r>
              <a:rPr kumimoji="0" lang="zh-CN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t>”</a:t>
            </a:r>
            <a:r>
              <a:rPr kumimoji="0" lang="zh-CN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楷体_GB2312" pitchFamily="49" charset="-122"/>
                <a:cs typeface="+mn-cs"/>
              </a:rPr>
              <a:t>之称的海岸红杉，生长快，寿命长，树形高大，材质优良，是世界上最有价值的树种之一。海岸红杉适合生长在温和、湿润、多雾的环境中。  目前，原生海岸红杉仅分布于美国西海岸。</a:t>
            </a:r>
            <a:r>
              <a:rPr kumimoji="0" lang="en-US" altLang="zh-CN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楷体_GB2312" pitchFamily="49" charset="-122"/>
                <a:cs typeface="+mn-cs"/>
              </a:rPr>
              <a:t>1972</a:t>
            </a:r>
            <a:r>
              <a:rPr kumimoji="0" lang="zh-CN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楷体_GB2312" pitchFamily="49" charset="-122"/>
                <a:cs typeface="+mn-cs"/>
              </a:rPr>
              <a:t>年尼克松访华时赠送的海岸红杉树苗栽种在杭州。现在我国已有多个省市引种海岸红杉，有的地区已初具规模。图</a:t>
            </a:r>
            <a:r>
              <a:rPr kumimoji="0" lang="en-US" altLang="zh-CN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楷体_GB2312" pitchFamily="49" charset="-122"/>
                <a:cs typeface="+mn-cs"/>
              </a:rPr>
              <a:t>1</a:t>
            </a:r>
            <a:r>
              <a:rPr kumimoji="0" lang="zh-CN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楷体_GB2312" pitchFamily="49" charset="-122"/>
                <a:cs typeface="+mn-cs"/>
              </a:rPr>
              <a:t>为美国原生海岸红杉分布区及周边区域图，图</a:t>
            </a:r>
            <a:r>
              <a:rPr kumimoji="0" lang="en-US" altLang="zh-CN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楷体_GB2312" pitchFamily="49" charset="-122"/>
                <a:cs typeface="+mn-cs"/>
              </a:rPr>
              <a:t>2</a:t>
            </a:r>
            <a:r>
              <a:rPr kumimoji="0" lang="zh-CN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楷体_GB2312" pitchFamily="49" charset="-122"/>
                <a:cs typeface="+mn-cs"/>
              </a:rPr>
              <a:t>为杭州和阿克塔的气温变化曲线与降水量柱状图。</a:t>
            </a: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/>
          <a:srcRect r="67125" b="-6780"/>
          <a:stretch>
            <a:fillRect/>
          </a:stretch>
        </p:blipFill>
        <p:spPr bwMode="auto">
          <a:xfrm>
            <a:off x="6929454" y="142852"/>
            <a:ext cx="2105010" cy="42862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4" name="Picture 3" descr="G:\张蕴霞\课件\学苑文化\2016二轮\地理\新建文件夹\2-63.TIF"/>
          <p:cNvPicPr>
            <a:picLocks noChangeAspect="1" noChangeArrowheads="1"/>
          </p:cNvPicPr>
          <p:nvPr/>
        </p:nvPicPr>
        <p:blipFill>
          <a:blip r:embed="rId3" r:link="rId4"/>
          <a:srcRect l="2992" r="2766" b="12500"/>
          <a:stretch>
            <a:fillRect/>
          </a:stretch>
        </p:blipFill>
        <p:spPr bwMode="auto">
          <a:xfrm>
            <a:off x="4572000" y="3286124"/>
            <a:ext cx="4000528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G:\张蕴霞\课件\学苑文化\2016二轮\地理\新建文件夹\2-64.TIF"/>
          <p:cNvPicPr>
            <a:picLocks noChangeAspect="1" noChangeArrowheads="1"/>
          </p:cNvPicPr>
          <p:nvPr/>
        </p:nvPicPr>
        <p:blipFill>
          <a:blip r:embed="rId5" r:link="rId6"/>
          <a:srcRect b="15083"/>
          <a:stretch>
            <a:fillRect/>
          </a:stretch>
        </p:blipFill>
        <p:spPr bwMode="auto">
          <a:xfrm>
            <a:off x="642910" y="3643314"/>
            <a:ext cx="3786214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214282" y="3929066"/>
            <a:ext cx="8715436" cy="8572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(1)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分析原生海岸红杉分布区多雨、多雾的原因。</a:t>
            </a:r>
          </a:p>
          <a:p>
            <a: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(2)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对照阿克塔的气候特征，评价杭州海岸红杉生长的气候条件。</a:t>
            </a:r>
          </a:p>
        </p:txBody>
      </p:sp>
      <p:sp>
        <p:nvSpPr>
          <p:cNvPr id="3" name="矩形 2"/>
          <p:cNvSpPr/>
          <p:nvPr/>
        </p:nvSpPr>
        <p:spPr>
          <a:xfrm>
            <a:off x="428596" y="4857760"/>
            <a:ext cx="8429684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200" b="1" dirty="0" smtClean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</a:rPr>
              <a:t>答案：　</a:t>
            </a:r>
            <a:r>
              <a:rPr lang="en-US" altLang="zh-CN" sz="2200" b="1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(1)</a:t>
            </a:r>
            <a:r>
              <a:rPr lang="zh-CN" altLang="en-US" sz="2200" b="1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地处大陆西岸，距海近；位于西风带，西风从海洋带来大量水汽；地处迎风坡，多地形雨；沿岸受寒流影响，水汽易凝结成雾。</a:t>
            </a:r>
          </a:p>
          <a:p>
            <a:r>
              <a:rPr lang="en-US" altLang="zh-CN" sz="2200" b="1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(2)</a:t>
            </a:r>
            <a:r>
              <a:rPr lang="zh-CN" altLang="en-US" sz="2200" b="1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有利条件：夏季降水较多。   不利条件；夏季气温较高 ；冬季气温较低。</a:t>
            </a:r>
          </a:p>
        </p:txBody>
      </p:sp>
      <p:pic>
        <p:nvPicPr>
          <p:cNvPr id="4" name="Picture 3" descr="G:\张蕴霞\课件\学苑文化\2016二轮\地理\新建文件夹\2-63.TIF"/>
          <p:cNvPicPr>
            <a:picLocks noChangeAspect="1" noChangeArrowheads="1"/>
          </p:cNvPicPr>
          <p:nvPr/>
        </p:nvPicPr>
        <p:blipFill>
          <a:blip r:embed="rId2" r:link="rId3"/>
          <a:srcRect l="2992" r="2766" b="12500"/>
          <a:stretch>
            <a:fillRect/>
          </a:stretch>
        </p:blipFill>
        <p:spPr bwMode="auto">
          <a:xfrm>
            <a:off x="4500562" y="142852"/>
            <a:ext cx="4429156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G:\张蕴霞\课件\学苑文化\2016二轮\地理\新建文件夹\2-64.TIF"/>
          <p:cNvPicPr>
            <a:picLocks noChangeAspect="1" noChangeArrowheads="1"/>
          </p:cNvPicPr>
          <p:nvPr/>
        </p:nvPicPr>
        <p:blipFill>
          <a:blip r:embed="rId4" r:link="rId5"/>
          <a:srcRect b="15083"/>
          <a:stretch>
            <a:fillRect/>
          </a:stretch>
        </p:blipFill>
        <p:spPr bwMode="auto">
          <a:xfrm>
            <a:off x="571472" y="285728"/>
            <a:ext cx="3786214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285720" y="214290"/>
            <a:ext cx="5072098" cy="1625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zh-CN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黑体" pitchFamily="49" charset="-122"/>
                <a:cs typeface="+mn-cs"/>
              </a:rPr>
              <a:t>六、常见的天气系统</a:t>
            </a:r>
            <a:r>
              <a:rPr kumimoji="0" lang="en-US" altLang="zh-CN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" pitchFamily="49" charset="0"/>
                <a:ea typeface="黑体" pitchFamily="49" charset="-122"/>
                <a:cs typeface="+mn-cs"/>
              </a:rPr>
              <a:t>——</a:t>
            </a:r>
            <a:r>
              <a:rPr kumimoji="0" lang="zh-CN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黑体" pitchFamily="49" charset="-122"/>
                <a:cs typeface="+mn-cs"/>
              </a:rPr>
              <a:t>锋面</a:t>
            </a:r>
            <a:endParaRPr kumimoji="0" lang="zh-CN" alt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宋体" pitchFamily="2" charset="-122"/>
              <a:cs typeface="+mn-cs"/>
            </a:endParaRPr>
          </a:p>
          <a:p>
            <a:pPr marL="0" marR="0" lvl="0" indent="6223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下图为我国华北某地某时气温水平分布图，读图完成下列问题。</a:t>
            </a:r>
          </a:p>
        </p:txBody>
      </p:sp>
      <p:pic>
        <p:nvPicPr>
          <p:cNvPr id="3" name="Picture 4" descr="G:\张蕴霞\课件\学苑文化\2016二轮\地理\新建文件夹\2-47.TIF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5143504" y="357166"/>
            <a:ext cx="3867150" cy="393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285720" y="1643050"/>
            <a:ext cx="4786346" cy="293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33450" hangingPunct="0">
              <a:lnSpc>
                <a:spcPct val="140000"/>
              </a:lnSpc>
              <a:buClr>
                <a:schemeClr val="accent1"/>
              </a:buClr>
              <a:buFont typeface="Wingdings" pitchFamily="2" charset="2"/>
              <a:buNone/>
              <a:tabLst>
                <a:tab pos="3949700" algn="l"/>
              </a:tabLst>
            </a:pPr>
            <a:r>
              <a:rPr lang="en-US" altLang="zh-CN" sz="2200" b="1" dirty="0">
                <a:solidFill>
                  <a:srgbClr val="000000"/>
                </a:solidFill>
                <a:cs typeface="Times New Roman" pitchFamily="18" charset="0"/>
              </a:rPr>
              <a:t>(1)</a:t>
            </a:r>
            <a:r>
              <a:rPr lang="zh-CN" altLang="en-US" sz="2200" b="1" dirty="0">
                <a:solidFill>
                  <a:srgbClr val="000000"/>
                </a:solidFill>
                <a:cs typeface="Times New Roman" pitchFamily="18" charset="0"/>
              </a:rPr>
              <a:t>依据各点气温画出等温线。</a:t>
            </a:r>
          </a:p>
          <a:p>
            <a:pPr defTabSz="933450" hangingPunct="0">
              <a:lnSpc>
                <a:spcPct val="140000"/>
              </a:lnSpc>
              <a:buClr>
                <a:schemeClr val="accent1"/>
              </a:buClr>
              <a:buFont typeface="Wingdings" pitchFamily="2" charset="2"/>
              <a:buNone/>
              <a:tabLst>
                <a:tab pos="3949700" algn="l"/>
              </a:tabLst>
            </a:pPr>
            <a:r>
              <a:rPr lang="en-US" altLang="zh-CN" sz="2200" b="1" dirty="0">
                <a:solidFill>
                  <a:srgbClr val="000000"/>
                </a:solidFill>
                <a:cs typeface="Times New Roman" pitchFamily="18" charset="0"/>
              </a:rPr>
              <a:t>(2)</a:t>
            </a:r>
            <a:r>
              <a:rPr lang="zh-CN" altLang="en-US" sz="2200" b="1" dirty="0">
                <a:solidFill>
                  <a:srgbClr val="000000"/>
                </a:solidFill>
                <a:cs typeface="Times New Roman" pitchFamily="18" charset="0"/>
              </a:rPr>
              <a:t>在图中画出锋面位置并说明判断锋面位置的主要依据。</a:t>
            </a:r>
          </a:p>
          <a:p>
            <a:pPr defTabSz="933450" hangingPunct="0">
              <a:lnSpc>
                <a:spcPct val="140000"/>
              </a:lnSpc>
              <a:buClr>
                <a:schemeClr val="accent1"/>
              </a:buClr>
              <a:buFont typeface="Wingdings" pitchFamily="2" charset="2"/>
              <a:buNone/>
              <a:tabLst>
                <a:tab pos="3949700" algn="l"/>
              </a:tabLst>
            </a:pPr>
            <a:r>
              <a:rPr lang="en-US" altLang="zh-CN" sz="2200" b="1" dirty="0">
                <a:solidFill>
                  <a:srgbClr val="000000"/>
                </a:solidFill>
                <a:cs typeface="Times New Roman" pitchFamily="18" charset="0"/>
              </a:rPr>
              <a:t>(3)</a:t>
            </a:r>
            <a:r>
              <a:rPr lang="zh-CN" altLang="en-US" sz="2200" b="1" dirty="0">
                <a:solidFill>
                  <a:srgbClr val="000000"/>
                </a:solidFill>
                <a:cs typeface="Times New Roman" pitchFamily="18" charset="0"/>
              </a:rPr>
              <a:t>若此锋面是冷锋，画出其移动方向</a:t>
            </a:r>
            <a:r>
              <a:rPr lang="en-US" altLang="zh-CN" sz="2200" b="1" dirty="0">
                <a:solidFill>
                  <a:srgbClr val="000000"/>
                </a:solidFill>
                <a:cs typeface="Times New Roman" pitchFamily="18" charset="0"/>
              </a:rPr>
              <a:t>(</a:t>
            </a:r>
            <a:r>
              <a:rPr lang="zh-CN" altLang="en-US" sz="2200" b="1" dirty="0">
                <a:solidFill>
                  <a:srgbClr val="000000"/>
                </a:solidFill>
                <a:cs typeface="Times New Roman" pitchFamily="18" charset="0"/>
              </a:rPr>
              <a:t>用⇨表示</a:t>
            </a:r>
            <a:r>
              <a:rPr lang="en-US" altLang="zh-CN" sz="2200" b="1" dirty="0">
                <a:solidFill>
                  <a:srgbClr val="000000"/>
                </a:solidFill>
                <a:cs typeface="Times New Roman" pitchFamily="18" charset="0"/>
              </a:rPr>
              <a:t>)</a:t>
            </a:r>
            <a:r>
              <a:rPr lang="zh-CN" altLang="en-US" sz="2200" b="1" dirty="0">
                <a:solidFill>
                  <a:srgbClr val="000000"/>
                </a:solidFill>
                <a:cs typeface="Times New Roman" pitchFamily="18" charset="0"/>
              </a:rPr>
              <a:t>。</a:t>
            </a:r>
          </a:p>
          <a:p>
            <a:pPr defTabSz="933450" hangingPunct="0">
              <a:lnSpc>
                <a:spcPct val="140000"/>
              </a:lnSpc>
              <a:buClr>
                <a:schemeClr val="accent1"/>
              </a:buClr>
              <a:buFont typeface="Wingdings" pitchFamily="2" charset="2"/>
              <a:buNone/>
              <a:tabLst>
                <a:tab pos="3949700" algn="l"/>
              </a:tabLst>
            </a:pPr>
            <a:r>
              <a:rPr lang="en-US" altLang="zh-CN" sz="2200" b="1" dirty="0">
                <a:solidFill>
                  <a:srgbClr val="000000"/>
                </a:solidFill>
                <a:cs typeface="Times New Roman" pitchFamily="18" charset="0"/>
              </a:rPr>
              <a:t>(4)</a:t>
            </a:r>
            <a:r>
              <a:rPr lang="zh-CN" altLang="en-US" sz="2200" b="1" dirty="0">
                <a:solidFill>
                  <a:srgbClr val="000000"/>
                </a:solidFill>
                <a:cs typeface="Times New Roman" pitchFamily="18" charset="0"/>
              </a:rPr>
              <a:t>试描述</a:t>
            </a:r>
            <a:r>
              <a:rPr lang="en-US" altLang="zh-CN" sz="2200" b="1" dirty="0">
                <a:solidFill>
                  <a:srgbClr val="000000"/>
                </a:solidFill>
                <a:cs typeface="Times New Roman" pitchFamily="18" charset="0"/>
              </a:rPr>
              <a:t>B</a:t>
            </a:r>
            <a:r>
              <a:rPr lang="zh-CN" altLang="en-US" sz="2200" b="1" dirty="0">
                <a:solidFill>
                  <a:srgbClr val="000000"/>
                </a:solidFill>
                <a:cs typeface="Times New Roman" pitchFamily="18" charset="0"/>
              </a:rPr>
              <a:t>市未来的天气变化</a:t>
            </a:r>
            <a:r>
              <a:rPr lang="zh-CN" altLang="en-US" sz="2200" b="1" dirty="0" smtClean="0">
                <a:solidFill>
                  <a:srgbClr val="000000"/>
                </a:solidFill>
                <a:cs typeface="Times New Roman" pitchFamily="18" charset="0"/>
              </a:rPr>
              <a:t>情况。</a:t>
            </a:r>
            <a:endParaRPr lang="zh-CN" altLang="en-US" sz="2200" b="1" dirty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57158" y="4714884"/>
            <a:ext cx="8501122" cy="19288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黑体" pitchFamily="49" charset="-122"/>
                <a:cs typeface="+mn-cs"/>
              </a:rPr>
              <a:t>答案：　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(1)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略      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(2)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在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1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和－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3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之间。</a:t>
            </a:r>
          </a:p>
          <a:p>
            <a:pPr marL="0" marR="0" lvl="0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依据：图中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1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和－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3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之间温差最大，可知为冷暖气团的交接处，为锋线位置。    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(3)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－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3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指向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1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。</a:t>
            </a:r>
          </a:p>
          <a:p>
            <a:pPr marL="0" marR="0" lvl="0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(4)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出现大风，降温，雨雪天气；随后天气转晴，气温降低，气压升高。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500034" y="1071546"/>
            <a:ext cx="8286808" cy="4786346"/>
          </a:xfrm>
          <a:prstGeom prst="rect">
            <a:avLst/>
          </a:prstGeom>
          <a:noFill/>
          <a:ln cap="flat">
            <a:solidFill>
              <a:schemeClr val="tx1"/>
            </a:solidFill>
            <a:prstDash val="lgDashDotDot"/>
          </a:ln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+mn-ea"/>
                <a:cs typeface="Courier New" pitchFamily="49" charset="0"/>
              </a:rPr>
              <a:t>(1)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+mn-ea"/>
                <a:cs typeface="Times New Roman" pitchFamily="18" charset="0"/>
              </a:rPr>
              <a:t>大气受热过程：太阳辐射、地面辐射、大气逆辐射。</a:t>
            </a:r>
            <a:endParaRPr kumimoji="0" lang="zh-CN" altLang="en-US" sz="2400" b="1" i="0" u="none" strike="noStrike" kern="1200" cap="none" spc="0" normalizeH="0" baseline="0" noProof="0" dirty="0" smtClean="0">
              <a:ln>
                <a:noFill/>
              </a:ln>
              <a:uLnTx/>
              <a:uFillTx/>
              <a:latin typeface="+mn-ea"/>
              <a:cs typeface="Courier New" pitchFamily="49" charset="0"/>
            </a:endParaRPr>
          </a:p>
          <a:p>
            <a:pPr marL="0" marR="0" lvl="0" indent="0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+mn-ea"/>
                <a:cs typeface="Courier New" pitchFamily="49" charset="0"/>
              </a:rPr>
              <a:t>(2)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+mn-ea"/>
                <a:cs typeface="Times New Roman" pitchFamily="18" charset="0"/>
              </a:rPr>
              <a:t>热力环流：冷热不均、膨胀上升、收缩下沉、水平气压梯度力等。</a:t>
            </a:r>
            <a:endParaRPr kumimoji="0" lang="zh-CN" altLang="en-US" sz="2400" b="1" i="0" u="none" strike="noStrike" kern="1200" cap="none" spc="0" normalizeH="0" baseline="0" noProof="0" dirty="0" smtClean="0">
              <a:ln>
                <a:noFill/>
              </a:ln>
              <a:uLnTx/>
              <a:uFillTx/>
              <a:latin typeface="+mn-ea"/>
              <a:cs typeface="Courier New" pitchFamily="49" charset="0"/>
            </a:endParaRPr>
          </a:p>
          <a:p>
            <a:pPr marL="0" marR="0" lvl="0" indent="0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+mn-ea"/>
                <a:cs typeface="Courier New" pitchFamily="49" charset="0"/>
              </a:rPr>
              <a:t>(3)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+mn-ea"/>
                <a:cs typeface="Times New Roman" pitchFamily="18" charset="0"/>
              </a:rPr>
              <a:t>气压带风带：大气环流，赤道低气压带、副热带高气压带、副极地低气压带、极地高气压带、东北信风、东南信风、盛行西风、极地东风，盛行上升气流、盛行下沉气流。</a:t>
            </a:r>
            <a:endParaRPr kumimoji="0" lang="zh-CN" altLang="en-US" sz="2400" b="1" i="0" u="none" strike="noStrike" kern="1200" cap="none" spc="0" normalizeH="0" baseline="0" noProof="0" dirty="0" smtClean="0">
              <a:ln>
                <a:noFill/>
              </a:ln>
              <a:uLnTx/>
              <a:uFillTx/>
              <a:latin typeface="+mn-ea"/>
              <a:cs typeface="Courier New" pitchFamily="49" charset="0"/>
            </a:endParaRPr>
          </a:p>
          <a:p>
            <a:pPr marL="0" marR="0" lvl="0" indent="0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+mn-ea"/>
                <a:cs typeface="Courier New" pitchFamily="49" charset="0"/>
              </a:rPr>
              <a:t>(4)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+mn-ea"/>
                <a:cs typeface="Times New Roman" pitchFamily="18" charset="0"/>
              </a:rPr>
              <a:t>气压中心与季风：海陆热力性质差异、气压带风带的季节移动。</a:t>
            </a:r>
            <a:endParaRPr kumimoji="0" lang="en-US" altLang="zh-CN" sz="2400" b="1" i="0" u="none" strike="noStrike" kern="1200" cap="none" spc="0" normalizeH="0" baseline="0" noProof="0" dirty="0" smtClean="0">
              <a:ln>
                <a:noFill/>
              </a:ln>
              <a:uLnTx/>
              <a:uFillTx/>
              <a:latin typeface="+mn-ea"/>
              <a:cs typeface="Times New Roman" pitchFamily="18" charset="0"/>
            </a:endParaRPr>
          </a:p>
          <a:p>
            <a:r>
              <a:rPr lang="en-US" altLang="zh-CN" sz="2400" b="1" dirty="0" smtClean="0">
                <a:latin typeface="Times New Roman" pitchFamily="18" charset="0"/>
                <a:ea typeface="仿宋_GB2312" pitchFamily="49" charset="-122"/>
                <a:cs typeface="Times New Roman" pitchFamily="18" charset="0"/>
              </a:rPr>
              <a:t>(5)</a:t>
            </a:r>
            <a:r>
              <a:rPr lang="zh-CN" altLang="en-US" sz="2400" b="1" dirty="0" smtClean="0">
                <a:latin typeface="Times New Roman" pitchFamily="18" charset="0"/>
                <a:ea typeface="仿宋_GB2312" pitchFamily="49" charset="-122"/>
                <a:cs typeface="Times New Roman" pitchFamily="18" charset="0"/>
              </a:rPr>
              <a:t>气候特征：高温多雨、全年皆夏、终年湿润、炎热干燥、气温日</a:t>
            </a:r>
            <a:r>
              <a:rPr lang="en-US" altLang="zh-CN" sz="2400" b="1" dirty="0" smtClean="0">
                <a:latin typeface="Times New Roman" pitchFamily="18" charset="0"/>
                <a:ea typeface="仿宋_GB2312" pitchFamily="49" charset="-122"/>
                <a:cs typeface="Times New Roman" pitchFamily="18" charset="0"/>
              </a:rPr>
              <a:t>(</a:t>
            </a:r>
            <a:r>
              <a:rPr lang="zh-CN" altLang="en-US" sz="2400" b="1" dirty="0" smtClean="0">
                <a:latin typeface="Times New Roman" pitchFamily="18" charset="0"/>
                <a:ea typeface="仿宋_GB2312" pitchFamily="49" charset="-122"/>
                <a:cs typeface="Times New Roman" pitchFamily="18" charset="0"/>
              </a:rPr>
              <a:t>年</a:t>
            </a:r>
            <a:r>
              <a:rPr lang="en-US" altLang="zh-CN" sz="2400" b="1" dirty="0" smtClean="0">
                <a:latin typeface="Times New Roman" pitchFamily="18" charset="0"/>
                <a:ea typeface="仿宋_GB2312" pitchFamily="49" charset="-122"/>
                <a:cs typeface="Times New Roman" pitchFamily="18" charset="0"/>
              </a:rPr>
              <a:t>)</a:t>
            </a:r>
            <a:r>
              <a:rPr lang="zh-CN" altLang="en-US" sz="2400" b="1" dirty="0" smtClean="0">
                <a:latin typeface="Times New Roman" pitchFamily="18" charset="0"/>
                <a:ea typeface="仿宋_GB2312" pitchFamily="49" charset="-122"/>
                <a:cs typeface="Times New Roman" pitchFamily="18" charset="0"/>
              </a:rPr>
              <a:t>较差、降水的季节</a:t>
            </a:r>
            <a:r>
              <a:rPr lang="en-US" altLang="zh-CN" sz="2400" b="1" dirty="0" smtClean="0">
                <a:latin typeface="Times New Roman" pitchFamily="18" charset="0"/>
                <a:ea typeface="仿宋_GB2312" pitchFamily="49" charset="-122"/>
                <a:cs typeface="Times New Roman" pitchFamily="18" charset="0"/>
              </a:rPr>
              <a:t>(</a:t>
            </a:r>
            <a:r>
              <a:rPr lang="zh-CN" altLang="en-US" sz="2400" b="1" dirty="0" smtClean="0">
                <a:latin typeface="Times New Roman" pitchFamily="18" charset="0"/>
                <a:ea typeface="仿宋_GB2312" pitchFamily="49" charset="-122"/>
                <a:cs typeface="Times New Roman" pitchFamily="18" charset="0"/>
              </a:rPr>
              <a:t>年际</a:t>
            </a:r>
            <a:r>
              <a:rPr lang="en-US" altLang="zh-CN" sz="2400" b="1" dirty="0" smtClean="0">
                <a:latin typeface="Times New Roman" pitchFamily="18" charset="0"/>
                <a:ea typeface="仿宋_GB2312" pitchFamily="49" charset="-122"/>
                <a:cs typeface="Times New Roman" pitchFamily="18" charset="0"/>
              </a:rPr>
              <a:t>)</a:t>
            </a:r>
            <a:r>
              <a:rPr lang="zh-CN" altLang="en-US" sz="2400" b="1" dirty="0" smtClean="0">
                <a:latin typeface="Times New Roman" pitchFamily="18" charset="0"/>
                <a:ea typeface="仿宋_GB2312" pitchFamily="49" charset="-122"/>
                <a:cs typeface="Times New Roman" pitchFamily="18" charset="0"/>
              </a:rPr>
              <a:t>变化等。</a:t>
            </a:r>
          </a:p>
          <a:p>
            <a:r>
              <a:rPr lang="en-US" altLang="zh-CN" sz="2400" b="1" dirty="0" smtClean="0">
                <a:latin typeface="Times New Roman" pitchFamily="18" charset="0"/>
                <a:ea typeface="仿宋_GB2312" pitchFamily="49" charset="-122"/>
                <a:cs typeface="Times New Roman" pitchFamily="18" charset="0"/>
              </a:rPr>
              <a:t>(6)</a:t>
            </a:r>
            <a:r>
              <a:rPr lang="zh-CN" altLang="en-US" sz="2400" b="1" dirty="0" smtClean="0">
                <a:latin typeface="Times New Roman" pitchFamily="18" charset="0"/>
                <a:ea typeface="仿宋_GB2312" pitchFamily="49" charset="-122"/>
                <a:cs typeface="Times New Roman" pitchFamily="18" charset="0"/>
              </a:rPr>
              <a:t>天气系统：辐合上升、下沉辐散、低压</a:t>
            </a:r>
            <a:r>
              <a:rPr lang="en-US" altLang="zh-CN" sz="2400" b="1" dirty="0" smtClean="0">
                <a:latin typeface="Times New Roman" pitchFamily="18" charset="0"/>
                <a:ea typeface="仿宋_GB2312" pitchFamily="49" charset="-122"/>
                <a:cs typeface="Times New Roman" pitchFamily="18" charset="0"/>
              </a:rPr>
              <a:t>(</a:t>
            </a:r>
            <a:r>
              <a:rPr lang="zh-CN" altLang="en-US" sz="2400" b="1" dirty="0" smtClean="0">
                <a:latin typeface="Times New Roman" pitchFamily="18" charset="0"/>
                <a:ea typeface="仿宋_GB2312" pitchFamily="49" charset="-122"/>
                <a:cs typeface="Times New Roman" pitchFamily="18" charset="0"/>
              </a:rPr>
              <a:t>气旋</a:t>
            </a:r>
            <a:r>
              <a:rPr lang="en-US" altLang="zh-CN" sz="2400" b="1" dirty="0" smtClean="0">
                <a:latin typeface="Times New Roman" pitchFamily="18" charset="0"/>
                <a:ea typeface="仿宋_GB2312" pitchFamily="49" charset="-122"/>
                <a:cs typeface="Times New Roman" pitchFamily="18" charset="0"/>
              </a:rPr>
              <a:t>)</a:t>
            </a:r>
            <a:r>
              <a:rPr lang="zh-CN" altLang="en-US" sz="2400" b="1" dirty="0" smtClean="0">
                <a:latin typeface="Times New Roman" pitchFamily="18" charset="0"/>
                <a:ea typeface="仿宋_GB2312" pitchFamily="49" charset="-122"/>
                <a:cs typeface="Times New Roman" pitchFamily="18" charset="0"/>
              </a:rPr>
              <a:t>、高压</a:t>
            </a:r>
            <a:r>
              <a:rPr lang="en-US" altLang="zh-CN" sz="2400" b="1" dirty="0" smtClean="0">
                <a:latin typeface="Times New Roman" pitchFamily="18" charset="0"/>
                <a:ea typeface="仿宋_GB2312" pitchFamily="49" charset="-122"/>
                <a:cs typeface="Times New Roman" pitchFamily="18" charset="0"/>
              </a:rPr>
              <a:t>(</a:t>
            </a:r>
            <a:r>
              <a:rPr lang="zh-CN" altLang="en-US" sz="2400" b="1" dirty="0" smtClean="0">
                <a:latin typeface="Times New Roman" pitchFamily="18" charset="0"/>
                <a:ea typeface="仿宋_GB2312" pitchFamily="49" charset="-122"/>
                <a:cs typeface="Times New Roman" pitchFamily="18" charset="0"/>
              </a:rPr>
              <a:t>反气旋</a:t>
            </a:r>
            <a:r>
              <a:rPr lang="en-US" altLang="zh-CN" sz="2400" b="1" dirty="0" smtClean="0">
                <a:latin typeface="Times New Roman" pitchFamily="18" charset="0"/>
                <a:ea typeface="仿宋_GB2312" pitchFamily="49" charset="-122"/>
                <a:cs typeface="Times New Roman" pitchFamily="18" charset="0"/>
              </a:rPr>
              <a:t>)</a:t>
            </a:r>
            <a:r>
              <a:rPr lang="zh-CN" altLang="en-US" sz="2400" b="1" dirty="0" smtClean="0">
                <a:latin typeface="Times New Roman" pitchFamily="18" charset="0"/>
                <a:ea typeface="仿宋_GB2312" pitchFamily="49" charset="-122"/>
                <a:cs typeface="Times New Roman" pitchFamily="18" charset="0"/>
              </a:rPr>
              <a:t>、冷锋、暖锋等。</a:t>
            </a:r>
            <a:endParaRPr lang="zh-CN" altLang="en-US" sz="2400" b="1" dirty="0">
              <a:latin typeface="Times New Roman" pitchFamily="18" charset="0"/>
              <a:ea typeface="仿宋_GB2312" pitchFamily="49" charset="-122"/>
              <a:cs typeface="Times New Roman" pitchFamily="18" charset="0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6578" y="214290"/>
            <a:ext cx="1873233" cy="71438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42844" y="142852"/>
            <a:ext cx="2357454" cy="128588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0" marR="0" lvl="0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黑体" pitchFamily="49" charset="-122"/>
                <a:cs typeface="+mn-cs"/>
              </a:rPr>
              <a:t>七、常见的天气系统</a:t>
            </a: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  <a:ea typeface="黑体" pitchFamily="49" charset="-122"/>
                <a:cs typeface="+mn-cs"/>
              </a:rPr>
              <a:t>——</a:t>
            </a: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黑体" pitchFamily="49" charset="-122"/>
                <a:cs typeface="+mn-cs"/>
              </a:rPr>
              <a:t>气旋、反气旋</a:t>
            </a:r>
            <a:endParaRPr kumimoji="0" lang="zh-CN" altLang="en-US" sz="2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宋体" pitchFamily="2" charset="-122"/>
              <a:cs typeface="+mn-cs"/>
            </a:endParaRPr>
          </a:p>
        </p:txBody>
      </p:sp>
      <p:pic>
        <p:nvPicPr>
          <p:cNvPr id="3" name="Picture 4" descr="G:\张蕴霞\课件\学苑文化\2016二轮\地理\新建文件夹\2-48.TIF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2571736" y="357166"/>
            <a:ext cx="6357982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矩形 3"/>
          <p:cNvSpPr/>
          <p:nvPr/>
        </p:nvSpPr>
        <p:spPr>
          <a:xfrm>
            <a:off x="357158" y="1643050"/>
            <a:ext cx="22860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zh-CN" altLang="en-US" sz="2400" b="1" dirty="0" smtClean="0">
                <a:latin typeface="Times New Roman" pitchFamily="18" charset="0"/>
                <a:ea typeface="宋体" pitchFamily="2" charset="-122"/>
              </a:rPr>
              <a:t>读图，完成下列问题。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14282" y="2357430"/>
            <a:ext cx="8642350" cy="31099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(1)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在甲、乙两图中用虚线画出水平气压梯度力，用实线画出气流水平运动情况。</a:t>
            </a:r>
          </a:p>
          <a:p>
            <a:pPr marL="0" marR="0" lvl="0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(2)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图甲表示的天气系统是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________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，图乙表示的天气系统是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________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。</a:t>
            </a:r>
          </a:p>
          <a:p>
            <a:pPr marL="0" marR="0" lvl="0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(3)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图甲表示的天气系统垂直方向上气流运动状况与图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A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、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B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、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C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、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D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中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________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所示相同，天气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________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；图乙表示的天气系统垂直方向上气流运动与图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A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、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B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、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C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、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D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中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________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所示相同，天气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________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。</a:t>
            </a:r>
          </a:p>
        </p:txBody>
      </p:sp>
      <p:sp>
        <p:nvSpPr>
          <p:cNvPr id="7" name="矩形 6"/>
          <p:cNvSpPr/>
          <p:nvPr/>
        </p:nvSpPr>
        <p:spPr>
          <a:xfrm>
            <a:off x="3643306" y="2857496"/>
            <a:ext cx="19287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低气压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(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气旋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)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500034" y="3395963"/>
            <a:ext cx="22365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高气压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(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反气旋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)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1142976" y="4110343"/>
            <a:ext cx="3898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B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072198" y="4467533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  <a:latin typeface="+mj-ea"/>
                <a:ea typeface="+mj-ea"/>
              </a:rPr>
              <a:t>A</a:t>
            </a:r>
            <a:endParaRPr lang="zh-CN" altLang="en-US" sz="2400" b="1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500562" y="4110343"/>
            <a:ext cx="8034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阴雨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071538" y="4896161"/>
            <a:ext cx="14221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晴朗干燥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214282" y="5437193"/>
            <a:ext cx="8642350" cy="14208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6223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(4)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图甲表示的天气系统过境时气压变化与图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A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、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B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、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C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、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D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中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________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所示相同，图乙表示的天气系统过境时气压变化与图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A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、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B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、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C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、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D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中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____________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所示相同。</a:t>
            </a:r>
          </a:p>
        </p:txBody>
      </p:sp>
      <p:sp>
        <p:nvSpPr>
          <p:cNvPr id="14" name="矩形 13"/>
          <p:cNvSpPr/>
          <p:nvPr/>
        </p:nvSpPr>
        <p:spPr>
          <a:xfrm>
            <a:off x="1034995" y="5786430"/>
            <a:ext cx="4074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C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3249573" y="6215058"/>
            <a:ext cx="3786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</a:rPr>
              <a:t>D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4" grpId="0"/>
      <p:bldP spid="1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285720" y="857232"/>
            <a:ext cx="3786214" cy="16430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6223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>
                <a:tab pos="1431925" algn="l"/>
                <a:tab pos="3949700" algn="l"/>
              </a:tabLst>
              <a:defRPr/>
            </a:pP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 (2015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宋体" pitchFamily="2" charset="-122"/>
                <a:cs typeface="+mn-cs"/>
              </a:rPr>
              <a:t>·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江苏地理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)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下图为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2015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年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5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月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1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日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14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时亚洲部分地区海平面气压形势图。读图，完成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(1)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～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(2)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题。</a:t>
            </a: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/>
          <a:srcRect r="67249" b="-10678"/>
          <a:stretch>
            <a:fillRect/>
          </a:stretch>
        </p:blipFill>
        <p:spPr bwMode="auto">
          <a:xfrm>
            <a:off x="6429388" y="214290"/>
            <a:ext cx="2500331" cy="4937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85720" y="142852"/>
            <a:ext cx="5214974" cy="671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622300" defTabSz="933450" hangingPunct="0">
              <a:lnSpc>
                <a:spcPct val="140000"/>
              </a:lnSpc>
              <a:buClr>
                <a:schemeClr val="accent1"/>
              </a:buClr>
              <a:buFont typeface="Wingdings" pitchFamily="2" charset="2"/>
              <a:buNone/>
              <a:tabLst>
                <a:tab pos="3949700" algn="l"/>
              </a:tabLst>
            </a:pPr>
            <a:r>
              <a:rPr lang="zh-CN" altLang="en-US" sz="3000" b="1" dirty="0">
                <a:solidFill>
                  <a:srgbClr val="FF0000"/>
                </a:solidFill>
                <a:ea typeface="黑体" pitchFamily="49" charset="-122"/>
              </a:rPr>
              <a:t>考点四　常见的天气系统</a:t>
            </a:r>
          </a:p>
        </p:txBody>
      </p:sp>
      <p:pic>
        <p:nvPicPr>
          <p:cNvPr id="5" name="Picture 7" descr="G:\张蕴霞\课件\学苑文化\2016二轮\地理\新建文件夹\2-65+A.TIF"/>
          <p:cNvPicPr>
            <a:picLocks noChangeAspect="1" noChangeArrowheads="1"/>
          </p:cNvPicPr>
          <p:nvPr/>
        </p:nvPicPr>
        <p:blipFill>
          <a:blip r:embed="rId3" r:link="rId4"/>
          <a:srcRect l="3030"/>
          <a:stretch>
            <a:fillRect/>
          </a:stretch>
        </p:blipFill>
        <p:spPr bwMode="auto">
          <a:xfrm>
            <a:off x="4500562" y="803287"/>
            <a:ext cx="4572032" cy="3983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14282" y="2428869"/>
            <a:ext cx="4143404" cy="22860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(1)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该日，下列地区可能出现的自然灾害是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(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　　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)</a:t>
            </a:r>
          </a:p>
          <a:p>
            <a: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A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．江苏大部分地区遭受冻害</a:t>
            </a:r>
          </a:p>
          <a:p>
            <a: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B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．重庆发生滑坡泥石流</a:t>
            </a:r>
          </a:p>
          <a:p>
            <a: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C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．青海大部分地区普降暴雨</a:t>
            </a:r>
          </a:p>
          <a:p>
            <a: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D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．浙江沿海受台风袭击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42844" y="4714885"/>
            <a:ext cx="8929718" cy="5000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(2)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图中锋面系统过镜前后，江苏天气变化与下列图示相符的是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(</a:t>
            </a:r>
            <a:r>
              <a:rPr lang="zh-CN" altLang="en-US" sz="2400" b="1" dirty="0" smtClean="0">
                <a:latin typeface="Times New Roman" pitchFamily="18" charset="0"/>
                <a:ea typeface="宋体" pitchFamily="2" charset="-122"/>
              </a:rPr>
              <a:t>    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)</a:t>
            </a:r>
          </a:p>
        </p:txBody>
      </p:sp>
      <p:pic>
        <p:nvPicPr>
          <p:cNvPr id="8" name="Picture 4" descr="G:\张蕴霞\课件\学苑文化\2016二轮\地理\新建文件夹\2-66.TIF"/>
          <p:cNvPicPr>
            <a:picLocks noChangeAspect="1" noChangeArrowheads="1"/>
          </p:cNvPicPr>
          <p:nvPr/>
        </p:nvPicPr>
        <p:blipFill>
          <a:blip r:embed="rId5" r:link="rId6">
            <a:lum bright="-20000" contrast="30000"/>
          </a:blip>
          <a:srcRect r="8772" b="48420"/>
          <a:stretch>
            <a:fillRect/>
          </a:stretch>
        </p:blipFill>
        <p:spPr bwMode="auto">
          <a:xfrm>
            <a:off x="428596" y="5143512"/>
            <a:ext cx="3857652" cy="1428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G:\张蕴霞\课件\学苑文化\2016二轮\地理\新建文件夹\2-66.TIF"/>
          <p:cNvPicPr>
            <a:picLocks noChangeAspect="1" noChangeArrowheads="1"/>
          </p:cNvPicPr>
          <p:nvPr/>
        </p:nvPicPr>
        <p:blipFill>
          <a:blip r:embed="rId5" r:link="rId6">
            <a:lum bright="-20000" contrast="30000"/>
          </a:blip>
          <a:srcRect t="52974" r="8929"/>
          <a:stretch>
            <a:fillRect/>
          </a:stretch>
        </p:blipFill>
        <p:spPr bwMode="auto">
          <a:xfrm>
            <a:off x="4572001" y="5234036"/>
            <a:ext cx="3929089" cy="1409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矩形 9"/>
          <p:cNvSpPr/>
          <p:nvPr/>
        </p:nvSpPr>
        <p:spPr>
          <a:xfrm>
            <a:off x="2357422" y="2857496"/>
            <a:ext cx="3898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B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8611306" y="4714884"/>
            <a:ext cx="3898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B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2214547" y="142852"/>
            <a:ext cx="6678628" cy="124143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0" marR="0" lvl="0" indent="6223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>
                <a:tab pos="1077913" algn="l"/>
                <a:tab pos="1793875" algn="l"/>
                <a:tab pos="3949700" algn="l"/>
              </a:tabLst>
              <a:defRPr/>
            </a:pP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天气系统图主要包括气旋、反气旋图和锋面系统图两大类型；从不同角度来看，天气系统图又有平面图、剖面图和立体图之分，主要内容归纳如下：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 r="68425" b="-8109"/>
          <a:stretch>
            <a:fillRect/>
          </a:stretch>
        </p:blipFill>
        <p:spPr bwMode="auto">
          <a:xfrm>
            <a:off x="142844" y="142852"/>
            <a:ext cx="1819258" cy="71438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8913" y="1428736"/>
            <a:ext cx="8767762" cy="521497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 l="1630" r="2173" b="3963"/>
          <a:stretch>
            <a:fillRect/>
          </a:stretch>
        </p:blipFill>
        <p:spPr bwMode="auto">
          <a:xfrm>
            <a:off x="285720" y="1142984"/>
            <a:ext cx="8501122" cy="45720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71480"/>
            <a:ext cx="8956675" cy="600079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15206" y="214290"/>
            <a:ext cx="1619250" cy="71438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4" name="Picture 5" descr="G:\张蕴霞\课件\学苑文化\2016二轮\地理\新建文件夹\2-71.TIF"/>
          <p:cNvPicPr>
            <a:picLocks noChangeAspect="1" noChangeArrowheads="1"/>
          </p:cNvPicPr>
          <p:nvPr/>
        </p:nvPicPr>
        <p:blipFill>
          <a:blip r:embed="rId3" r:link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86182" y="2786058"/>
            <a:ext cx="5038722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矩形 4"/>
          <p:cNvSpPr/>
          <p:nvPr/>
        </p:nvSpPr>
        <p:spPr>
          <a:xfrm>
            <a:off x="357158" y="3000372"/>
            <a:ext cx="314327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 smtClean="0">
                <a:latin typeface="Times New Roman" pitchFamily="18" charset="0"/>
                <a:ea typeface="仿宋_GB2312" pitchFamily="49" charset="-122"/>
              </a:rPr>
              <a:t>(2)</a:t>
            </a:r>
            <a:r>
              <a:rPr lang="zh-CN" altLang="en-US" sz="2400" b="1" dirty="0" smtClean="0">
                <a:latin typeface="Times New Roman" pitchFamily="18" charset="0"/>
                <a:ea typeface="仿宋_GB2312" pitchFamily="49" charset="-122"/>
              </a:rPr>
              <a:t>抓住锋面气旋的活动地域</a:t>
            </a:r>
            <a:endParaRPr lang="zh-CN" altLang="en-US" sz="2400" b="1" dirty="0" smtClean="0">
              <a:latin typeface="Times New Roman" pitchFamily="18" charset="0"/>
              <a:ea typeface="宋体" pitchFamily="2" charset="-122"/>
            </a:endParaRPr>
          </a:p>
          <a:p>
            <a:r>
              <a:rPr lang="zh-CN" altLang="en-US" sz="2400" b="1" dirty="0" smtClean="0">
                <a:latin typeface="Times New Roman" pitchFamily="18" charset="0"/>
                <a:ea typeface="宋体" pitchFamily="2" charset="-122"/>
              </a:rPr>
              <a:t>主要活动在中高纬度，更多见于温带地区，以大陆东岸最为常见。</a:t>
            </a:r>
          </a:p>
        </p:txBody>
      </p:sp>
      <p:sp>
        <p:nvSpPr>
          <p:cNvPr id="6" name="矩形 5"/>
          <p:cNvSpPr/>
          <p:nvPr/>
        </p:nvSpPr>
        <p:spPr>
          <a:xfrm>
            <a:off x="357158" y="5357826"/>
            <a:ext cx="81439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 smtClean="0">
                <a:latin typeface="Times New Roman" pitchFamily="18" charset="0"/>
                <a:ea typeface="宋体" pitchFamily="2" charset="-122"/>
              </a:rPr>
              <a:t>(3)</a:t>
            </a:r>
            <a:r>
              <a:rPr lang="zh-CN" altLang="en-US" sz="2400" b="1" dirty="0" smtClean="0">
                <a:latin typeface="Times New Roman" pitchFamily="18" charset="0"/>
                <a:ea typeface="宋体" pitchFamily="2" charset="-122"/>
              </a:rPr>
              <a:t>根据位置巧判锋面的类型</a:t>
            </a:r>
            <a:endParaRPr lang="zh-CN" altLang="en-US" sz="2400" b="1" dirty="0" smtClean="0">
              <a:latin typeface="Times New Roman" pitchFamily="18" charset="0"/>
              <a:ea typeface="仿宋_GB2312" pitchFamily="49" charset="-122"/>
            </a:endParaRPr>
          </a:p>
          <a:p>
            <a:r>
              <a:rPr lang="zh-CN" altLang="en-US" sz="2400" b="1" dirty="0" smtClean="0">
                <a:latin typeface="Times New Roman" pitchFamily="18" charset="0"/>
                <a:ea typeface="仿宋_GB2312" pitchFamily="49" charset="-122"/>
              </a:rPr>
              <a:t>锋面气旋中的两个锋面，位置偏左的一定是冷锋</a:t>
            </a:r>
            <a:r>
              <a:rPr lang="en-US" altLang="zh-CN" sz="2400" b="1" dirty="0" smtClean="0">
                <a:latin typeface="Times New Roman" pitchFamily="18" charset="0"/>
                <a:ea typeface="仿宋_GB2312" pitchFamily="49" charset="-122"/>
              </a:rPr>
              <a:t>(</a:t>
            </a:r>
            <a:r>
              <a:rPr lang="zh-CN" altLang="en-US" sz="2400" b="1" dirty="0" smtClean="0">
                <a:latin typeface="Times New Roman" pitchFamily="18" charset="0"/>
                <a:ea typeface="仿宋_GB2312" pitchFamily="49" charset="-122"/>
              </a:rPr>
              <a:t>如图中的</a:t>
            </a:r>
            <a:r>
              <a:rPr lang="en-US" altLang="zh-CN" sz="2400" b="1" dirty="0" smtClean="0">
                <a:latin typeface="Times New Roman" pitchFamily="18" charset="0"/>
                <a:ea typeface="仿宋_GB2312" pitchFamily="49" charset="-122"/>
              </a:rPr>
              <a:t>M</a:t>
            </a:r>
            <a:r>
              <a:rPr lang="zh-CN" altLang="en-US" sz="2400" b="1" dirty="0" smtClean="0">
                <a:latin typeface="Times New Roman" pitchFamily="18" charset="0"/>
                <a:ea typeface="仿宋_GB2312" pitchFamily="49" charset="-122"/>
              </a:rPr>
              <a:t>锋</a:t>
            </a:r>
            <a:r>
              <a:rPr lang="en-US" altLang="zh-CN" sz="2400" b="1" dirty="0" smtClean="0">
                <a:latin typeface="Times New Roman" pitchFamily="18" charset="0"/>
                <a:ea typeface="仿宋_GB2312" pitchFamily="49" charset="-122"/>
              </a:rPr>
              <a:t>)</a:t>
            </a:r>
            <a:r>
              <a:rPr lang="zh-CN" altLang="en-US" sz="2400" b="1" dirty="0" smtClean="0">
                <a:latin typeface="Times New Roman" pitchFamily="18" charset="0"/>
                <a:ea typeface="仿宋_GB2312" pitchFamily="49" charset="-122"/>
              </a:rPr>
              <a:t>，位置偏右的一定是暖锋</a:t>
            </a:r>
            <a:r>
              <a:rPr lang="en-US" altLang="zh-CN" sz="2400" b="1" dirty="0" smtClean="0">
                <a:latin typeface="Times New Roman" pitchFamily="18" charset="0"/>
                <a:ea typeface="仿宋_GB2312" pitchFamily="49" charset="-122"/>
              </a:rPr>
              <a:t>(</a:t>
            </a:r>
            <a:r>
              <a:rPr lang="zh-CN" altLang="en-US" sz="2400" b="1" dirty="0" smtClean="0">
                <a:latin typeface="Times New Roman" pitchFamily="18" charset="0"/>
                <a:ea typeface="仿宋_GB2312" pitchFamily="49" charset="-122"/>
              </a:rPr>
              <a:t>如图中的</a:t>
            </a:r>
            <a:r>
              <a:rPr lang="en-US" altLang="zh-CN" sz="2400" b="1" dirty="0" smtClean="0">
                <a:latin typeface="Times New Roman" pitchFamily="18" charset="0"/>
                <a:ea typeface="仿宋_GB2312" pitchFamily="49" charset="-122"/>
              </a:rPr>
              <a:t>N</a:t>
            </a:r>
            <a:r>
              <a:rPr lang="zh-CN" altLang="en-US" sz="2400" b="1" dirty="0" smtClean="0">
                <a:latin typeface="Times New Roman" pitchFamily="18" charset="0"/>
                <a:ea typeface="仿宋_GB2312" pitchFamily="49" charset="-122"/>
              </a:rPr>
              <a:t>锋</a:t>
            </a:r>
            <a:r>
              <a:rPr lang="en-US" altLang="zh-CN" sz="2400" b="1" dirty="0" smtClean="0">
                <a:latin typeface="Times New Roman" pitchFamily="18" charset="0"/>
                <a:ea typeface="仿宋_GB2312" pitchFamily="49" charset="-122"/>
              </a:rPr>
              <a:t>)</a:t>
            </a:r>
            <a:r>
              <a:rPr lang="zh-CN" altLang="en-US" sz="2400" b="1" dirty="0" smtClean="0">
                <a:latin typeface="Times New Roman" pitchFamily="18" charset="0"/>
                <a:ea typeface="仿宋_GB2312" pitchFamily="49" charset="-122"/>
              </a:rPr>
              <a:t>。</a:t>
            </a:r>
          </a:p>
        </p:txBody>
      </p:sp>
      <p:sp>
        <p:nvSpPr>
          <p:cNvPr id="7" name="矩形 6"/>
          <p:cNvSpPr/>
          <p:nvPr/>
        </p:nvSpPr>
        <p:spPr>
          <a:xfrm>
            <a:off x="428596" y="571196"/>
            <a:ext cx="8429684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zh-CN" altLang="en-US" sz="2800" dirty="0" smtClean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</a:rPr>
              <a:t>锋面气旋天气系统的解读技巧</a:t>
            </a:r>
            <a:endParaRPr lang="zh-CN" altLang="en-US" sz="2800" dirty="0" smtClean="0">
              <a:solidFill>
                <a:srgbClr val="FF0000"/>
              </a:solidFill>
              <a:latin typeface="Times New Roman" pitchFamily="18" charset="0"/>
              <a:ea typeface="仿宋_GB2312" pitchFamily="49" charset="-122"/>
            </a:endParaRPr>
          </a:p>
          <a:p>
            <a:pPr lvl="0">
              <a:defRPr/>
            </a:pPr>
            <a:r>
              <a:rPr lang="en-US" altLang="zh-CN" sz="2400" b="1" dirty="0" smtClean="0">
                <a:latin typeface="Times New Roman" pitchFamily="18" charset="0"/>
                <a:ea typeface="仿宋_GB2312" pitchFamily="49" charset="-122"/>
              </a:rPr>
              <a:t>(1)</a:t>
            </a:r>
            <a:r>
              <a:rPr lang="zh-CN" altLang="en-US" sz="2400" b="1" dirty="0" smtClean="0">
                <a:latin typeface="Times New Roman" pitchFamily="18" charset="0"/>
                <a:ea typeface="仿宋_GB2312" pitchFamily="49" charset="-122"/>
              </a:rPr>
              <a:t>抓住锋面气旋的图形特征</a:t>
            </a:r>
          </a:p>
          <a:p>
            <a:pPr lvl="0">
              <a:defRPr/>
            </a:pPr>
            <a:r>
              <a:rPr lang="zh-CN" altLang="en-US" sz="2400" b="1" dirty="0" smtClean="0">
                <a:latin typeface="Times New Roman" pitchFamily="18" charset="0"/>
                <a:ea typeface="仿宋_GB2312" pitchFamily="49" charset="-122"/>
              </a:rPr>
              <a:t>在天气形势图中，低压控制区域出现锋面活动，且锋面多由低压中心沿等压线弯曲度最大的区域</a:t>
            </a:r>
            <a:r>
              <a:rPr lang="en-US" altLang="zh-CN" sz="2400" b="1" dirty="0" smtClean="0">
                <a:latin typeface="Times New Roman" pitchFamily="18" charset="0"/>
                <a:ea typeface="仿宋_GB2312" pitchFamily="49" charset="-122"/>
              </a:rPr>
              <a:t>(</a:t>
            </a:r>
            <a:r>
              <a:rPr lang="zh-CN" altLang="en-US" sz="2400" b="1" dirty="0" smtClean="0">
                <a:latin typeface="Times New Roman" pitchFamily="18" charset="0"/>
                <a:ea typeface="仿宋_GB2312" pitchFamily="49" charset="-122"/>
              </a:rPr>
              <a:t>低压槽</a:t>
            </a:r>
            <a:r>
              <a:rPr lang="en-US" altLang="zh-CN" sz="2400" b="1" dirty="0" smtClean="0">
                <a:latin typeface="Times New Roman" pitchFamily="18" charset="0"/>
                <a:ea typeface="仿宋_GB2312" pitchFamily="49" charset="-122"/>
              </a:rPr>
              <a:t>)</a:t>
            </a:r>
            <a:r>
              <a:rPr lang="zh-CN" altLang="en-US" sz="2400" b="1" dirty="0" smtClean="0">
                <a:latin typeface="Times New Roman" pitchFamily="18" charset="0"/>
                <a:ea typeface="仿宋_GB2312" pitchFamily="49" charset="-122"/>
              </a:rPr>
              <a:t>向外伸展。如图所示</a:t>
            </a:r>
            <a:r>
              <a:rPr lang="en-US" altLang="zh-CN" sz="2400" b="1" dirty="0" smtClean="0">
                <a:latin typeface="Times New Roman" pitchFamily="18" charset="0"/>
                <a:ea typeface="仿宋_GB2312" pitchFamily="49" charset="-122"/>
              </a:rPr>
              <a:t>(</a:t>
            </a:r>
            <a:r>
              <a:rPr lang="zh-CN" altLang="en-US" sz="2400" b="1" dirty="0" smtClean="0">
                <a:latin typeface="Times New Roman" pitchFamily="18" charset="0"/>
                <a:ea typeface="仿宋_GB2312" pitchFamily="49" charset="-122"/>
              </a:rPr>
              <a:t>以北半球为例</a:t>
            </a:r>
            <a:r>
              <a:rPr lang="en-US" altLang="zh-CN" sz="2400" b="1" dirty="0" smtClean="0">
                <a:latin typeface="Times New Roman" pitchFamily="18" charset="0"/>
                <a:ea typeface="仿宋_GB2312" pitchFamily="49" charset="-122"/>
              </a:rPr>
              <a:t>)</a:t>
            </a:r>
            <a:r>
              <a:rPr lang="zh-CN" altLang="en-US" sz="2400" b="1" dirty="0" smtClean="0">
                <a:latin typeface="Times New Roman" pitchFamily="18" charset="0"/>
                <a:ea typeface="仿宋_GB2312" pitchFamily="49" charset="-122"/>
              </a:rPr>
              <a:t>：</a:t>
            </a:r>
            <a:endParaRPr lang="en-US" altLang="zh-CN" sz="2400" b="1" dirty="0" smtClean="0">
              <a:latin typeface="Times New Roman" pitchFamily="18" charset="0"/>
              <a:ea typeface="仿宋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57158" y="921100"/>
            <a:ext cx="8358246" cy="5008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 smtClean="0">
                <a:latin typeface="Times New Roman" pitchFamily="18" charset="0"/>
                <a:ea typeface="仿宋_GB2312" pitchFamily="49" charset="-122"/>
              </a:rPr>
              <a:t>(4)</a:t>
            </a:r>
            <a:r>
              <a:rPr lang="zh-CN" altLang="en-US" sz="2400" b="1" dirty="0" smtClean="0">
                <a:latin typeface="Times New Roman" pitchFamily="18" charset="0"/>
                <a:ea typeface="仿宋_GB2312" pitchFamily="49" charset="-122"/>
              </a:rPr>
              <a:t>根据半球巧判锋面的移动</a:t>
            </a:r>
            <a:endParaRPr lang="en-US" altLang="zh-CN" sz="2400" b="1" dirty="0" smtClean="0">
              <a:latin typeface="Times New Roman" pitchFamily="18" charset="0"/>
              <a:ea typeface="宋体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dirty="0" smtClean="0">
                <a:latin typeface="Times New Roman" pitchFamily="18" charset="0"/>
                <a:ea typeface="宋体" pitchFamily="2" charset="-122"/>
              </a:rPr>
              <a:t>        </a:t>
            </a:r>
            <a:r>
              <a:rPr lang="zh-CN" altLang="en-US" sz="2400" b="1" dirty="0" smtClean="0">
                <a:latin typeface="Times New Roman" pitchFamily="18" charset="0"/>
                <a:ea typeface="宋体" pitchFamily="2" charset="-122"/>
              </a:rPr>
              <a:t>位于北半球的锋面气旋中的锋面总是按逆时针向左前方移动；位于南半球的锋面气旋中的锋面总是按顺时针向右前方移动。即其移动方向与气旋的旋转方向一致。</a:t>
            </a:r>
          </a:p>
          <a:p>
            <a:pPr>
              <a:lnSpc>
                <a:spcPct val="150000"/>
              </a:lnSpc>
            </a:pPr>
            <a:r>
              <a:rPr lang="en-US" altLang="zh-CN" sz="2400" b="1" dirty="0" smtClean="0">
                <a:latin typeface="Times New Roman" pitchFamily="18" charset="0"/>
                <a:ea typeface="宋体" pitchFamily="2" charset="-122"/>
              </a:rPr>
              <a:t>(5)</a:t>
            </a:r>
            <a:r>
              <a:rPr lang="zh-CN" altLang="en-US" sz="2400" b="1" dirty="0" smtClean="0">
                <a:latin typeface="Times New Roman" pitchFamily="18" charset="0"/>
                <a:ea typeface="宋体" pitchFamily="2" charset="-122"/>
              </a:rPr>
              <a:t>锋面气旋的天气特点</a:t>
            </a:r>
            <a:endParaRPr lang="zh-CN" altLang="en-US" sz="2400" b="1" dirty="0" smtClean="0">
              <a:latin typeface="Times New Roman" pitchFamily="18" charset="0"/>
              <a:ea typeface="仿宋_GB2312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 smtClean="0">
                <a:latin typeface="Times New Roman" pitchFamily="18" charset="0"/>
                <a:ea typeface="仿宋_GB2312" pitchFamily="49" charset="-122"/>
              </a:rPr>
              <a:t>         由图中可知，气旋的前方由暖锋</a:t>
            </a:r>
            <a:r>
              <a:rPr lang="en-US" altLang="zh-CN" sz="2400" b="1" dirty="0" smtClean="0">
                <a:latin typeface="Times New Roman" pitchFamily="18" charset="0"/>
                <a:ea typeface="仿宋_GB2312" pitchFamily="49" charset="-122"/>
              </a:rPr>
              <a:t>N</a:t>
            </a:r>
            <a:r>
              <a:rPr lang="zh-CN" altLang="en-US" sz="2400" b="1" dirty="0" smtClean="0">
                <a:latin typeface="Times New Roman" pitchFamily="18" charset="0"/>
                <a:ea typeface="仿宋_GB2312" pitchFamily="49" charset="-122"/>
              </a:rPr>
              <a:t>控制，故在锋前③处附近出现宽阔的暖锋云系及相伴随的连续性降水天气；气旋的后方为冷锋</a:t>
            </a:r>
            <a:r>
              <a:rPr lang="en-US" altLang="zh-CN" sz="2400" b="1" dirty="0" smtClean="0">
                <a:latin typeface="Times New Roman" pitchFamily="18" charset="0"/>
                <a:ea typeface="仿宋_GB2312" pitchFamily="49" charset="-122"/>
              </a:rPr>
              <a:t>M</a:t>
            </a:r>
            <a:r>
              <a:rPr lang="zh-CN" altLang="en-US" sz="2400" b="1" dirty="0" smtClean="0">
                <a:latin typeface="Times New Roman" pitchFamily="18" charset="0"/>
                <a:ea typeface="仿宋_GB2312" pitchFamily="49" charset="-122"/>
              </a:rPr>
              <a:t>控制，故在锋后①处附近出现比较狭窄的冷锋云系和降水天气。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285721" y="714356"/>
            <a:ext cx="2714643" cy="23574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6223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5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．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(2015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宋体" pitchFamily="2" charset="-122"/>
                <a:cs typeface="+mn-cs"/>
              </a:rPr>
              <a:t>·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天津文综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)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读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2015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年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5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月某日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12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时海平面等压线分布图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(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下图，单位：百帕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)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，回答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(1)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～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(2)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题。</a:t>
            </a: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/>
          <a:srcRect r="68108" b="-12878"/>
          <a:stretch>
            <a:fillRect/>
          </a:stretch>
        </p:blipFill>
        <p:spPr bwMode="auto">
          <a:xfrm>
            <a:off x="285720" y="214290"/>
            <a:ext cx="2319324" cy="5286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4" name="Picture 5" descr="G:\张蕴霞\课件\学苑文化\2016二轮\地理\新建文件夹\2-72.TIF"/>
          <p:cNvPicPr>
            <a:picLocks noChangeAspect="1" noChangeArrowheads="1"/>
          </p:cNvPicPr>
          <p:nvPr/>
        </p:nvPicPr>
        <p:blipFill>
          <a:blip r:embed="rId3" r:link="rId4"/>
          <a:srcRect/>
          <a:stretch>
            <a:fillRect/>
          </a:stretch>
        </p:blipFill>
        <p:spPr bwMode="auto">
          <a:xfrm>
            <a:off x="3286116" y="142852"/>
            <a:ext cx="5715040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矩形 4"/>
          <p:cNvSpPr/>
          <p:nvPr/>
        </p:nvSpPr>
        <p:spPr>
          <a:xfrm>
            <a:off x="428596" y="3214686"/>
            <a:ext cx="264320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 smtClean="0">
                <a:latin typeface="Times New Roman" pitchFamily="18" charset="0"/>
                <a:ea typeface="宋体" pitchFamily="2" charset="-122"/>
              </a:rPr>
              <a:t>(1)</a:t>
            </a:r>
            <a:r>
              <a:rPr lang="zh-CN" altLang="en-US" sz="2400" b="1" dirty="0" smtClean="0">
                <a:latin typeface="Times New Roman" pitchFamily="18" charset="0"/>
                <a:ea typeface="宋体" pitchFamily="2" charset="-122"/>
              </a:rPr>
              <a:t>此时出现大风、降温、雨雪天气的地点是</a:t>
            </a:r>
            <a:r>
              <a:rPr lang="en-US" altLang="zh-CN" sz="2400" b="1" dirty="0" smtClean="0">
                <a:latin typeface="Times New Roman" pitchFamily="18" charset="0"/>
                <a:ea typeface="宋体" pitchFamily="2" charset="-122"/>
              </a:rPr>
              <a:t>(</a:t>
            </a:r>
            <a:r>
              <a:rPr lang="zh-CN" altLang="en-US" sz="2400" b="1" dirty="0" smtClean="0">
                <a:latin typeface="Times New Roman" pitchFamily="18" charset="0"/>
                <a:ea typeface="宋体" pitchFamily="2" charset="-122"/>
              </a:rPr>
              <a:t>　　</a:t>
            </a:r>
            <a:r>
              <a:rPr lang="en-US" altLang="zh-CN" sz="2400" b="1" dirty="0" smtClean="0">
                <a:latin typeface="Times New Roman" pitchFamily="18" charset="0"/>
                <a:ea typeface="宋体" pitchFamily="2" charset="-122"/>
              </a:rPr>
              <a:t>)</a:t>
            </a:r>
          </a:p>
          <a:p>
            <a:r>
              <a:rPr lang="en-US" altLang="zh-CN" sz="2400" b="1" dirty="0" smtClean="0">
                <a:latin typeface="Times New Roman" pitchFamily="18" charset="0"/>
                <a:ea typeface="宋体" pitchFamily="2" charset="-122"/>
              </a:rPr>
              <a:t>A</a:t>
            </a:r>
            <a:r>
              <a:rPr lang="zh-CN" altLang="en-US" sz="2400" b="1" dirty="0" smtClean="0">
                <a:latin typeface="Times New Roman" pitchFamily="18" charset="0"/>
                <a:ea typeface="宋体" pitchFamily="2" charset="-122"/>
              </a:rPr>
              <a:t>．</a:t>
            </a:r>
            <a:r>
              <a:rPr lang="en-US" altLang="zh-CN" sz="2400" b="1" dirty="0" smtClean="0">
                <a:latin typeface="Times New Roman" pitchFamily="18" charset="0"/>
                <a:ea typeface="宋体" pitchFamily="2" charset="-122"/>
              </a:rPr>
              <a:t>a	B</a:t>
            </a:r>
            <a:r>
              <a:rPr lang="zh-CN" altLang="en-US" sz="2400" b="1" dirty="0" smtClean="0">
                <a:latin typeface="Times New Roman" pitchFamily="18" charset="0"/>
                <a:ea typeface="宋体" pitchFamily="2" charset="-122"/>
              </a:rPr>
              <a:t>．</a:t>
            </a:r>
            <a:r>
              <a:rPr lang="en-US" altLang="zh-CN" sz="2400" b="1" dirty="0" smtClean="0">
                <a:latin typeface="Times New Roman" pitchFamily="18" charset="0"/>
                <a:ea typeface="宋体" pitchFamily="2" charset="-122"/>
              </a:rPr>
              <a:t>b</a:t>
            </a:r>
          </a:p>
          <a:p>
            <a:r>
              <a:rPr lang="en-US" altLang="zh-CN" sz="2400" b="1" dirty="0" smtClean="0">
                <a:latin typeface="Times New Roman" pitchFamily="18" charset="0"/>
                <a:ea typeface="宋体" pitchFamily="2" charset="-122"/>
              </a:rPr>
              <a:t>C</a:t>
            </a:r>
            <a:r>
              <a:rPr lang="zh-CN" altLang="en-US" sz="2400" b="1" dirty="0" smtClean="0">
                <a:latin typeface="Times New Roman" pitchFamily="18" charset="0"/>
                <a:ea typeface="宋体" pitchFamily="2" charset="-122"/>
              </a:rPr>
              <a:t>．</a:t>
            </a:r>
            <a:r>
              <a:rPr lang="en-US" altLang="zh-CN" sz="2400" b="1" dirty="0" smtClean="0">
                <a:latin typeface="Times New Roman" pitchFamily="18" charset="0"/>
                <a:ea typeface="宋体" pitchFamily="2" charset="-122"/>
              </a:rPr>
              <a:t>c	D</a:t>
            </a:r>
            <a:r>
              <a:rPr lang="zh-CN" altLang="en-US" sz="2400" b="1" dirty="0" smtClean="0">
                <a:latin typeface="Times New Roman" pitchFamily="18" charset="0"/>
                <a:ea typeface="宋体" pitchFamily="2" charset="-122"/>
              </a:rPr>
              <a:t>．</a:t>
            </a:r>
            <a:r>
              <a:rPr lang="en-US" altLang="zh-CN" sz="2400" b="1" dirty="0" smtClean="0">
                <a:latin typeface="Times New Roman" pitchFamily="18" charset="0"/>
                <a:ea typeface="宋体" pitchFamily="2" charset="-122"/>
              </a:rPr>
              <a:t>d</a:t>
            </a:r>
          </a:p>
        </p:txBody>
      </p:sp>
      <p:sp>
        <p:nvSpPr>
          <p:cNvPr id="6" name="矩形 5"/>
          <p:cNvSpPr/>
          <p:nvPr/>
        </p:nvSpPr>
        <p:spPr>
          <a:xfrm>
            <a:off x="428596" y="5300505"/>
            <a:ext cx="807249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 smtClean="0">
                <a:latin typeface="Times New Roman" pitchFamily="18" charset="0"/>
                <a:ea typeface="宋体" pitchFamily="2" charset="-122"/>
              </a:rPr>
              <a:t>(2)</a:t>
            </a:r>
            <a:r>
              <a:rPr lang="zh-CN" altLang="en-US" sz="2400" b="1" dirty="0" smtClean="0">
                <a:latin typeface="Times New Roman" pitchFamily="18" charset="0"/>
                <a:ea typeface="宋体" pitchFamily="2" charset="-122"/>
              </a:rPr>
              <a:t>此时最可能出现灾害性海浪的是</a:t>
            </a:r>
            <a:r>
              <a:rPr lang="en-US" altLang="zh-CN" sz="2400" b="1" dirty="0" smtClean="0">
                <a:latin typeface="Times New Roman" pitchFamily="18" charset="0"/>
                <a:ea typeface="宋体" pitchFamily="2" charset="-122"/>
              </a:rPr>
              <a:t>(</a:t>
            </a:r>
            <a:r>
              <a:rPr lang="zh-CN" altLang="en-US" sz="2400" b="1" dirty="0" smtClean="0">
                <a:latin typeface="Times New Roman" pitchFamily="18" charset="0"/>
                <a:ea typeface="宋体" pitchFamily="2" charset="-122"/>
              </a:rPr>
              <a:t>　　</a:t>
            </a:r>
            <a:r>
              <a:rPr lang="en-US" altLang="zh-CN" sz="2400" b="1" dirty="0" smtClean="0">
                <a:latin typeface="Times New Roman" pitchFamily="18" charset="0"/>
                <a:ea typeface="宋体" pitchFamily="2" charset="-122"/>
              </a:rPr>
              <a:t>)</a:t>
            </a:r>
          </a:p>
          <a:p>
            <a:r>
              <a:rPr lang="en-US" altLang="zh-CN" sz="2400" b="1" dirty="0" smtClean="0">
                <a:latin typeface="Times New Roman" pitchFamily="18" charset="0"/>
                <a:ea typeface="宋体" pitchFamily="2" charset="-122"/>
              </a:rPr>
              <a:t>      A</a:t>
            </a:r>
            <a:r>
              <a:rPr lang="zh-CN" altLang="en-US" sz="2400" b="1" dirty="0" smtClean="0">
                <a:latin typeface="Times New Roman" pitchFamily="18" charset="0"/>
                <a:ea typeface="宋体" pitchFamily="2" charset="-122"/>
              </a:rPr>
              <a:t>．黄海沿岸	             </a:t>
            </a:r>
            <a:r>
              <a:rPr lang="en-US" altLang="zh-CN" sz="2400" b="1" dirty="0" smtClean="0">
                <a:latin typeface="Times New Roman" pitchFamily="18" charset="0"/>
                <a:ea typeface="宋体" pitchFamily="2" charset="-122"/>
              </a:rPr>
              <a:t>B</a:t>
            </a:r>
            <a:r>
              <a:rPr lang="zh-CN" altLang="en-US" sz="2400" b="1" dirty="0" smtClean="0">
                <a:latin typeface="Times New Roman" pitchFamily="18" charset="0"/>
                <a:ea typeface="宋体" pitchFamily="2" charset="-122"/>
              </a:rPr>
              <a:t>．台湾海峡</a:t>
            </a:r>
          </a:p>
          <a:p>
            <a:r>
              <a:rPr lang="en-US" altLang="zh-CN" sz="2400" b="1" dirty="0" smtClean="0">
                <a:latin typeface="Times New Roman" pitchFamily="18" charset="0"/>
                <a:ea typeface="宋体" pitchFamily="2" charset="-122"/>
              </a:rPr>
              <a:t>      C</a:t>
            </a:r>
            <a:r>
              <a:rPr lang="zh-CN" altLang="en-US" sz="2400" b="1" dirty="0" smtClean="0">
                <a:latin typeface="Times New Roman" pitchFamily="18" charset="0"/>
                <a:ea typeface="宋体" pitchFamily="2" charset="-122"/>
              </a:rPr>
              <a:t>．海南岛周围海域	 </a:t>
            </a:r>
            <a:r>
              <a:rPr lang="en-US" altLang="zh-CN" sz="2400" b="1" dirty="0" smtClean="0">
                <a:latin typeface="Times New Roman" pitchFamily="18" charset="0"/>
                <a:ea typeface="宋体" pitchFamily="2" charset="-122"/>
              </a:rPr>
              <a:t>D</a:t>
            </a:r>
            <a:r>
              <a:rPr lang="zh-CN" altLang="en-US" sz="2400" b="1" dirty="0" smtClean="0">
                <a:latin typeface="Times New Roman" pitchFamily="18" charset="0"/>
                <a:ea typeface="宋体" pitchFamily="2" charset="-122"/>
              </a:rPr>
              <a:t>．菲律宾附近海域</a:t>
            </a:r>
            <a:endParaRPr lang="zh-CN" altLang="en-US" sz="2400" b="1" dirty="0" smtClean="0">
              <a:solidFill>
                <a:srgbClr val="0000FF"/>
              </a:solidFill>
              <a:latin typeface="Times New Roman" pitchFamily="18" charset="0"/>
              <a:ea typeface="黑体" pitchFamily="49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357818" y="5286388"/>
            <a:ext cx="4074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D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1571604" y="4000504"/>
            <a:ext cx="4074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A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428596" y="0"/>
            <a:ext cx="2927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zh-CN" altLang="en-US" sz="3600" dirty="0">
                <a:solidFill>
                  <a:srgbClr val="FF0000"/>
                </a:solidFill>
                <a:latin typeface="Arial" charset="0"/>
                <a:ea typeface="黑体" pitchFamily="49" charset="-122"/>
              </a:rPr>
              <a:t>识图技能提升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14282" y="571480"/>
            <a:ext cx="3571900" cy="609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33450" hangingPunct="0">
              <a:lnSpc>
                <a:spcPct val="140000"/>
              </a:lnSpc>
              <a:buClr>
                <a:schemeClr val="accent1"/>
              </a:buClr>
              <a:buFont typeface="Wingdings" pitchFamily="2" charset="2"/>
              <a:buNone/>
              <a:tabLst>
                <a:tab pos="3949700" algn="l"/>
              </a:tabLst>
            </a:pPr>
            <a:r>
              <a:rPr lang="zh-CN" altLang="en-US" sz="2400" b="1" dirty="0">
                <a:solidFill>
                  <a:srgbClr val="000000"/>
                </a:solidFill>
                <a:ea typeface="黑体" pitchFamily="49" charset="-122"/>
              </a:rPr>
              <a:t>气温和降水统计图的判读</a:t>
            </a:r>
          </a:p>
        </p:txBody>
      </p:sp>
      <p:pic>
        <p:nvPicPr>
          <p:cNvPr id="4" name="Picture 4" descr="G:\张蕴霞\课件\学苑文化\2016二轮\地理\新建文件夹\2-73.TIF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4071934" y="142853"/>
            <a:ext cx="4929222" cy="3071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矩形 4"/>
          <p:cNvSpPr/>
          <p:nvPr/>
        </p:nvSpPr>
        <p:spPr>
          <a:xfrm>
            <a:off x="285720" y="1214422"/>
            <a:ext cx="3857652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200" b="1" dirty="0" smtClean="0">
                <a:latin typeface="Times New Roman" pitchFamily="18" charset="0"/>
                <a:ea typeface="宋体" pitchFamily="2" charset="-122"/>
              </a:rPr>
              <a:t>1</a:t>
            </a:r>
            <a:r>
              <a:rPr lang="zh-CN" altLang="en-US" sz="2200" b="1" dirty="0" smtClean="0">
                <a:latin typeface="Times New Roman" pitchFamily="18" charset="0"/>
                <a:ea typeface="宋体" pitchFamily="2" charset="-122"/>
              </a:rPr>
              <a:t>．明确气温和降水统计图纵横坐标所表示的内容：</a:t>
            </a:r>
          </a:p>
          <a:p>
            <a:r>
              <a:rPr lang="zh-CN" altLang="en-US" sz="2200" b="1" dirty="0" smtClean="0">
                <a:latin typeface="Times New Roman" pitchFamily="18" charset="0"/>
                <a:ea typeface="宋体" pitchFamily="2" charset="-122"/>
              </a:rPr>
              <a:t>上图横坐标表示月份；纵坐标左轴表示月平均气温，右轴表示月平均降水量。</a:t>
            </a:r>
          </a:p>
        </p:txBody>
      </p:sp>
      <p:sp>
        <p:nvSpPr>
          <p:cNvPr id="6" name="矩形 5"/>
          <p:cNvSpPr/>
          <p:nvPr/>
        </p:nvSpPr>
        <p:spPr>
          <a:xfrm>
            <a:off x="285720" y="3054020"/>
            <a:ext cx="864399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200" b="1" dirty="0" smtClean="0">
                <a:latin typeface="Times New Roman" pitchFamily="18" charset="0"/>
                <a:ea typeface="宋体" pitchFamily="2" charset="-122"/>
              </a:rPr>
              <a:t>2</a:t>
            </a:r>
            <a:r>
              <a:rPr lang="zh-CN" altLang="en-US" sz="2200" b="1" dirty="0" smtClean="0">
                <a:latin typeface="Times New Roman" pitchFamily="18" charset="0"/>
                <a:ea typeface="宋体" pitchFamily="2" charset="-122"/>
              </a:rPr>
              <a:t>．分析气温曲线特点：</a:t>
            </a:r>
          </a:p>
          <a:p>
            <a:r>
              <a:rPr lang="zh-CN" altLang="en-US" sz="2200" b="1" dirty="0" smtClean="0">
                <a:latin typeface="Times New Roman" pitchFamily="18" charset="0"/>
                <a:ea typeface="宋体" pitchFamily="2" charset="-122"/>
              </a:rPr>
              <a:t>根据月均温分布特点，判断南北半球和热量带。气温呈波峰状且</a:t>
            </a:r>
            <a:r>
              <a:rPr lang="en-US" altLang="zh-CN" sz="2200" b="1" dirty="0" smtClean="0">
                <a:latin typeface="Times New Roman" pitchFamily="18" charset="0"/>
                <a:ea typeface="宋体" pitchFamily="2" charset="-122"/>
              </a:rPr>
              <a:t>7</a:t>
            </a:r>
            <a:r>
              <a:rPr lang="zh-CN" altLang="en-US" sz="2200" b="1" dirty="0" smtClean="0">
                <a:latin typeface="Times New Roman" pitchFamily="18" charset="0"/>
                <a:ea typeface="宋体" pitchFamily="2" charset="-122"/>
              </a:rPr>
              <a:t>月份凸起，因此该地位于北半球；最低气温</a:t>
            </a:r>
            <a:r>
              <a:rPr lang="en-US" altLang="zh-CN" sz="2200" b="1" dirty="0" smtClean="0">
                <a:latin typeface="Times New Roman" pitchFamily="18" charset="0"/>
                <a:ea typeface="宋体" pitchFamily="2" charset="-122"/>
              </a:rPr>
              <a:t>1</a:t>
            </a:r>
            <a:r>
              <a:rPr lang="zh-CN" altLang="en-US" sz="2200" b="1" dirty="0" smtClean="0">
                <a:latin typeface="Times New Roman" pitchFamily="18" charset="0"/>
                <a:ea typeface="宋体" pitchFamily="2" charset="-122"/>
              </a:rPr>
              <a:t>月份约－</a:t>
            </a:r>
            <a:r>
              <a:rPr lang="en-US" altLang="zh-CN" sz="2200" b="1" dirty="0" smtClean="0">
                <a:latin typeface="Times New Roman" pitchFamily="18" charset="0"/>
                <a:ea typeface="宋体" pitchFamily="2" charset="-122"/>
              </a:rPr>
              <a:t>2 ℃</a:t>
            </a:r>
            <a:r>
              <a:rPr lang="zh-CN" altLang="en-US" sz="2200" b="1" dirty="0" smtClean="0">
                <a:latin typeface="Times New Roman" pitchFamily="18" charset="0"/>
                <a:ea typeface="宋体" pitchFamily="2" charset="-122"/>
              </a:rPr>
              <a:t>，最高气温</a:t>
            </a:r>
            <a:r>
              <a:rPr lang="en-US" altLang="zh-CN" sz="2200" b="1" dirty="0" smtClean="0">
                <a:latin typeface="Times New Roman" pitchFamily="18" charset="0"/>
                <a:ea typeface="宋体" pitchFamily="2" charset="-122"/>
              </a:rPr>
              <a:t>7</a:t>
            </a:r>
            <a:r>
              <a:rPr lang="zh-CN" altLang="en-US" sz="2200" b="1" dirty="0" smtClean="0">
                <a:latin typeface="Times New Roman" pitchFamily="18" charset="0"/>
                <a:ea typeface="宋体" pitchFamily="2" charset="-122"/>
              </a:rPr>
              <a:t>月份约</a:t>
            </a:r>
            <a:r>
              <a:rPr lang="en-US" altLang="zh-CN" sz="2200" b="1" dirty="0" smtClean="0">
                <a:latin typeface="Times New Roman" pitchFamily="18" charset="0"/>
                <a:ea typeface="宋体" pitchFamily="2" charset="-122"/>
              </a:rPr>
              <a:t>28 ℃</a:t>
            </a:r>
            <a:r>
              <a:rPr lang="zh-CN" altLang="en-US" sz="2200" b="1" dirty="0" smtClean="0">
                <a:latin typeface="Times New Roman" pitchFamily="18" charset="0"/>
                <a:ea typeface="宋体" pitchFamily="2" charset="-122"/>
              </a:rPr>
              <a:t>，因此该地点位于温带地区。</a:t>
            </a:r>
          </a:p>
        </p:txBody>
      </p:sp>
      <p:sp>
        <p:nvSpPr>
          <p:cNvPr id="7" name="矩形 6"/>
          <p:cNvSpPr/>
          <p:nvPr/>
        </p:nvSpPr>
        <p:spPr>
          <a:xfrm>
            <a:off x="285720" y="4572008"/>
            <a:ext cx="850112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200" b="1" dirty="0" smtClean="0">
                <a:latin typeface="Times New Roman" pitchFamily="18" charset="0"/>
                <a:ea typeface="宋体" pitchFamily="2" charset="-122"/>
              </a:rPr>
              <a:t>3</a:t>
            </a:r>
            <a:r>
              <a:rPr lang="zh-CN" altLang="en-US" sz="2200" b="1" dirty="0" smtClean="0">
                <a:latin typeface="Times New Roman" pitchFamily="18" charset="0"/>
                <a:ea typeface="宋体" pitchFamily="2" charset="-122"/>
              </a:rPr>
              <a:t>．分析降水特点：</a:t>
            </a:r>
          </a:p>
          <a:p>
            <a:r>
              <a:rPr lang="zh-CN" altLang="en-US" sz="2200" b="1" dirty="0" smtClean="0">
                <a:latin typeface="Times New Roman" pitchFamily="18" charset="0"/>
                <a:ea typeface="宋体" pitchFamily="2" charset="-122"/>
              </a:rPr>
              <a:t>根据降水月份分配特点，判断降水类型。该气候降水不均匀，集中在</a:t>
            </a:r>
            <a:r>
              <a:rPr lang="en-US" altLang="zh-CN" sz="2200" b="1" dirty="0" smtClean="0">
                <a:latin typeface="Times New Roman" pitchFamily="18" charset="0"/>
                <a:ea typeface="宋体" pitchFamily="2" charset="-122"/>
              </a:rPr>
              <a:t>7</a:t>
            </a:r>
            <a:r>
              <a:rPr lang="zh-CN" altLang="en-US" sz="2200" b="1" dirty="0" smtClean="0">
                <a:latin typeface="Times New Roman" pitchFamily="18" charset="0"/>
                <a:ea typeface="宋体" pitchFamily="2" charset="-122"/>
              </a:rPr>
              <a:t>、</a:t>
            </a:r>
            <a:r>
              <a:rPr lang="en-US" altLang="zh-CN" sz="2200" b="1" dirty="0" smtClean="0">
                <a:latin typeface="Times New Roman" pitchFamily="18" charset="0"/>
                <a:ea typeface="宋体" pitchFamily="2" charset="-122"/>
              </a:rPr>
              <a:t>8</a:t>
            </a:r>
            <a:r>
              <a:rPr lang="zh-CN" altLang="en-US" sz="2200" b="1" dirty="0" smtClean="0">
                <a:latin typeface="Times New Roman" pitchFamily="18" charset="0"/>
                <a:ea typeface="宋体" pitchFamily="2" charset="-122"/>
              </a:rPr>
              <a:t>月份，结合气温特点，是雨热同期，气温较低的冬季降水少。</a:t>
            </a:r>
          </a:p>
          <a:p>
            <a:r>
              <a:rPr lang="en-US" altLang="zh-CN" sz="2200" b="1" dirty="0" smtClean="0">
                <a:latin typeface="Times New Roman" pitchFamily="18" charset="0"/>
                <a:ea typeface="宋体" pitchFamily="2" charset="-122"/>
              </a:rPr>
              <a:t>4</a:t>
            </a:r>
            <a:r>
              <a:rPr lang="zh-CN" altLang="en-US" sz="2200" b="1" dirty="0" smtClean="0">
                <a:latin typeface="Times New Roman" pitchFamily="18" charset="0"/>
                <a:ea typeface="宋体" pitchFamily="2" charset="-122"/>
              </a:rPr>
              <a:t>．综合分析判断出气候类型：</a:t>
            </a:r>
          </a:p>
          <a:p>
            <a:r>
              <a:rPr lang="zh-CN" altLang="en-US" sz="2200" b="1" dirty="0" smtClean="0">
                <a:latin typeface="Times New Roman" pitchFamily="18" charset="0"/>
                <a:ea typeface="宋体" pitchFamily="2" charset="-122"/>
              </a:rPr>
              <a:t>结合气温变化特点和降水分布特点，该气候类型是温带季风气候；气候特点是夏季高温多雨，冬季寒冷干燥，气温年较差大。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250825" y="642918"/>
            <a:ext cx="8642350" cy="8794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6223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(2013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宋体" pitchFamily="2" charset="-122"/>
                <a:cs typeface="+mn-cs"/>
              </a:rPr>
              <a:t>·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上海地理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)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里斯本、雅典两地气候类型相同，但两地测得的气温和降水量呈现一定的差异。据此，回答问题。</a:t>
            </a: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/>
          <a:srcRect r="73212" b="-25001"/>
          <a:stretch>
            <a:fillRect/>
          </a:stretch>
        </p:blipFill>
        <p:spPr bwMode="auto">
          <a:xfrm>
            <a:off x="323850" y="214290"/>
            <a:ext cx="2033572" cy="50006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4" name="Picture 5" descr="G:\张蕴霞\课件\学苑文化\2016二轮\地理\新建文件夹\2-74.TIF"/>
          <p:cNvPicPr>
            <a:picLocks noChangeAspect="1" noChangeArrowheads="1"/>
          </p:cNvPicPr>
          <p:nvPr/>
        </p:nvPicPr>
        <p:blipFill>
          <a:blip r:embed="rId3" r:link="rId4"/>
          <a:srcRect/>
          <a:stretch>
            <a:fillRect/>
          </a:stretch>
        </p:blipFill>
        <p:spPr bwMode="auto">
          <a:xfrm>
            <a:off x="428596" y="1500174"/>
            <a:ext cx="8358246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642910" y="4081319"/>
            <a:ext cx="7858180" cy="24909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(1)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两地的夏季温度有差异，其主要原因是里斯本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(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　　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)</a:t>
            </a:r>
          </a:p>
          <a:p>
            <a: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        A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．受夏季盛行风影响　    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B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．受沿岸暖流影响</a:t>
            </a:r>
          </a:p>
          <a:p>
            <a: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        C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．受副热带高压影响	       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D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．受沿岸寒流影响</a:t>
            </a:r>
          </a:p>
          <a:p>
            <a: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(2)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两地的年降水量有差异，其主要原因是雅典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(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　　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)</a:t>
            </a:r>
          </a:p>
          <a:p>
            <a: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        A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．纬度位置较低	       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B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．受西风影响较弱</a:t>
            </a:r>
          </a:p>
          <a:p>
            <a: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        C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．地势相对较高	       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D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．距地中海较近</a:t>
            </a:r>
          </a:p>
        </p:txBody>
      </p:sp>
      <p:sp>
        <p:nvSpPr>
          <p:cNvPr id="6" name="矩形 5"/>
          <p:cNvSpPr/>
          <p:nvPr/>
        </p:nvSpPr>
        <p:spPr>
          <a:xfrm>
            <a:off x="7500958" y="4071942"/>
            <a:ext cx="4074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D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7143768" y="5214950"/>
            <a:ext cx="3898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B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214810" y="214290"/>
            <a:ext cx="3143272" cy="57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一、大气的受热过程</a:t>
            </a:r>
            <a:endParaRPr kumimoji="0" lang="zh-CN" alt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2508250" cy="4714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7" name="Picture 15" descr="E:\浙江地理\DL123.TIF"/>
          <p:cNvPicPr>
            <a:picLocks noChangeAspect="1" noChangeArrowheads="1"/>
          </p:cNvPicPr>
          <p:nvPr/>
        </p:nvPicPr>
        <p:blipFill>
          <a:blip r:embed="rId3" r:link="rId4"/>
          <a:srcRect/>
          <a:stretch>
            <a:fillRect/>
          </a:stretch>
        </p:blipFill>
        <p:spPr bwMode="auto">
          <a:xfrm>
            <a:off x="785786" y="785794"/>
            <a:ext cx="803275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矩形 7"/>
          <p:cNvSpPr/>
          <p:nvPr/>
        </p:nvSpPr>
        <p:spPr>
          <a:xfrm>
            <a:off x="785786" y="5715016"/>
            <a:ext cx="23503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</a:rPr>
              <a:t>“太阳暖大地”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6143636" y="5715016"/>
            <a:ext cx="23503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</a:rPr>
              <a:t>“大地暖大气”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500430" y="5715016"/>
            <a:ext cx="23503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</a:rPr>
              <a:t>“大气返大地”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315913" y="1273156"/>
            <a:ext cx="2255823" cy="258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6223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(2015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宋体" pitchFamily="2" charset="-122"/>
                <a:cs typeface="+mn-cs"/>
              </a:rPr>
              <a:t>·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湖南名校联考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)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下图是四地月均温与月降水量关系图。读图，完成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(1)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～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(2)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题。</a:t>
            </a: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/>
          <a:srcRect r="72815" b="-15385"/>
          <a:stretch>
            <a:fillRect/>
          </a:stretch>
        </p:blipFill>
        <p:spPr bwMode="auto">
          <a:xfrm>
            <a:off x="365125" y="214290"/>
            <a:ext cx="2063735" cy="42862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4" name="Picture 5" descr="G:\张蕴霞\课件\学苑文化\2016二轮\地理\新建文件夹\2-78.TIF"/>
          <p:cNvPicPr>
            <a:picLocks noChangeAspect="1" noChangeArrowheads="1"/>
          </p:cNvPicPr>
          <p:nvPr/>
        </p:nvPicPr>
        <p:blipFill>
          <a:blip r:embed="rId3" r:link="rId4"/>
          <a:srcRect/>
          <a:stretch>
            <a:fillRect/>
          </a:stretch>
        </p:blipFill>
        <p:spPr bwMode="auto">
          <a:xfrm>
            <a:off x="2786050" y="71438"/>
            <a:ext cx="6215106" cy="4071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501650" y="4071942"/>
            <a:ext cx="7427936" cy="27146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(1)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四地中，分布在大陆东部的是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(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　　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)</a:t>
            </a:r>
          </a:p>
          <a:p>
            <a: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A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．①　　　　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B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．②　　　　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C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．③　　　　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D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．④</a:t>
            </a:r>
          </a:p>
          <a:p>
            <a: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(2)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四地气候对农业生产的影响，正确的是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(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　　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)</a:t>
            </a:r>
          </a:p>
          <a:p>
            <a: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A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．①地雨热同期，农作物可一年三熟</a:t>
            </a:r>
          </a:p>
          <a:p>
            <a: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B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．②地全年降水丰富，有利于水稻种植</a:t>
            </a:r>
          </a:p>
          <a:p>
            <a: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C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．③地昼夜温差大，利于作物有机质积累</a:t>
            </a:r>
          </a:p>
          <a:p>
            <a: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D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．④地降水集中于夏季，易出现洪涝灾害</a:t>
            </a:r>
          </a:p>
        </p:txBody>
      </p:sp>
      <p:sp>
        <p:nvSpPr>
          <p:cNvPr id="6" name="矩形 5"/>
          <p:cNvSpPr/>
          <p:nvPr/>
        </p:nvSpPr>
        <p:spPr>
          <a:xfrm>
            <a:off x="5214942" y="4071942"/>
            <a:ext cx="4074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A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6357950" y="4857760"/>
            <a:ext cx="4074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C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85721" y="95232"/>
            <a:ext cx="6572296" cy="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33450" hangingPunct="0">
              <a:lnSpc>
                <a:spcPct val="140000"/>
              </a:lnSpc>
              <a:buClr>
                <a:schemeClr val="accent1"/>
              </a:buClr>
              <a:buFont typeface="Wingdings" pitchFamily="2" charset="2"/>
              <a:buNone/>
              <a:tabLst>
                <a:tab pos="3949700" algn="l"/>
              </a:tabLst>
            </a:pPr>
            <a:r>
              <a:rPr lang="zh-CN" altLang="en-US" sz="2800" b="1" dirty="0">
                <a:solidFill>
                  <a:srgbClr val="FF0000"/>
                </a:solidFill>
                <a:ea typeface="黑体" pitchFamily="49" charset="-122"/>
              </a:rPr>
              <a:t>大题答题规范</a:t>
            </a:r>
            <a:r>
              <a:rPr lang="en-US" altLang="zh-CN" sz="2800" b="1" dirty="0">
                <a:solidFill>
                  <a:srgbClr val="FF0000"/>
                </a:solidFill>
                <a:ea typeface="黑体" pitchFamily="49" charset="-122"/>
              </a:rPr>
              <a:t>(</a:t>
            </a:r>
            <a:r>
              <a:rPr lang="zh-CN" altLang="en-US" sz="2800" b="1" dirty="0">
                <a:solidFill>
                  <a:srgbClr val="FF0000"/>
                </a:solidFill>
                <a:ea typeface="黑体" pitchFamily="49" charset="-122"/>
              </a:rPr>
              <a:t>一</a:t>
            </a:r>
            <a:r>
              <a:rPr lang="en-US" altLang="zh-CN" sz="2800" b="1" dirty="0">
                <a:solidFill>
                  <a:srgbClr val="FF0000"/>
                </a:solidFill>
                <a:ea typeface="黑体" pitchFamily="49" charset="-122"/>
              </a:rPr>
              <a:t>)</a:t>
            </a:r>
            <a:r>
              <a:rPr lang="zh-CN" altLang="en-US" sz="2800" b="1" dirty="0">
                <a:solidFill>
                  <a:srgbClr val="FF0000"/>
                </a:solidFill>
                <a:ea typeface="黑体" pitchFamily="49" charset="-122"/>
              </a:rPr>
              <a:t>　大气运动规律的应用</a:t>
            </a: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34231" y="214290"/>
            <a:ext cx="2066925" cy="50006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928671"/>
            <a:ext cx="8429684" cy="292895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50825" y="4002113"/>
            <a:ext cx="8642350" cy="9270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6223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黑体" pitchFamily="49" charset="-122"/>
                <a:cs typeface="+mn-cs"/>
              </a:rPr>
              <a:t>2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．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黑体" pitchFamily="49" charset="-122"/>
                <a:cs typeface="+mn-cs"/>
              </a:rPr>
              <a:t>运用气压带、风带的分布规律和性质解释实际问题。其答题思路为：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lum bright="-20000" contrast="30000"/>
          </a:blip>
          <a:srcRect/>
          <a:stretch>
            <a:fillRect/>
          </a:stretch>
        </p:blipFill>
        <p:spPr bwMode="auto">
          <a:xfrm>
            <a:off x="2514628" y="4572008"/>
            <a:ext cx="6057900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285720" y="214291"/>
            <a:ext cx="8642350" cy="5000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黑体" pitchFamily="49" charset="-122"/>
                <a:cs typeface="+mn-cs"/>
              </a:rPr>
              <a:t>3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．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黑体" pitchFamily="49" charset="-122"/>
                <a:cs typeface="+mn-cs"/>
              </a:rPr>
              <a:t>分析气温降水的时空分布规律及影响因素。其答题思路为：</a:t>
            </a: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lum bright="-20000" contrast="30000"/>
          </a:blip>
          <a:srcRect/>
          <a:stretch>
            <a:fillRect/>
          </a:stretch>
        </p:blipFill>
        <p:spPr bwMode="auto">
          <a:xfrm>
            <a:off x="571472" y="785794"/>
            <a:ext cx="8001056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58806" y="3571876"/>
            <a:ext cx="7713656" cy="603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黑体" pitchFamily="49" charset="-122"/>
                <a:cs typeface="+mn-cs"/>
              </a:rPr>
              <a:t>4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．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黑体" pitchFamily="49" charset="-122"/>
                <a:cs typeface="+mn-cs"/>
              </a:rPr>
              <a:t>运用气候类型的分布分析地理现象。其答题思路为：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lum bright="-20000" contrast="30000"/>
          </a:blip>
          <a:srcRect/>
          <a:stretch>
            <a:fillRect/>
          </a:stretch>
        </p:blipFill>
        <p:spPr bwMode="auto">
          <a:xfrm>
            <a:off x="571472" y="4214818"/>
            <a:ext cx="8072494" cy="2247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285728"/>
            <a:ext cx="3143272" cy="57150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graphicFrame>
        <p:nvGraphicFramePr>
          <p:cNvPr id="3" name="Group 3"/>
          <p:cNvGraphicFramePr>
            <a:graphicFrameLocks noGrp="1"/>
          </p:cNvGraphicFramePr>
          <p:nvPr/>
        </p:nvGraphicFramePr>
        <p:xfrm>
          <a:off x="357158" y="1071544"/>
          <a:ext cx="8572560" cy="5429292"/>
        </p:xfrm>
        <a:graphic>
          <a:graphicData uri="http://schemas.openxmlformats.org/drawingml/2006/table">
            <a:tbl>
              <a:tblPr/>
              <a:tblGrid>
                <a:gridCol w="1045438"/>
                <a:gridCol w="7527122"/>
              </a:tblGrid>
              <a:tr h="51863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000500" algn="l"/>
                        </a:tabLst>
                      </a:pPr>
                      <a:r>
                        <a:rPr kumimoji="0" lang="zh-CN" alt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题型</a:t>
                      </a:r>
                      <a:endParaRPr kumimoji="0" lang="zh-CN" alt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000500" algn="l"/>
                        </a:tabLst>
                      </a:pPr>
                      <a:r>
                        <a:rPr kumimoji="0" lang="zh-CN" alt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分析角度</a:t>
                      </a:r>
                      <a:endParaRPr kumimoji="0" lang="zh-CN" alt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33541">
                <a:tc row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000500" algn="l"/>
                        </a:tabLst>
                      </a:pPr>
                      <a:r>
                        <a:rPr kumimoji="0" lang="zh-CN" alt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等压线</a:t>
                      </a:r>
                      <a:endParaRPr kumimoji="0" lang="zh-CN" alt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000500" algn="l"/>
                        </a:tabLst>
                      </a:pPr>
                      <a:r>
                        <a:rPr kumimoji="0" lang="zh-CN" alt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图类</a:t>
                      </a:r>
                      <a:endParaRPr kumimoji="0" lang="zh-CN" alt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000500" algn="l"/>
                        </a:tabLst>
                      </a:pPr>
                      <a:r>
                        <a:rPr kumimoji="0" lang="zh-CN" alt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根据形状值，判断气压场类型</a:t>
                      </a:r>
                      <a:r>
                        <a:rPr kumimoji="0" lang="en-US" altLang="zh-CN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(</a:t>
                      </a:r>
                      <a:r>
                        <a:rPr kumimoji="0" lang="zh-CN" alt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高压、低压、高压脊、低压槽等</a:t>
                      </a:r>
                      <a:r>
                        <a:rPr kumimoji="0" lang="en-US" altLang="zh-CN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)</a:t>
                      </a:r>
                      <a:endParaRPr kumimoji="0" lang="en-US" altLang="zh-CN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63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000500" algn="l"/>
                        </a:tabLst>
                      </a:pPr>
                      <a:r>
                        <a:rPr kumimoji="0" lang="zh-CN" alt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根据气压数值和所处南、北半球判断风向</a:t>
                      </a:r>
                      <a:endParaRPr kumimoji="0" lang="zh-CN" alt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33541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000500" algn="l"/>
                        </a:tabLst>
                      </a:pPr>
                      <a:r>
                        <a:rPr kumimoji="0" lang="zh-CN" alt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根据气压场类型判断锋面位置、类型及天气特征</a:t>
                      </a:r>
                      <a:endParaRPr kumimoji="0" lang="zh-CN" alt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72764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000500" algn="l"/>
                        </a:tabLst>
                      </a:pPr>
                      <a:r>
                        <a:rPr kumimoji="0" lang="zh-CN" alt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气候</a:t>
                      </a:r>
                      <a:endParaRPr kumimoji="0" lang="zh-CN" alt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000500" algn="l"/>
                        </a:tabLst>
                      </a:pPr>
                      <a:r>
                        <a:rPr kumimoji="0" lang="zh-CN" alt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特征类</a:t>
                      </a:r>
                      <a:endParaRPr kumimoji="0" lang="zh-CN" alt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000500" algn="l"/>
                        </a:tabLst>
                      </a:pPr>
                      <a:r>
                        <a:rPr kumimoji="0" lang="zh-CN" alt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根据区域图中的经纬度位置，海陆位置及在大气环流中的位置确定气候类型，然后分析特征</a:t>
                      </a:r>
                      <a:endParaRPr kumimoji="0" lang="zh-CN" alt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63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000500" algn="l"/>
                        </a:tabLst>
                      </a:pPr>
                      <a:r>
                        <a:rPr kumimoji="0" lang="zh-CN" alt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根据气温和降水图文资料分析描述气候特征</a:t>
                      </a:r>
                      <a:endParaRPr kumimoji="0" lang="zh-CN" alt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3354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000500" algn="l"/>
                        </a:tabLst>
                      </a:pPr>
                      <a:r>
                        <a:rPr kumimoji="0" lang="zh-CN" alt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气候成</a:t>
                      </a:r>
                      <a:endParaRPr kumimoji="0" lang="zh-CN" alt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000500" algn="l"/>
                        </a:tabLst>
                      </a:pPr>
                      <a:r>
                        <a:rPr kumimoji="0" lang="zh-CN" alt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因类</a:t>
                      </a:r>
                      <a:endParaRPr kumimoji="0" lang="zh-CN" alt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000500" algn="l"/>
                        </a:tabLst>
                      </a:pPr>
                      <a:r>
                        <a:rPr kumimoji="0" lang="zh-CN" alt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从纬度位置、海陆位置、地形、大气环流、洋流等方面分析</a:t>
                      </a:r>
                      <a:endParaRPr kumimoji="0" lang="zh-CN" alt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2"/>
          <p:cNvGraphicFramePr>
            <a:graphicFrameLocks noGrp="1"/>
          </p:cNvGraphicFramePr>
          <p:nvPr/>
        </p:nvGraphicFramePr>
        <p:xfrm>
          <a:off x="539750" y="785794"/>
          <a:ext cx="8066088" cy="4857783"/>
        </p:xfrm>
        <a:graphic>
          <a:graphicData uri="http://schemas.openxmlformats.org/drawingml/2006/table">
            <a:tbl>
              <a:tblPr/>
              <a:tblGrid>
                <a:gridCol w="1317606"/>
                <a:gridCol w="6748482"/>
              </a:tblGrid>
              <a:tr h="65645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000500" algn="l"/>
                        </a:tabLst>
                      </a:pP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题型</a:t>
                      </a:r>
                      <a:endParaRPr kumimoji="0" lang="zh-CN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000500" algn="l"/>
                        </a:tabLst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分析角度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81623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000500" algn="l"/>
                        </a:tabLst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等温</a:t>
                      </a:r>
                      <a:endParaRPr kumimoji="0" lang="zh-CN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000500" algn="l"/>
                        </a:tabLst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线图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000500" algn="l"/>
                        </a:tabLst>
                      </a:pP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从等温线的数值分布、疏密判断南北半球、温差大小、分布规律等</a:t>
                      </a:r>
                      <a:endParaRPr kumimoji="0" lang="zh-CN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6457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000500" algn="l"/>
                        </a:tabLst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从纬度、海陆、地形、洋流等方面分析成因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81623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000500" algn="l"/>
                        </a:tabLst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年等降水</a:t>
                      </a:r>
                      <a:endParaRPr kumimoji="0" lang="zh-CN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000500" algn="l"/>
                        </a:tabLst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量线图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000500" algn="l"/>
                        </a:tabLst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从年降水量线数值、分布、疏密判断降水的分布规律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81623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000500" algn="l"/>
                        </a:tabLst>
                      </a:pP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从海陆位置、大气环流、地形、洋流等方面分析成因</a:t>
                      </a:r>
                      <a:endParaRPr kumimoji="0" lang="zh-CN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857356" y="214290"/>
            <a:ext cx="7215206" cy="45085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Wingdings" pitchFamily="2" charset="2"/>
              <a:buNone/>
              <a:tabLst>
                <a:tab pos="1431925" algn="l"/>
                <a:tab pos="3949700" algn="l"/>
              </a:tabLst>
              <a:defRPr/>
            </a:pP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(2013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宋体" pitchFamily="2" charset="-122"/>
                <a:cs typeface="+mn-cs"/>
              </a:rPr>
              <a:t>·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全国课标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Ⅰ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卷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)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阅读图文资料，回答下列问题。</a:t>
            </a: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1463655" cy="50006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4" name="Picture 6" descr="G:\张蕴霞\课件\学苑文化\2016二轮\地理\新建文件夹\2-86.TIF"/>
          <p:cNvPicPr>
            <a:picLocks noChangeAspect="1" noChangeArrowheads="1"/>
          </p:cNvPicPr>
          <p:nvPr/>
        </p:nvPicPr>
        <p:blipFill>
          <a:blip r:embed="rId3" r:link="rId4"/>
          <a:srcRect/>
          <a:stretch>
            <a:fillRect/>
          </a:stretch>
        </p:blipFill>
        <p:spPr bwMode="auto">
          <a:xfrm>
            <a:off x="3357554" y="642918"/>
            <a:ext cx="5634035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矩形 4"/>
          <p:cNvSpPr/>
          <p:nvPr/>
        </p:nvSpPr>
        <p:spPr>
          <a:xfrm>
            <a:off x="214282" y="879819"/>
            <a:ext cx="300039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 smtClean="0">
                <a:latin typeface="+mn-ea"/>
              </a:rPr>
              <a:t>    居住在成都的小明和小亮在“寻找最佳避寒地”的课外研究中发现，有“百里钢城”之称的攀枝花</a:t>
            </a:r>
            <a:r>
              <a:rPr lang="en-US" altLang="zh-CN" sz="2000" b="1" dirty="0" smtClean="0">
                <a:latin typeface="+mn-ea"/>
              </a:rPr>
              <a:t>1</a:t>
            </a:r>
            <a:r>
              <a:rPr lang="zh-CN" altLang="en-US" sz="2000" b="1" dirty="0" smtClean="0">
                <a:latin typeface="+mn-ea"/>
              </a:rPr>
              <a:t>月平均气温达</a:t>
            </a:r>
            <a:r>
              <a:rPr lang="en-US" altLang="zh-CN" sz="2000" b="1" dirty="0" smtClean="0">
                <a:latin typeface="+mn-ea"/>
              </a:rPr>
              <a:t>13.6 ℃(</a:t>
            </a:r>
            <a:r>
              <a:rPr lang="zh-CN" altLang="en-US" sz="2000" b="1" dirty="0" smtClean="0">
                <a:latin typeface="+mn-ea"/>
              </a:rPr>
              <a:t>昆明为</a:t>
            </a:r>
            <a:r>
              <a:rPr lang="en-US" altLang="zh-CN" sz="2000" b="1" dirty="0" smtClean="0">
                <a:latin typeface="+mn-ea"/>
              </a:rPr>
              <a:t>7.7 ℃</a:t>
            </a:r>
            <a:r>
              <a:rPr lang="zh-CN" altLang="en-US" sz="2000" b="1" dirty="0" smtClean="0">
                <a:latin typeface="+mn-ea"/>
              </a:rPr>
              <a:t>，成都为</a:t>
            </a:r>
            <a:r>
              <a:rPr lang="en-US" altLang="zh-CN" sz="2000" b="1" dirty="0" smtClean="0">
                <a:latin typeface="+mn-ea"/>
              </a:rPr>
              <a:t>5.5 ℃)</a:t>
            </a:r>
            <a:r>
              <a:rPr lang="zh-CN" altLang="en-US" sz="2000" b="1" dirty="0" smtClean="0">
                <a:latin typeface="+mn-ea"/>
              </a:rPr>
              <a:t>，是长江流域冬季的“温暖之都”。图</a:t>
            </a:r>
            <a:r>
              <a:rPr lang="en-US" altLang="zh-CN" sz="2000" b="1" dirty="0" smtClean="0">
                <a:latin typeface="+mn-ea"/>
              </a:rPr>
              <a:t>1</a:t>
            </a:r>
            <a:r>
              <a:rPr lang="zh-CN" altLang="en-US" sz="2000" b="1" dirty="0" smtClean="0">
                <a:latin typeface="+mn-ea"/>
              </a:rPr>
              <a:t>示意攀枝花在我国西南地区的位置，图</a:t>
            </a:r>
            <a:r>
              <a:rPr lang="en-US" altLang="zh-CN" sz="2000" b="1" dirty="0" smtClean="0">
                <a:latin typeface="+mn-ea"/>
              </a:rPr>
              <a:t>2</a:t>
            </a:r>
            <a:r>
              <a:rPr lang="zh-CN" altLang="en-US" sz="2000" b="1" dirty="0" smtClean="0">
                <a:latin typeface="+mn-ea"/>
              </a:rPr>
              <a:t>示意攀枝花周边地形。</a:t>
            </a:r>
          </a:p>
        </p:txBody>
      </p:sp>
      <p:sp>
        <p:nvSpPr>
          <p:cNvPr id="6" name="矩形 5"/>
          <p:cNvSpPr/>
          <p:nvPr/>
        </p:nvSpPr>
        <p:spPr>
          <a:xfrm>
            <a:off x="285720" y="4561842"/>
            <a:ext cx="864399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622300"/>
            <a:r>
              <a:rPr lang="en-US" altLang="zh-CN" sz="2400" b="1" dirty="0" smtClean="0">
                <a:latin typeface="Times New Roman" pitchFamily="18" charset="0"/>
                <a:ea typeface="宋体" pitchFamily="2" charset="-122"/>
              </a:rPr>
              <a:t>(1)</a:t>
            </a:r>
            <a:r>
              <a:rPr lang="zh-CN" altLang="en-US" sz="2400" b="1" dirty="0" smtClean="0">
                <a:latin typeface="Times New Roman" pitchFamily="18" charset="0"/>
                <a:ea typeface="宋体" pitchFamily="2" charset="-122"/>
              </a:rPr>
              <a:t>分析攀枝花</a:t>
            </a:r>
            <a:r>
              <a:rPr lang="en-US" altLang="zh-CN" sz="2400" b="1" dirty="0" smtClean="0">
                <a:latin typeface="Times New Roman" pitchFamily="18" charset="0"/>
                <a:ea typeface="宋体" pitchFamily="2" charset="-122"/>
              </a:rPr>
              <a:t>1</a:t>
            </a:r>
            <a:r>
              <a:rPr lang="zh-CN" altLang="en-US" sz="2400" b="1" dirty="0" smtClean="0">
                <a:latin typeface="Times New Roman" pitchFamily="18" charset="0"/>
                <a:ea typeface="宋体" pitchFamily="2" charset="-122"/>
              </a:rPr>
              <a:t>月份平均气温较高的原因。</a:t>
            </a:r>
          </a:p>
          <a:p>
            <a:pPr indent="622300"/>
            <a:r>
              <a:rPr lang="en-US" altLang="zh-CN" sz="2400" b="1" dirty="0" smtClean="0">
                <a:latin typeface="Times New Roman" pitchFamily="18" charset="0"/>
                <a:ea typeface="宋体" pitchFamily="2" charset="-122"/>
              </a:rPr>
              <a:t>(2)</a:t>
            </a:r>
            <a:r>
              <a:rPr lang="zh-CN" altLang="en-US" sz="2400" b="1" dirty="0" smtClean="0">
                <a:latin typeface="Times New Roman" pitchFamily="18" charset="0"/>
                <a:ea typeface="宋体" pitchFamily="2" charset="-122"/>
              </a:rPr>
              <a:t>推测攀枝花</a:t>
            </a:r>
            <a:r>
              <a:rPr lang="en-US" altLang="zh-CN" sz="2400" b="1" dirty="0" smtClean="0">
                <a:latin typeface="Times New Roman" pitchFamily="18" charset="0"/>
                <a:ea typeface="宋体" pitchFamily="2" charset="-122"/>
              </a:rPr>
              <a:t>1</a:t>
            </a:r>
            <a:r>
              <a:rPr lang="zh-CN" altLang="en-US" sz="2400" b="1" dirty="0" smtClean="0">
                <a:latin typeface="Times New Roman" pitchFamily="18" charset="0"/>
                <a:ea typeface="宋体" pitchFamily="2" charset="-122"/>
              </a:rPr>
              <a:t>月份天气特征。</a:t>
            </a:r>
          </a:p>
          <a:p>
            <a:pPr indent="622300"/>
            <a:r>
              <a:rPr lang="en-US" altLang="zh-CN" sz="2400" b="1" dirty="0" smtClean="0">
                <a:latin typeface="Times New Roman" pitchFamily="18" charset="0"/>
                <a:ea typeface="宋体" pitchFamily="2" charset="-122"/>
              </a:rPr>
              <a:t>(3)</a:t>
            </a:r>
            <a:r>
              <a:rPr lang="zh-CN" altLang="en-US" sz="2400" b="1" dirty="0" smtClean="0">
                <a:latin typeface="Times New Roman" pitchFamily="18" charset="0"/>
                <a:ea typeface="宋体" pitchFamily="2" charset="-122"/>
              </a:rPr>
              <a:t>小明建议把攀枝花打造成</a:t>
            </a:r>
            <a:r>
              <a:rPr lang="zh-CN" altLang="en-US" sz="2400" b="1" dirty="0" smtClean="0">
                <a:latin typeface="Arial" charset="0"/>
                <a:ea typeface="宋体" pitchFamily="2" charset="-122"/>
              </a:rPr>
              <a:t>“</a:t>
            </a:r>
            <a:r>
              <a:rPr lang="zh-CN" altLang="en-US" sz="2400" b="1" dirty="0" smtClean="0">
                <a:latin typeface="Times New Roman" pitchFamily="18" charset="0"/>
                <a:ea typeface="宋体" pitchFamily="2" charset="-122"/>
              </a:rPr>
              <a:t>避寒之都</a:t>
            </a:r>
            <a:r>
              <a:rPr lang="zh-CN" altLang="en-US" sz="2400" b="1" dirty="0" smtClean="0">
                <a:latin typeface="Arial" charset="0"/>
                <a:ea typeface="宋体" pitchFamily="2" charset="-122"/>
              </a:rPr>
              <a:t>”</a:t>
            </a:r>
            <a:r>
              <a:rPr lang="zh-CN" altLang="en-US" sz="2400" b="1" dirty="0" smtClean="0">
                <a:latin typeface="Times New Roman" pitchFamily="18" charset="0"/>
                <a:ea typeface="宋体" pitchFamily="2" charset="-122"/>
              </a:rPr>
              <a:t>，吸引人们冬季来此度假。小亮则从空气质量角度提出质疑。试为小亮的质疑提出论据。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42844" y="214290"/>
            <a:ext cx="8929718" cy="364333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Autofit/>
          </a:bodyPr>
          <a:lstStyle/>
          <a:p>
            <a:pPr marL="0" marR="0" lvl="0" indent="6223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黑体" pitchFamily="49" charset="-122"/>
                <a:cs typeface="+mn-cs"/>
              </a:rPr>
              <a:t>[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黑体" pitchFamily="49" charset="-122"/>
                <a:cs typeface="+mn-cs"/>
              </a:rPr>
              <a:t>答案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黑体" pitchFamily="49" charset="-122"/>
                <a:cs typeface="+mn-cs"/>
              </a:rPr>
              <a:t>]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　</a:t>
            </a:r>
            <a:endParaRPr kumimoji="0" lang="en-US" altLang="zh-CN" sz="24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宋体" pitchFamily="2" charset="-122"/>
              <a:cs typeface="+mn-cs"/>
            </a:endParaRPr>
          </a:p>
          <a:p>
            <a:pPr marL="0" marR="0" lvl="0" indent="6223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(1)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因地形阻挡，冬季受北方冷空气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(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寒潮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)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影响较小；位于河流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(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金沙江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)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谷地，山高谷深，盛行下沉气流，气流在下沉过程中增温。</a:t>
            </a:r>
          </a:p>
          <a:p>
            <a:pPr marL="0" marR="0" lvl="0" indent="6223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(2)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多晴天、少云雨，风力弱，气温较高，较稳定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(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波动小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)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。</a:t>
            </a:r>
          </a:p>
          <a:p>
            <a:pPr marL="0" marR="0" lvl="0" indent="6223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(3)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钢铁工业以及其他工业、城市交通等排放大量废气；，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(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山高谷深，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)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地形相对封闭，下沉气流空气稳定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(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易出现逆温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)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，不利于空气中污染物的扩散。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(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因此，空气质量可能不佳，不适宜度假。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357159" y="428604"/>
            <a:ext cx="2428891" cy="33575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Wingdings" pitchFamily="2" charset="2"/>
              <a:buNone/>
              <a:tabLst>
                <a:tab pos="1431925" algn="l"/>
                <a:tab pos="3949700" algn="l"/>
              </a:tabLst>
              <a:defRPr/>
            </a:pPr>
            <a:r>
              <a:rPr lang="en-US" altLang="zh-CN" sz="2400" b="1" dirty="0" smtClean="0">
                <a:latin typeface="+mn-ea"/>
              </a:rPr>
              <a:t>       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cs typeface="+mn-cs"/>
              </a:rPr>
              <a:t>(2013·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cs typeface="+mn-cs"/>
              </a:rPr>
              <a:t>浙江文综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cs typeface="+mn-cs"/>
              </a:rPr>
              <a:t>)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cs typeface="+mn-cs"/>
              </a:rPr>
              <a:t>根据下列材料，完成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cs typeface="+mn-cs"/>
              </a:rPr>
              <a:t>(1)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cs typeface="+mn-cs"/>
              </a:rPr>
              <a:t>～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cs typeface="+mn-cs"/>
              </a:rPr>
              <a:t>(2)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cs typeface="+mn-cs"/>
              </a:rPr>
              <a:t>题。</a:t>
            </a:r>
          </a:p>
          <a:p>
            <a: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Wingdings" pitchFamily="2" charset="2"/>
              <a:buNone/>
              <a:tabLst>
                <a:tab pos="1431925" algn="l"/>
                <a:tab pos="3949700" algn="l"/>
              </a:tabLst>
              <a:defRPr/>
            </a:pP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cs typeface="+mn-cs"/>
              </a:rPr>
              <a:t>材料一　美国本土年降水量分布及棉花带范围图。</a:t>
            </a:r>
          </a:p>
        </p:txBody>
      </p:sp>
      <p:pic>
        <p:nvPicPr>
          <p:cNvPr id="3" name="Picture 5" descr="G:\张蕴霞\课件\学苑文化\2016二轮\地理\新建文件夹\2-88.TIF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2857488" y="214290"/>
            <a:ext cx="6072230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42844" y="3973542"/>
            <a:ext cx="8642350" cy="26701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6223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黑体" pitchFamily="49" charset="-122"/>
                <a:cs typeface="+mn-cs"/>
              </a:rPr>
              <a:t>材料二　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楷体_GB2312" pitchFamily="49" charset="-122"/>
                <a:cs typeface="+mn-cs"/>
              </a:rPr>
              <a:t>图中甲、乙两城市气温比较表。</a:t>
            </a:r>
          </a:p>
          <a:p>
            <a:pPr marL="0" marR="0" lvl="0" indent="6223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zh-CN" alt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楷体_GB2312" pitchFamily="49" charset="-122"/>
              <a:cs typeface="+mn-cs"/>
            </a:endParaRPr>
          </a:p>
          <a:p>
            <a:pPr marL="0" marR="0" lvl="0" indent="6223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zh-CN" alt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楷体_GB2312" pitchFamily="49" charset="-122"/>
              <a:cs typeface="+mn-cs"/>
            </a:endParaRPr>
          </a:p>
          <a:p>
            <a:pPr marL="0" marR="0" lvl="0" indent="6223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zh-CN" alt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楷体_GB2312" pitchFamily="49" charset="-122"/>
              <a:cs typeface="+mn-cs"/>
            </a:endParaRPr>
          </a:p>
          <a:p>
            <a:pPr marL="0" marR="0" lvl="0" indent="6223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(1)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描述美国西部年降水量的空间分布特点，并分析其成因。</a:t>
            </a:r>
          </a:p>
          <a:p>
            <a:pPr marL="0" marR="0" lvl="0" indent="6223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(2)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据表比较甲、乙两城市的气温差异，并解释其原因。</a:t>
            </a:r>
          </a:p>
        </p:txBody>
      </p:sp>
      <p:graphicFrame>
        <p:nvGraphicFramePr>
          <p:cNvPr id="5" name="Group 3"/>
          <p:cNvGraphicFramePr>
            <a:graphicFrameLocks noGrp="1"/>
          </p:cNvGraphicFramePr>
          <p:nvPr/>
        </p:nvGraphicFramePr>
        <p:xfrm>
          <a:off x="1214414" y="4404376"/>
          <a:ext cx="6640512" cy="1310640"/>
        </p:xfrm>
        <a:graphic>
          <a:graphicData uri="http://schemas.openxmlformats.org/drawingml/2006/table">
            <a:tbl>
              <a:tblPr/>
              <a:tblGrid>
                <a:gridCol w="2151062"/>
                <a:gridCol w="2244725"/>
                <a:gridCol w="2244725"/>
              </a:tblGrid>
              <a:tr h="423644">
                <a:tc>
                  <a:txBody>
                    <a:bodyPr/>
                    <a:lstStyle/>
                    <a:p>
                      <a:pPr marL="622300" marR="0" lvl="0" indent="0" algn="just" defTabSz="933450" rtl="0" eaLnBrk="1" fontAlgn="base" latinLnBrk="0" hangingPunct="0">
                        <a:lnSpc>
                          <a:spcPct val="1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>
                          <a:tab pos="3949700" algn="l"/>
                        </a:tabLst>
                      </a:pPr>
                      <a:endParaRPr kumimoji="0" lang="zh-CN" altLang="zh-CN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宋体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000500" algn="l"/>
                        </a:tabLst>
                      </a:pPr>
                      <a:r>
                        <a:rPr kumimoji="0" lang="zh-CN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</a:rPr>
                        <a:t>甲</a:t>
                      </a:r>
                      <a:r>
                        <a:rPr kumimoji="0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</a:rPr>
                        <a:t>(37°48′N)</a:t>
                      </a:r>
                      <a:endParaRPr kumimoji="0" lang="en-US" altLang="zh-CN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楷体_GB2312" pitchFamily="49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000500" algn="l"/>
                        </a:tabLst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</a:rPr>
                        <a:t>乙</a:t>
                      </a: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</a:rPr>
                        <a:t>(36°54′N)</a:t>
                      </a:r>
                      <a:endParaRPr kumimoji="0" lang="en-US" altLang="zh-CN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楷体_GB2312" pitchFamily="49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9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000500" algn="l"/>
                        </a:tabLst>
                      </a:pPr>
                      <a:r>
                        <a:rPr kumimoji="0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</a:rPr>
                        <a:t>1</a:t>
                      </a:r>
                      <a:r>
                        <a:rPr kumimoji="0" lang="zh-CN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</a:rPr>
                        <a:t>月气温</a:t>
                      </a:r>
                      <a:r>
                        <a:rPr kumimoji="0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</a:rPr>
                        <a:t>(℃)</a:t>
                      </a:r>
                      <a:endParaRPr kumimoji="0" lang="en-US" altLang="zh-CN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楷体_GB2312" pitchFamily="49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000500" algn="l"/>
                        </a:tabLst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</a:rPr>
                        <a:t>9.3</a:t>
                      </a:r>
                      <a:endParaRPr kumimoji="0" lang="en-US" altLang="zh-CN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楷体_GB2312" pitchFamily="49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000500" algn="l"/>
                        </a:tabLst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</a:rPr>
                        <a:t>4.7</a:t>
                      </a:r>
                      <a:endParaRPr kumimoji="0" lang="en-US" altLang="zh-CN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楷体_GB2312" pitchFamily="49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9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000500" algn="l"/>
                        </a:tabLst>
                      </a:pPr>
                      <a:r>
                        <a:rPr kumimoji="0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</a:rPr>
                        <a:t>7</a:t>
                      </a:r>
                      <a:r>
                        <a:rPr kumimoji="0" lang="zh-CN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</a:rPr>
                        <a:t>月气温</a:t>
                      </a:r>
                      <a:r>
                        <a:rPr kumimoji="0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</a:rPr>
                        <a:t>(℃)</a:t>
                      </a:r>
                      <a:endParaRPr kumimoji="0" lang="en-US" altLang="zh-CN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楷体_GB2312" pitchFamily="49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000500" algn="l"/>
                        </a:tabLst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</a:rPr>
                        <a:t>17.1</a:t>
                      </a:r>
                      <a:endParaRPr kumimoji="0" lang="en-US" altLang="zh-CN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楷体_GB2312" pitchFamily="49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000500" algn="l"/>
                        </a:tabLst>
                      </a:pPr>
                      <a:r>
                        <a:rPr kumimoji="0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</a:rPr>
                        <a:t>25.7</a:t>
                      </a:r>
                      <a:endParaRPr kumimoji="0" lang="en-US" altLang="zh-CN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楷体_GB2312" pitchFamily="49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矩形 5"/>
          <p:cNvSpPr/>
          <p:nvPr/>
        </p:nvSpPr>
        <p:spPr>
          <a:xfrm>
            <a:off x="214282" y="4330021"/>
            <a:ext cx="8715436" cy="138499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zh-CN" sz="2100" b="1" dirty="0" smtClean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</a:rPr>
              <a:t>[</a:t>
            </a:r>
            <a:r>
              <a:rPr lang="zh-CN" altLang="en-US" sz="2100" b="1" dirty="0" smtClean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</a:rPr>
              <a:t>答案</a:t>
            </a:r>
            <a:r>
              <a:rPr lang="en-US" altLang="zh-CN" sz="2100" b="1" dirty="0" smtClean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</a:rPr>
              <a:t>]</a:t>
            </a:r>
            <a:r>
              <a:rPr lang="zh-CN" altLang="en-US" sz="2100" b="1" dirty="0" smtClean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</a:rPr>
              <a:t>　 </a:t>
            </a:r>
            <a:endParaRPr lang="en-US" altLang="zh-CN" sz="2100" b="1" dirty="0" smtClean="0">
              <a:solidFill>
                <a:srgbClr val="FF0000"/>
              </a:solidFill>
              <a:latin typeface="Times New Roman" pitchFamily="18" charset="0"/>
              <a:ea typeface="黑体" pitchFamily="49" charset="-122"/>
            </a:endParaRPr>
          </a:p>
          <a:p>
            <a:r>
              <a:rPr lang="en-US" altLang="zh-CN" sz="2100" b="1" dirty="0" smtClean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</a:rPr>
              <a:t>        </a:t>
            </a:r>
            <a:r>
              <a:rPr lang="en-US" altLang="zh-CN" sz="2100" b="1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(1)</a:t>
            </a:r>
            <a:r>
              <a:rPr lang="zh-CN" altLang="en-US" sz="2100" b="1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分布特点：大致由沿海向内陆递减；西北部降水空间差异较大。</a:t>
            </a:r>
          </a:p>
          <a:p>
            <a:r>
              <a:rPr lang="zh-CN" altLang="en-US" sz="2100" b="1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成因：西部南北走向的高大山脉阻挡来自太平洋的湿润气流，山脉西侧地处迎风坡，降水多，西部的山间高原盆地，水汽难以进入，降水稀少。</a:t>
            </a:r>
          </a:p>
        </p:txBody>
      </p:sp>
      <p:sp>
        <p:nvSpPr>
          <p:cNvPr id="7" name="矩形 6"/>
          <p:cNvSpPr/>
          <p:nvPr/>
        </p:nvSpPr>
        <p:spPr>
          <a:xfrm>
            <a:off x="214282" y="2292344"/>
            <a:ext cx="8715436" cy="170816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zh-CN" sz="2100" b="1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(2)</a:t>
            </a:r>
            <a:r>
              <a:rPr lang="zh-CN" altLang="en-US" sz="2100" b="1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甲城比乙城冬季</a:t>
            </a:r>
            <a:r>
              <a:rPr lang="en-US" altLang="zh-CN" sz="2100" b="1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(1</a:t>
            </a:r>
            <a:r>
              <a:rPr lang="zh-CN" altLang="en-US" sz="2100" b="1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月</a:t>
            </a:r>
            <a:r>
              <a:rPr lang="en-US" altLang="zh-CN" sz="2100" b="1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)</a:t>
            </a:r>
            <a:r>
              <a:rPr lang="zh-CN" altLang="en-US" sz="2100" b="1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气温高，夏季</a:t>
            </a:r>
            <a:r>
              <a:rPr lang="en-US" altLang="zh-CN" sz="2100" b="1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(7</a:t>
            </a:r>
            <a:r>
              <a:rPr lang="zh-CN" altLang="en-US" sz="2100" b="1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月</a:t>
            </a:r>
            <a:r>
              <a:rPr lang="en-US" altLang="zh-CN" sz="2100" b="1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)</a:t>
            </a:r>
            <a:r>
              <a:rPr lang="zh-CN" altLang="en-US" sz="2100" b="1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气温低。甲城气温年较差小。</a:t>
            </a:r>
          </a:p>
          <a:p>
            <a:r>
              <a:rPr lang="zh-CN" altLang="en-US" sz="2100" b="1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冬季：甲城有高大山脉的阻挡，受北冰洋的寒冷空气影响较弱，气温较高。美国东部为低缓山地，乙城易受北方寒冷空气影响，气温较低。</a:t>
            </a:r>
          </a:p>
          <a:p>
            <a:r>
              <a:rPr lang="zh-CN" altLang="en-US" sz="2100" b="1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夏季：甲城受寒流影响，气温较低。乙城受暖流和东南暖湿气流影响，气温较高。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357158" y="214290"/>
            <a:ext cx="292735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zh-CN" altLang="en-US" sz="3000" b="1" dirty="0">
                <a:solidFill>
                  <a:srgbClr val="000000"/>
                </a:solidFill>
                <a:latin typeface="Arial" charset="0"/>
                <a:ea typeface="黑体" pitchFamily="49" charset="-122"/>
              </a:rPr>
              <a:t>考点分类突破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250825" y="1500174"/>
            <a:ext cx="3178167" cy="16049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6223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>
                <a:tab pos="1431925" algn="l"/>
                <a:tab pos="1790700" algn="l"/>
                <a:tab pos="3949700" algn="l"/>
              </a:tabLst>
              <a:defRPr/>
            </a:pP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(2013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  <a:ea typeface="宋体" pitchFamily="2" charset="-122"/>
                <a:cs typeface="+mn-cs"/>
              </a:rPr>
              <a:t>·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北京文综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)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下图为地球大气受热过程示意图。读图，回答下题。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/>
          <a:srcRect r="67125" b="-18655"/>
          <a:stretch>
            <a:fillRect/>
          </a:stretch>
        </p:blipFill>
        <p:spPr bwMode="auto">
          <a:xfrm>
            <a:off x="357158" y="928670"/>
            <a:ext cx="2390762" cy="5048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2571736" y="71414"/>
            <a:ext cx="6357982" cy="671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622300" defTabSz="933450" hangingPunct="0">
              <a:lnSpc>
                <a:spcPct val="140000"/>
              </a:lnSpc>
              <a:buClr>
                <a:schemeClr val="accent1"/>
              </a:buClr>
              <a:buFont typeface="Wingdings" pitchFamily="2" charset="2"/>
              <a:buNone/>
              <a:tabLst>
                <a:tab pos="3949700" algn="l"/>
              </a:tabLst>
            </a:pPr>
            <a:r>
              <a:rPr lang="zh-CN" altLang="en-US" sz="3000" b="1" dirty="0">
                <a:solidFill>
                  <a:srgbClr val="FF0000"/>
                </a:solidFill>
                <a:ea typeface="黑体" pitchFamily="49" charset="-122"/>
              </a:rPr>
              <a:t>考点一　大气的热力状况与气温</a:t>
            </a:r>
          </a:p>
        </p:txBody>
      </p:sp>
      <p:pic>
        <p:nvPicPr>
          <p:cNvPr id="10" name="Picture 7" descr="G:\张蕴霞\课件\学苑文化\2016二轮\地理\新建文件夹\2-49.TIF"/>
          <p:cNvPicPr>
            <a:picLocks noChangeAspect="1" noChangeArrowheads="1"/>
          </p:cNvPicPr>
          <p:nvPr/>
        </p:nvPicPr>
        <p:blipFill>
          <a:blip r:embed="rId3" r:link="rId4"/>
          <a:srcRect/>
          <a:stretch>
            <a:fillRect/>
          </a:stretch>
        </p:blipFill>
        <p:spPr bwMode="auto">
          <a:xfrm>
            <a:off x="3500430" y="785794"/>
            <a:ext cx="5429288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642910" y="3786190"/>
            <a:ext cx="5429288" cy="20002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大气中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(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　　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)</a:t>
            </a:r>
          </a:p>
          <a:p>
            <a:pPr marL="0" marR="0" lvl="0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A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．臭氧层遭到破坏，会导致①增加</a:t>
            </a:r>
          </a:p>
          <a:p>
            <a:pPr marL="0" marR="0" lvl="0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B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．二氧化碳浓度降低，会使②减少</a:t>
            </a:r>
          </a:p>
          <a:p>
            <a:pPr marL="0" marR="0" lvl="0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C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．可吸入颗粒物增加，会使③增加</a:t>
            </a:r>
          </a:p>
          <a:p>
            <a:pPr marL="0" marR="0" lvl="0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D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．出现雾霾，会导致④在夜间减少</a:t>
            </a:r>
          </a:p>
        </p:txBody>
      </p:sp>
      <p:sp>
        <p:nvSpPr>
          <p:cNvPr id="12" name="矩形 11"/>
          <p:cNvSpPr/>
          <p:nvPr/>
        </p:nvSpPr>
        <p:spPr>
          <a:xfrm>
            <a:off x="1928794" y="3786190"/>
            <a:ext cx="3898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B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250825" y="1357298"/>
            <a:ext cx="2178035" cy="40719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6223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>
                <a:tab pos="1077913" algn="l"/>
                <a:tab pos="1793875" algn="l"/>
                <a:tab pos="3949700" algn="l"/>
              </a:tabLst>
              <a:defRPr/>
            </a:pP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黑体" pitchFamily="49" charset="-122"/>
                <a:cs typeface="+mn-cs"/>
              </a:rPr>
              <a:t>1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．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黑体" pitchFamily="49" charset="-122"/>
                <a:cs typeface="+mn-cs"/>
              </a:rPr>
              <a:t>大气的受热过程</a:t>
            </a:r>
            <a:endParaRPr kumimoji="0" lang="zh-CN" altLang="en-US" sz="24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宋体" pitchFamily="2" charset="-122"/>
              <a:cs typeface="+mn-cs"/>
            </a:endParaRPr>
          </a:p>
          <a:p>
            <a:pPr marL="0" marR="0" lvl="0" indent="6223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>
                <a:tab pos="1077913" algn="l"/>
                <a:tab pos="1793875" algn="l"/>
                <a:tab pos="3949700" algn="l"/>
              </a:tabLst>
              <a:defRPr/>
            </a:pP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大气的受热过程实质上就是一个热量的传输过程，该传播过程可以划分成三大主要的环节，如下图所示：</a:t>
            </a: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/>
          <a:srcRect r="66617" b="7079"/>
          <a:stretch>
            <a:fillRect/>
          </a:stretch>
        </p:blipFill>
        <p:spPr bwMode="auto">
          <a:xfrm>
            <a:off x="214282" y="285728"/>
            <a:ext cx="2500330" cy="50006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4" name="Picture 5" descr="G:\张蕴霞\课件\学苑文化\2016二轮\地理\新建文件夹\2-51.TIF"/>
          <p:cNvPicPr>
            <a:picLocks noChangeAspect="1" noChangeArrowheads="1"/>
          </p:cNvPicPr>
          <p:nvPr/>
        </p:nvPicPr>
        <p:blipFill>
          <a:blip r:embed="rId3" r:link="rId4"/>
          <a:srcRect/>
          <a:stretch>
            <a:fillRect/>
          </a:stretch>
        </p:blipFill>
        <p:spPr bwMode="auto">
          <a:xfrm>
            <a:off x="2476990" y="928670"/>
            <a:ext cx="6517784" cy="528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315913" y="142852"/>
            <a:ext cx="5470533" cy="603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6223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黑体" pitchFamily="49" charset="-122"/>
                <a:cs typeface="+mn-cs"/>
              </a:rPr>
              <a:t>2</a:t>
            </a: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．</a:t>
            </a: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黑体" pitchFamily="49" charset="-122"/>
                <a:cs typeface="+mn-cs"/>
              </a:rPr>
              <a:t>影响昼夜温差大小的因素</a:t>
            </a: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/>
          <a:srcRect l="5557" r="19238"/>
          <a:stretch>
            <a:fillRect/>
          </a:stretch>
        </p:blipFill>
        <p:spPr bwMode="auto">
          <a:xfrm>
            <a:off x="571472" y="857232"/>
            <a:ext cx="8143932" cy="55721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 l="6723" r="4202"/>
          <a:stretch>
            <a:fillRect/>
          </a:stretch>
        </p:blipFill>
        <p:spPr bwMode="auto">
          <a:xfrm>
            <a:off x="642910" y="214290"/>
            <a:ext cx="7572428" cy="407196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357158" y="4929198"/>
            <a:ext cx="8504237" cy="15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1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．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(2015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  <a:ea typeface="宋体" pitchFamily="2" charset="-122"/>
                <a:cs typeface="+mn-cs"/>
              </a:rPr>
              <a:t>·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广东文综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)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大规模的火山爆发可能造成地表温度下降。其合理的解释是火山爆发导致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(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　　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)</a:t>
            </a:r>
          </a:p>
          <a:p>
            <a: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A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．大气二氧化碳浓度增加         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B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．高纬度地区极光现象减少</a:t>
            </a:r>
          </a:p>
          <a:p>
            <a: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C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．地球表面长波辐射增强         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D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．到达地面的短波辐射减弱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 r="66926" b="-5705"/>
          <a:stretch>
            <a:fillRect/>
          </a:stretch>
        </p:blipFill>
        <p:spPr bwMode="auto">
          <a:xfrm>
            <a:off x="214282" y="4286255"/>
            <a:ext cx="2428892" cy="50006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5" name="矩形 4"/>
          <p:cNvSpPr/>
          <p:nvPr/>
        </p:nvSpPr>
        <p:spPr>
          <a:xfrm>
            <a:off x="4643438" y="5286387"/>
            <a:ext cx="4074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D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5214942" y="214290"/>
            <a:ext cx="3714744" cy="5000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二、热力环流的形成过程</a:t>
            </a:r>
            <a:endParaRPr kumimoji="0" lang="zh-CN" alt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  <p:pic>
        <p:nvPicPr>
          <p:cNvPr id="6" name="Picture 2" descr="E:\浙江地理\DL145.TIF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285720" y="214290"/>
            <a:ext cx="4572032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E:\浙江地理\DL146.TIF"/>
          <p:cNvPicPr>
            <a:picLocks noChangeAspect="1" noChangeArrowheads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785786" y="4214818"/>
            <a:ext cx="5410208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E:\浙江地理\DL147.TIF"/>
          <p:cNvPicPr>
            <a:picLocks noChangeAspect="1" noChangeArrowheads="1"/>
          </p:cNvPicPr>
          <p:nvPr/>
        </p:nvPicPr>
        <p:blipFill>
          <a:blip r:embed="rId6" r:link="rId7"/>
          <a:srcRect/>
          <a:stretch>
            <a:fillRect/>
          </a:stretch>
        </p:blipFill>
        <p:spPr bwMode="auto">
          <a:xfrm>
            <a:off x="5000628" y="1785926"/>
            <a:ext cx="3929090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351</TotalTime>
  <Words>3513</Words>
  <Application>Microsoft Office PowerPoint</Application>
  <PresentationFormat>全屏显示(4:3)</PresentationFormat>
  <Paragraphs>312</Paragraphs>
  <Slides>47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47</vt:i4>
      </vt:variant>
    </vt:vector>
  </HeadingPairs>
  <TitlesOfParts>
    <vt:vector size="48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  <vt:lpstr>幻灯片 27</vt:lpstr>
      <vt:lpstr>幻灯片 28</vt:lpstr>
      <vt:lpstr>幻灯片 29</vt:lpstr>
      <vt:lpstr>幻灯片 30</vt:lpstr>
      <vt:lpstr>幻灯片 31</vt:lpstr>
      <vt:lpstr>幻灯片 32</vt:lpstr>
      <vt:lpstr>幻灯片 33</vt:lpstr>
      <vt:lpstr>幻灯片 34</vt:lpstr>
      <vt:lpstr>幻灯片 35</vt:lpstr>
      <vt:lpstr>幻灯片 36</vt:lpstr>
      <vt:lpstr>幻灯片 37</vt:lpstr>
      <vt:lpstr>幻灯片 38</vt:lpstr>
      <vt:lpstr>幻灯片 39</vt:lpstr>
      <vt:lpstr>幻灯片 40</vt:lpstr>
      <vt:lpstr>幻灯片 41</vt:lpstr>
      <vt:lpstr>幻灯片 42</vt:lpstr>
      <vt:lpstr>幻灯片 43</vt:lpstr>
      <vt:lpstr>幻灯片 44</vt:lpstr>
      <vt:lpstr>幻灯片 45</vt:lpstr>
      <vt:lpstr>幻灯片 46</vt:lpstr>
      <vt:lpstr>幻灯片 47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htyz</dc:creator>
  <cp:lastModifiedBy>htyz</cp:lastModifiedBy>
  <cp:revision>7</cp:revision>
  <dcterms:created xsi:type="dcterms:W3CDTF">2016-03-11T02:24:59Z</dcterms:created>
  <dcterms:modified xsi:type="dcterms:W3CDTF">2016-03-24T13:36:58Z</dcterms:modified>
</cp:coreProperties>
</file>